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hKeavqA/QXiEmuGc5qVtecBhYI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5AF2F9-2EA5-4A16-B55A-C3D57B668975}">
  <a:tblStyle styleId="{9D5AF2F9-2EA5-4A16-B55A-C3D57B66897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GillSans-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Gill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James</a:t>
            </a:r>
            <a:endParaRPr/>
          </a:p>
        </p:txBody>
      </p:sp>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068e73e36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d068e73e3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068e73e36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d068e73e3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068e73e36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d068e73e36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068e73e36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d068e73e36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068e73e36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d068e73e36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7abfa4d74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f7abfa4d74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c1cbb85b5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cc1cbb85b5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c1cbb85b5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cc1cbb85b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(Matt) height and weight are highly correlated due to BMI being a calculation of the two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7abfa4d74_2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f7abfa4d74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7abfa4d74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f7abfa4d74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05adc49f5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05adc49f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0916754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091675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7abfa4d74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f7abfa4d74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c1cbb85b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cc1cbb85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c1cbb85b5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cc1cbb85b5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Delaney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064000b40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d064000b40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Nick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064000b40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d064000b40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Hongxia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c1cbb85b5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cc1cbb85b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Nick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c1cbb85b5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cc1cbb85b5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Hongxia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05adc49f5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05adc49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064000b40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d064000b40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05adc49f5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05adc49f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James</a:t>
            </a:r>
            <a:endParaRPr/>
          </a:p>
        </p:txBody>
      </p:sp>
      <p:sp>
        <p:nvSpPr>
          <p:cNvPr id="296" name="Google Shape;2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c1b5518a0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cc1b5518a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05adc49f5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05adc49f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05adc49f5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05adc49f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064000b40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d064000b4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068e73e3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d068e73e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068e73e3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d068e73e3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Delaney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18" name="Google Shape;18;p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6"/>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Gill Sans"/>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p:nvPr>
            <p:ph idx="2" type="pic"/>
          </p:nvPr>
        </p:nvSpPr>
        <p:spPr>
          <a:xfrm>
            <a:off x="447817" y="599725"/>
            <a:ext cx="11290859" cy="3557252"/>
          </a:xfrm>
          <a:prstGeom prst="rect">
            <a:avLst/>
          </a:prstGeom>
          <a:noFill/>
          <a:ln>
            <a:noFill/>
          </a:ln>
        </p:spPr>
      </p:sp>
      <p:sp>
        <p:nvSpPr>
          <p:cNvPr id="81" name="Google Shape;81;p16"/>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82" name="Google Shape;82;p1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17"/>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7"/>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9" name="Google Shape;89;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8"/>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8"/>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6" name="Google Shape;96;p18"/>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8"/>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8"/>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25" name="Google Shape;2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2" name="Google Shape;32;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content">
  <p:cSld name="Subcontent">
    <p:spTree>
      <p:nvGrpSpPr>
        <p:cNvPr id="35" name="Shape 35"/>
        <p:cNvGrpSpPr/>
        <p:nvPr/>
      </p:nvGrpSpPr>
      <p:grpSpPr>
        <a:xfrm>
          <a:off x="0" y="0"/>
          <a:ext cx="0" cy="0"/>
          <a:chOff x="0" y="0"/>
          <a:chExt cx="0" cy="0"/>
        </a:xfrm>
      </p:grpSpPr>
      <p:sp>
        <p:nvSpPr>
          <p:cNvPr id="36" name="Google Shape;36;p9"/>
          <p:cNvSpPr/>
          <p:nvPr/>
        </p:nvSpPr>
        <p:spPr>
          <a:xfrm>
            <a:off x="440286" y="614407"/>
            <a:ext cx="11309338" cy="56681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581192" y="702156"/>
            <a:ext cx="11029616" cy="48317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000"/>
              <a:buFont typeface="Gill San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581192" y="1399822"/>
            <a:ext cx="11029615" cy="445897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9" name="Google Shape;39;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6" name="Google Shape;46;p11"/>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7" name="Google Shape;47;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2"/>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4" name="Google Shape;54;p12"/>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5" name="Google Shape;55;p12"/>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6" name="Google Shape;56;p12"/>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7" name="Google Shape;57;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3"/>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5"/>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6C8089"/>
              </a:buClr>
              <a:buSzPts val="2000"/>
              <a:buFont typeface="Gill Sans"/>
              <a:buNone/>
              <a:defRPr b="0" sz="2000">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4" name="Google Shape;74;p15"/>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5" name="Google Shape;75;p1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7" name="Google Shape;7;p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9" name="Google Shape;9;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0" name="Google Shape;10;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Gill Sans"/>
              <a:buNone/>
            </a:pPr>
            <a:r>
              <a:rPr lang="en-US"/>
              <a:t>GOVERNMENT CONTRACT ANALYSIS AND AUTOMATED CURATION</a:t>
            </a:r>
            <a:endParaRPr/>
          </a:p>
        </p:txBody>
      </p:sp>
      <p:sp>
        <p:nvSpPr>
          <p:cNvPr id="104" name="Google Shape;104;p1"/>
          <p:cNvSpPr txBox="1"/>
          <p:nvPr>
            <p:ph idx="1" type="subTitle"/>
          </p:nvPr>
        </p:nvSpPr>
        <p:spPr>
          <a:xfrm>
            <a:off x="1755235" y="3429000"/>
            <a:ext cx="2929650" cy="2516822"/>
          </a:xfrm>
          <a:prstGeom prst="rect">
            <a:avLst/>
          </a:prstGeom>
          <a:noFill/>
          <a:ln>
            <a:noFill/>
          </a:ln>
        </p:spPr>
        <p:txBody>
          <a:bodyPr anchorCtr="0" anchor="t" bIns="45700" lIns="91425" spcFirstLastPara="1" rIns="91425" wrap="square" tIns="45700">
            <a:normAutofit/>
          </a:bodyPr>
          <a:lstStyle/>
          <a:p>
            <a:pPr indent="0" lvl="0" marL="0" marR="0" rtl="0" algn="ctr">
              <a:lnSpc>
                <a:spcPct val="115000"/>
              </a:lnSpc>
              <a:spcBef>
                <a:spcPts val="0"/>
              </a:spcBef>
              <a:spcAft>
                <a:spcPts val="0"/>
              </a:spcAft>
              <a:buSzPts val="1656"/>
              <a:buNone/>
            </a:pPr>
            <a:r>
              <a:rPr b="1" lang="en-US" sz="1800">
                <a:solidFill>
                  <a:schemeClr val="lt1"/>
                </a:solidFill>
                <a:latin typeface="Arial"/>
                <a:ea typeface="Arial"/>
                <a:cs typeface="Arial"/>
                <a:sym typeface="Arial"/>
              </a:rPr>
              <a:t>PRODUCED BY: </a:t>
            </a:r>
            <a:endParaRPr/>
          </a:p>
          <a:p>
            <a:pPr indent="0" lvl="0" marL="0" marR="0" rtl="0" algn="ctr">
              <a:lnSpc>
                <a:spcPct val="115000"/>
              </a:lnSpc>
              <a:spcBef>
                <a:spcPts val="0"/>
              </a:spcBef>
              <a:spcAft>
                <a:spcPts val="0"/>
              </a:spcAft>
              <a:buSzPts val="1656"/>
              <a:buNone/>
            </a:pPr>
            <a:r>
              <a:rPr lang="en-US" sz="1800">
                <a:solidFill>
                  <a:schemeClr val="lt1"/>
                </a:solidFill>
                <a:latin typeface="Arial"/>
                <a:ea typeface="Arial"/>
                <a:cs typeface="Arial"/>
                <a:sym typeface="Arial"/>
              </a:rPr>
              <a:t>EMILY ANDERSON</a:t>
            </a:r>
            <a:endParaRPr/>
          </a:p>
          <a:p>
            <a:pPr indent="0" lvl="0" marL="0" marR="0" rtl="0" algn="ctr">
              <a:lnSpc>
                <a:spcPct val="115000"/>
              </a:lnSpc>
              <a:spcBef>
                <a:spcPts val="0"/>
              </a:spcBef>
              <a:spcAft>
                <a:spcPts val="0"/>
              </a:spcAft>
              <a:buSzPts val="1656"/>
              <a:buNone/>
            </a:pPr>
            <a:r>
              <a:rPr lang="en-US" sz="1800">
                <a:solidFill>
                  <a:schemeClr val="lt1"/>
                </a:solidFill>
                <a:latin typeface="Arial"/>
                <a:ea typeface="Arial"/>
                <a:cs typeface="Arial"/>
                <a:sym typeface="Arial"/>
              </a:rPr>
              <a:t>JORDAN GAITHER</a:t>
            </a:r>
            <a:endParaRPr/>
          </a:p>
          <a:p>
            <a:pPr indent="0" lvl="0" marL="0" marR="0" rtl="0" algn="ctr">
              <a:lnSpc>
                <a:spcPct val="115000"/>
              </a:lnSpc>
              <a:spcBef>
                <a:spcPts val="0"/>
              </a:spcBef>
              <a:spcAft>
                <a:spcPts val="0"/>
              </a:spcAft>
              <a:buSzPts val="1656"/>
              <a:buNone/>
            </a:pPr>
            <a:r>
              <a:rPr lang="en-US" sz="1800">
                <a:solidFill>
                  <a:schemeClr val="lt1"/>
                </a:solidFill>
                <a:latin typeface="Arial"/>
                <a:ea typeface="Arial"/>
                <a:cs typeface="Arial"/>
                <a:sym typeface="Arial"/>
              </a:rPr>
              <a:t>MATTHEW VADEN</a:t>
            </a:r>
            <a:endParaRPr/>
          </a:p>
          <a:p>
            <a:pPr indent="0" lvl="0" marL="0" marR="0" rtl="0" algn="ctr">
              <a:lnSpc>
                <a:spcPct val="115000"/>
              </a:lnSpc>
              <a:spcBef>
                <a:spcPts val="0"/>
              </a:spcBef>
              <a:spcAft>
                <a:spcPts val="0"/>
              </a:spcAft>
              <a:buSzPts val="1656"/>
              <a:buNone/>
            </a:pPr>
            <a:r>
              <a:rPr lang="en-US" sz="1800">
                <a:solidFill>
                  <a:schemeClr val="lt1"/>
                </a:solidFill>
                <a:latin typeface="Arial"/>
                <a:ea typeface="Arial"/>
                <a:cs typeface="Arial"/>
                <a:sym typeface="Arial"/>
              </a:rPr>
              <a:t>HUNTER WILSON</a:t>
            </a:r>
            <a:endParaRPr/>
          </a:p>
        </p:txBody>
      </p:sp>
      <p:sp>
        <p:nvSpPr>
          <p:cNvPr id="105" name="Google Shape;105;p1"/>
          <p:cNvSpPr txBox="1"/>
          <p:nvPr/>
        </p:nvSpPr>
        <p:spPr>
          <a:xfrm>
            <a:off x="7507117" y="3429000"/>
            <a:ext cx="60939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lt1"/>
                </a:solidFill>
                <a:latin typeface="Calibri"/>
                <a:ea typeface="Calibri"/>
                <a:cs typeface="Calibri"/>
                <a:sym typeface="Calibri"/>
              </a:rPr>
              <a:t>IN PARTNERSHIP WITH:</a:t>
            </a:r>
            <a:endParaRPr b="0" i="0" sz="1800" u="none" cap="none" strike="noStrike">
              <a:solidFill>
                <a:schemeClr val="lt1"/>
              </a:solidFill>
              <a:latin typeface="Arial"/>
              <a:ea typeface="Arial"/>
              <a:cs typeface="Arial"/>
              <a:sym typeface="Arial"/>
            </a:endParaRPr>
          </a:p>
        </p:txBody>
      </p:sp>
      <p:pic>
        <p:nvPicPr>
          <p:cNvPr id="106" name="Google Shape;106;p1"/>
          <p:cNvPicPr preferRelativeResize="0"/>
          <p:nvPr/>
        </p:nvPicPr>
        <p:blipFill rotWithShape="1">
          <a:blip r:embed="rId3">
            <a:alphaModFix/>
          </a:blip>
          <a:srcRect b="0" l="0" r="0" t="0"/>
          <a:stretch/>
        </p:blipFill>
        <p:spPr>
          <a:xfrm>
            <a:off x="6928241" y="3903587"/>
            <a:ext cx="3560089" cy="1166651"/>
          </a:xfrm>
          <a:prstGeom prst="rect">
            <a:avLst/>
          </a:prstGeom>
          <a:solidFill>
            <a:schemeClr val="lt1"/>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d068e73e36_0_15"/>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Dashboard - Group A (filtered)</a:t>
            </a:r>
            <a:endParaRPr/>
          </a:p>
        </p:txBody>
      </p:sp>
      <p:pic>
        <p:nvPicPr>
          <p:cNvPr id="161" name="Google Shape;161;g2d068e73e36_0_15"/>
          <p:cNvPicPr preferRelativeResize="0"/>
          <p:nvPr/>
        </p:nvPicPr>
        <p:blipFill>
          <a:blip r:embed="rId3">
            <a:alphaModFix/>
          </a:blip>
          <a:stretch>
            <a:fillRect/>
          </a:stretch>
        </p:blipFill>
        <p:spPr>
          <a:xfrm>
            <a:off x="152400" y="1870250"/>
            <a:ext cx="7638702" cy="4445951"/>
          </a:xfrm>
          <a:prstGeom prst="rect">
            <a:avLst/>
          </a:prstGeom>
          <a:noFill/>
          <a:ln cap="flat" cmpd="sng" w="9525">
            <a:solidFill>
              <a:schemeClr val="dk2"/>
            </a:solidFill>
            <a:prstDash val="solid"/>
            <a:round/>
            <a:headEnd len="sm" w="sm" type="none"/>
            <a:tailEnd len="sm" w="sm" type="none"/>
          </a:ln>
        </p:spPr>
      </p:pic>
      <p:pic>
        <p:nvPicPr>
          <p:cNvPr id="162" name="Google Shape;162;g2d068e73e36_0_15"/>
          <p:cNvPicPr preferRelativeResize="0"/>
          <p:nvPr/>
        </p:nvPicPr>
        <p:blipFill>
          <a:blip r:embed="rId4">
            <a:alphaModFix/>
          </a:blip>
          <a:stretch>
            <a:fillRect/>
          </a:stretch>
        </p:blipFill>
        <p:spPr>
          <a:xfrm>
            <a:off x="6653575" y="5530225"/>
            <a:ext cx="5495649" cy="122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d068e73e36_0_22"/>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Dashboard Method</a:t>
            </a:r>
            <a:endParaRPr/>
          </a:p>
        </p:txBody>
      </p:sp>
      <p:pic>
        <p:nvPicPr>
          <p:cNvPr id="168" name="Google Shape;168;g2d068e73e36_0_22"/>
          <p:cNvPicPr preferRelativeResize="0"/>
          <p:nvPr/>
        </p:nvPicPr>
        <p:blipFill>
          <a:blip r:embed="rId3">
            <a:alphaModFix/>
          </a:blip>
          <a:stretch>
            <a:fillRect/>
          </a:stretch>
        </p:blipFill>
        <p:spPr>
          <a:xfrm>
            <a:off x="930788" y="2008875"/>
            <a:ext cx="10330325" cy="4504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d068e73e36_0_32"/>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Dashboard Method</a:t>
            </a:r>
            <a:endParaRPr/>
          </a:p>
        </p:txBody>
      </p:sp>
      <p:sp>
        <p:nvSpPr>
          <p:cNvPr id="174" name="Google Shape;174;g2d068e73e36_0_32"/>
          <p:cNvSpPr txBox="1"/>
          <p:nvPr/>
        </p:nvSpPr>
        <p:spPr>
          <a:xfrm>
            <a:off x="470175" y="2726050"/>
            <a:ext cx="2771100" cy="1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p:txBody>
      </p:sp>
      <p:pic>
        <p:nvPicPr>
          <p:cNvPr id="175" name="Google Shape;175;g2d068e73e36_0_32"/>
          <p:cNvPicPr preferRelativeResize="0"/>
          <p:nvPr/>
        </p:nvPicPr>
        <p:blipFill>
          <a:blip r:embed="rId3">
            <a:alphaModFix/>
          </a:blip>
          <a:stretch>
            <a:fillRect/>
          </a:stretch>
        </p:blipFill>
        <p:spPr>
          <a:xfrm>
            <a:off x="152400" y="3010750"/>
            <a:ext cx="11887202" cy="17838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d068e73e36_0_42"/>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Dashboard Method - First Filter</a:t>
            </a:r>
            <a:endParaRPr/>
          </a:p>
        </p:txBody>
      </p:sp>
      <p:sp>
        <p:nvSpPr>
          <p:cNvPr id="181" name="Google Shape;181;g2d068e73e36_0_42"/>
          <p:cNvSpPr txBox="1"/>
          <p:nvPr/>
        </p:nvSpPr>
        <p:spPr>
          <a:xfrm>
            <a:off x="470175" y="2726050"/>
            <a:ext cx="2771100" cy="1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p:txBody>
      </p:sp>
      <p:pic>
        <p:nvPicPr>
          <p:cNvPr id="182" name="Google Shape;182;g2d068e73e36_0_42"/>
          <p:cNvPicPr preferRelativeResize="0"/>
          <p:nvPr/>
        </p:nvPicPr>
        <p:blipFill>
          <a:blip r:embed="rId3">
            <a:alphaModFix/>
          </a:blip>
          <a:stretch>
            <a:fillRect/>
          </a:stretch>
        </p:blipFill>
        <p:spPr>
          <a:xfrm>
            <a:off x="1773038" y="1857033"/>
            <a:ext cx="8645926" cy="46765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d068e73e36_0_49"/>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Dashboard Method - Keyword Filter</a:t>
            </a:r>
            <a:endParaRPr/>
          </a:p>
        </p:txBody>
      </p:sp>
      <p:sp>
        <p:nvSpPr>
          <p:cNvPr id="188" name="Google Shape;188;g2d068e73e36_0_49"/>
          <p:cNvSpPr txBox="1"/>
          <p:nvPr/>
        </p:nvSpPr>
        <p:spPr>
          <a:xfrm>
            <a:off x="470175" y="2726050"/>
            <a:ext cx="2771100" cy="1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p:txBody>
      </p:sp>
      <p:pic>
        <p:nvPicPr>
          <p:cNvPr id="189" name="Google Shape;189;g2d068e73e36_0_49"/>
          <p:cNvPicPr preferRelativeResize="0"/>
          <p:nvPr/>
        </p:nvPicPr>
        <p:blipFill>
          <a:blip r:embed="rId3">
            <a:alphaModFix/>
          </a:blip>
          <a:stretch>
            <a:fillRect/>
          </a:stretch>
        </p:blipFill>
        <p:spPr>
          <a:xfrm>
            <a:off x="1773038" y="1949608"/>
            <a:ext cx="8645925" cy="45448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f7abfa4d74_2_5"/>
          <p:cNvSpPr txBox="1"/>
          <p:nvPr>
            <p:ph type="title"/>
          </p:nvPr>
        </p:nvSpPr>
        <p:spPr>
          <a:xfrm>
            <a:off x="581243" y="3634885"/>
            <a:ext cx="11029500" cy="1497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sz="2800">
                <a:solidFill>
                  <a:srgbClr val="6C8089"/>
                </a:solidFill>
              </a:rPr>
              <a:t>DATA DESCRIPTION AND EXPLORATION</a:t>
            </a:r>
            <a:endParaRPr>
              <a:solidFill>
                <a:srgbClr val="6C80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cc1cbb85b5_0_33"/>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Considerations</a:t>
            </a:r>
            <a:endParaRPr/>
          </a:p>
        </p:txBody>
      </p:sp>
      <p:sp>
        <p:nvSpPr>
          <p:cNvPr id="200" name="Google Shape;200;g2cc1cbb85b5_0_33"/>
          <p:cNvSpPr txBox="1"/>
          <p:nvPr>
            <p:ph idx="1" type="body"/>
          </p:nvPr>
        </p:nvSpPr>
        <p:spPr>
          <a:xfrm>
            <a:off x="665618" y="2224078"/>
            <a:ext cx="5422500" cy="3633000"/>
          </a:xfrm>
          <a:prstGeom prst="rect">
            <a:avLst/>
          </a:prstGeom>
        </p:spPr>
        <p:txBody>
          <a:bodyPr anchorCtr="0" anchor="ctr" bIns="45700" lIns="91425" spcFirstLastPara="1" rIns="91425" wrap="square" tIns="45700">
            <a:normAutofit/>
          </a:bodyPr>
          <a:lstStyle/>
          <a:p>
            <a:pPr indent="-333756" lvl="0" marL="457200" rtl="0" algn="l">
              <a:spcBef>
                <a:spcPts val="360"/>
              </a:spcBef>
              <a:spcAft>
                <a:spcPts val="0"/>
              </a:spcAft>
              <a:buSzPts val="1656"/>
              <a:buChar char="◼"/>
            </a:pPr>
            <a:r>
              <a:rPr lang="en-US"/>
              <a:t>Many variables were not relevant to whether or not PeopleTec would win the solicitation</a:t>
            </a:r>
            <a:endParaRPr/>
          </a:p>
          <a:p>
            <a:pPr indent="-333756" lvl="0" marL="457200" rtl="0" algn="l">
              <a:spcBef>
                <a:spcPts val="0"/>
              </a:spcBef>
              <a:spcAft>
                <a:spcPts val="0"/>
              </a:spcAft>
              <a:buSzPts val="1656"/>
              <a:buChar char="◼"/>
            </a:pPr>
            <a:r>
              <a:rPr lang="en-US"/>
              <a:t>5 primary variables were used</a:t>
            </a:r>
            <a:endParaRPr/>
          </a:p>
        </p:txBody>
      </p:sp>
      <p:pic>
        <p:nvPicPr>
          <p:cNvPr id="201" name="Google Shape;201;g2cc1cbb85b5_0_33"/>
          <p:cNvPicPr preferRelativeResize="0"/>
          <p:nvPr/>
        </p:nvPicPr>
        <p:blipFill>
          <a:blip r:embed="rId3">
            <a:alphaModFix/>
          </a:blip>
          <a:stretch>
            <a:fillRect/>
          </a:stretch>
        </p:blipFill>
        <p:spPr>
          <a:xfrm>
            <a:off x="7570000" y="2224075"/>
            <a:ext cx="2874175" cy="4325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1800"/>
              <a:buNone/>
            </a:pPr>
            <a:r>
              <a:rPr lang="en-US"/>
              <a:t>Data Description</a:t>
            </a:r>
            <a:endParaRPr/>
          </a:p>
        </p:txBody>
      </p:sp>
      <p:pic>
        <p:nvPicPr>
          <p:cNvPr id="207" name="Google Shape;207;p3"/>
          <p:cNvPicPr preferRelativeResize="0"/>
          <p:nvPr/>
        </p:nvPicPr>
        <p:blipFill>
          <a:blip r:embed="rId3">
            <a:alphaModFix/>
          </a:blip>
          <a:stretch>
            <a:fillRect/>
          </a:stretch>
        </p:blipFill>
        <p:spPr>
          <a:xfrm>
            <a:off x="3113250" y="3103373"/>
            <a:ext cx="5965500" cy="1680325"/>
          </a:xfrm>
          <a:prstGeom prst="rect">
            <a:avLst/>
          </a:prstGeom>
          <a:noFill/>
          <a:ln>
            <a:noFill/>
          </a:ln>
        </p:spPr>
      </p:pic>
      <p:sp>
        <p:nvSpPr>
          <p:cNvPr id="208" name="Google Shape;208;p3"/>
          <p:cNvSpPr txBox="1"/>
          <p:nvPr/>
        </p:nvSpPr>
        <p:spPr>
          <a:xfrm>
            <a:off x="5209500" y="2642275"/>
            <a:ext cx="17730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Gill Sans"/>
                <a:ea typeface="Gill Sans"/>
                <a:cs typeface="Gill Sans"/>
                <a:sym typeface="Gill Sans"/>
              </a:rPr>
              <a:t>FDPS</a:t>
            </a:r>
            <a:endParaRPr sz="1800">
              <a:solidFill>
                <a:schemeClr val="dk2"/>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cc1cbb85b5_0_15"/>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Correlation Heat Map</a:t>
            </a:r>
            <a:endParaRPr/>
          </a:p>
        </p:txBody>
      </p:sp>
      <p:pic>
        <p:nvPicPr>
          <p:cNvPr id="214" name="Google Shape;214;g2cc1cbb85b5_0_15"/>
          <p:cNvPicPr preferRelativeResize="0"/>
          <p:nvPr/>
        </p:nvPicPr>
        <p:blipFill>
          <a:blip r:embed="rId3">
            <a:alphaModFix/>
          </a:blip>
          <a:stretch>
            <a:fillRect/>
          </a:stretch>
        </p:blipFill>
        <p:spPr>
          <a:xfrm>
            <a:off x="3416438" y="2055150"/>
            <a:ext cx="5359023" cy="455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f7abfa4d74_2_14"/>
          <p:cNvSpPr txBox="1"/>
          <p:nvPr>
            <p:ph type="title"/>
          </p:nvPr>
        </p:nvSpPr>
        <p:spPr>
          <a:xfrm>
            <a:off x="581243" y="3634885"/>
            <a:ext cx="11029500" cy="1497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3600"/>
              <a:buNone/>
            </a:pPr>
            <a:r>
              <a:rPr lang="en-US" sz="2800">
                <a:solidFill>
                  <a:srgbClr val="6C8089"/>
                </a:solidFill>
              </a:rPr>
              <a:t>METHODS AND RESULTS</a:t>
            </a:r>
            <a:endParaRPr>
              <a:solidFill>
                <a:srgbClr val="6C80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f7abfa4d74_2_10"/>
          <p:cNvSpPr txBox="1"/>
          <p:nvPr>
            <p:ph type="title"/>
          </p:nvPr>
        </p:nvSpPr>
        <p:spPr>
          <a:xfrm>
            <a:off x="581243" y="3634885"/>
            <a:ext cx="11029500" cy="1497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3600"/>
              <a:buNone/>
            </a:pPr>
            <a:r>
              <a:rPr lang="en-US" sz="2800">
                <a:solidFill>
                  <a:srgbClr val="6C8089"/>
                </a:solidFill>
              </a:rPr>
              <a:t>INTRODUCTION</a:t>
            </a:r>
            <a:endParaRPr>
              <a:solidFill>
                <a:srgbClr val="6C80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d05adc49f5_1_23"/>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Feature Selection</a:t>
            </a:r>
            <a:endParaRPr/>
          </a:p>
        </p:txBody>
      </p:sp>
      <p:sp>
        <p:nvSpPr>
          <p:cNvPr id="225" name="Google Shape;225;g2d05adc49f5_1_23"/>
          <p:cNvSpPr txBox="1"/>
          <p:nvPr>
            <p:ph idx="1" type="body"/>
          </p:nvPr>
        </p:nvSpPr>
        <p:spPr>
          <a:xfrm>
            <a:off x="581207" y="2228000"/>
            <a:ext cx="11029500" cy="3633000"/>
          </a:xfrm>
          <a:prstGeom prst="rect">
            <a:avLst/>
          </a:prstGeom>
        </p:spPr>
        <p:txBody>
          <a:bodyPr anchorCtr="0" anchor="ctr" bIns="45700" lIns="91425" spcFirstLastPara="1" rIns="91425" wrap="square" tIns="45700">
            <a:normAutofit/>
          </a:bodyPr>
          <a:lstStyle/>
          <a:p>
            <a:pPr indent="-323850" lvl="0" marL="457200" rtl="0" algn="l">
              <a:lnSpc>
                <a:spcPct val="200000"/>
              </a:lnSpc>
              <a:spcBef>
                <a:spcPts val="0"/>
              </a:spcBef>
              <a:spcAft>
                <a:spcPts val="0"/>
              </a:spcAft>
              <a:buClr>
                <a:schemeClr val="dk1"/>
              </a:buClr>
              <a:buSzPts val="1500"/>
              <a:buFont typeface="Arial"/>
              <a:buChar char="◼"/>
            </a:pPr>
            <a:r>
              <a:rPr lang="en-US" sz="1500">
                <a:solidFill>
                  <a:schemeClr val="dk1"/>
                </a:solidFill>
                <a:latin typeface="Arial"/>
                <a:ea typeface="Arial"/>
                <a:cs typeface="Arial"/>
                <a:sym typeface="Arial"/>
              </a:rPr>
              <a:t>Determine the relevant information for our models</a:t>
            </a:r>
            <a:endParaRPr sz="1500">
              <a:solidFill>
                <a:schemeClr val="dk1"/>
              </a:solidFill>
              <a:latin typeface="Arial"/>
              <a:ea typeface="Arial"/>
              <a:cs typeface="Arial"/>
              <a:sym typeface="Arial"/>
            </a:endParaRPr>
          </a:p>
          <a:p>
            <a:pPr indent="-323850" lvl="0" marL="457200" rtl="0" algn="l">
              <a:lnSpc>
                <a:spcPct val="200000"/>
              </a:lnSpc>
              <a:spcBef>
                <a:spcPts val="0"/>
              </a:spcBef>
              <a:spcAft>
                <a:spcPts val="0"/>
              </a:spcAft>
              <a:buClr>
                <a:schemeClr val="dk1"/>
              </a:buClr>
              <a:buSzPts val="1500"/>
              <a:buFont typeface="Arial"/>
              <a:buChar char="◼"/>
            </a:pPr>
            <a:r>
              <a:rPr lang="en-US" sz="1500">
                <a:solidFill>
                  <a:schemeClr val="dk1"/>
                </a:solidFill>
                <a:latin typeface="Arial"/>
                <a:ea typeface="Arial"/>
                <a:cs typeface="Arial"/>
                <a:sym typeface="Arial"/>
              </a:rPr>
              <a:t>Create binary variable by forming a column for the contracts with PeopleTec</a:t>
            </a:r>
            <a:endParaRPr sz="1500">
              <a:solidFill>
                <a:schemeClr val="dk1"/>
              </a:solidFill>
              <a:latin typeface="Arial"/>
              <a:ea typeface="Arial"/>
              <a:cs typeface="Arial"/>
              <a:sym typeface="Arial"/>
            </a:endParaRPr>
          </a:p>
          <a:p>
            <a:pPr indent="-323850" lvl="0" marL="457200" rtl="0" algn="l">
              <a:lnSpc>
                <a:spcPct val="200000"/>
              </a:lnSpc>
              <a:spcBef>
                <a:spcPts val="0"/>
              </a:spcBef>
              <a:spcAft>
                <a:spcPts val="0"/>
              </a:spcAft>
              <a:buClr>
                <a:schemeClr val="dk1"/>
              </a:buClr>
              <a:buSzPts val="1500"/>
              <a:buFont typeface="Arial"/>
              <a:buChar char="◼"/>
            </a:pPr>
            <a:r>
              <a:rPr lang="en-US" sz="1500">
                <a:solidFill>
                  <a:schemeClr val="dk1"/>
                </a:solidFill>
                <a:latin typeface="Arial"/>
                <a:ea typeface="Arial"/>
                <a:cs typeface="Arial"/>
                <a:sym typeface="Arial"/>
              </a:rPr>
              <a:t>Discovered 235 PeopleTec contracts, although many were unable to be used because they were from contracts prior to PeopleTec’s 2010 inception and the </a:t>
            </a:r>
            <a:r>
              <a:rPr lang="en-US" sz="1500">
                <a:solidFill>
                  <a:schemeClr val="dk1"/>
                </a:solidFill>
                <a:latin typeface="Arial"/>
                <a:ea typeface="Arial"/>
                <a:cs typeface="Arial"/>
                <a:sym typeface="Arial"/>
              </a:rPr>
              <a:t>irrelevant</a:t>
            </a:r>
            <a:r>
              <a:rPr lang="en-US" sz="1500">
                <a:solidFill>
                  <a:schemeClr val="dk1"/>
                </a:solidFill>
                <a:latin typeface="Arial"/>
                <a:ea typeface="Arial"/>
                <a:cs typeface="Arial"/>
                <a:sym typeface="Arial"/>
              </a:rPr>
              <a:t> data would skew results</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d091675428_0_0"/>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SMOTE</a:t>
            </a:r>
            <a:endParaRPr/>
          </a:p>
        </p:txBody>
      </p:sp>
      <p:sp>
        <p:nvSpPr>
          <p:cNvPr id="231" name="Google Shape;231;g2d091675428_0_0"/>
          <p:cNvSpPr txBox="1"/>
          <p:nvPr>
            <p:ph idx="1" type="body"/>
          </p:nvPr>
        </p:nvSpPr>
        <p:spPr>
          <a:xfrm>
            <a:off x="3417175" y="2261150"/>
            <a:ext cx="5422500" cy="2129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a:t>Synthetic Minority Oversampling Technique (SMOTE) </a:t>
            </a:r>
            <a:r>
              <a:rPr lang="en-US"/>
              <a:t>corrects an imbalanced model using k nearest neighbors.</a:t>
            </a:r>
            <a:endParaRPr/>
          </a:p>
        </p:txBody>
      </p:sp>
      <p:pic>
        <p:nvPicPr>
          <p:cNvPr id="232" name="Google Shape;232;g2d091675428_0_0"/>
          <p:cNvPicPr preferRelativeResize="0"/>
          <p:nvPr/>
        </p:nvPicPr>
        <p:blipFill>
          <a:blip r:embed="rId3">
            <a:alphaModFix/>
          </a:blip>
          <a:stretch>
            <a:fillRect/>
          </a:stretch>
        </p:blipFill>
        <p:spPr>
          <a:xfrm>
            <a:off x="2871123" y="4026450"/>
            <a:ext cx="6449649" cy="2526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f7abfa4d74_1_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Chosen Models</a:t>
            </a:r>
            <a:endParaRPr/>
          </a:p>
        </p:txBody>
      </p:sp>
      <p:sp>
        <p:nvSpPr>
          <p:cNvPr id="238" name="Google Shape;238;g1f7abfa4d74_1_8"/>
          <p:cNvSpPr txBox="1"/>
          <p:nvPr>
            <p:ph idx="1" type="body"/>
          </p:nvPr>
        </p:nvSpPr>
        <p:spPr>
          <a:xfrm>
            <a:off x="581193" y="2228003"/>
            <a:ext cx="5422500" cy="3633000"/>
          </a:xfrm>
          <a:prstGeom prst="rect">
            <a:avLst/>
          </a:prstGeom>
        </p:spPr>
        <p:txBody>
          <a:bodyPr anchorCtr="0" anchor="ctr" bIns="45700" lIns="91425" spcFirstLastPara="1" rIns="91425" wrap="square" tIns="45700">
            <a:normAutofit/>
          </a:bodyPr>
          <a:lstStyle/>
          <a:p>
            <a:pPr indent="-333756" lvl="0" marL="457200" rtl="0" algn="l">
              <a:spcBef>
                <a:spcPts val="360"/>
              </a:spcBef>
              <a:spcAft>
                <a:spcPts val="0"/>
              </a:spcAft>
              <a:buSzPts val="1656"/>
              <a:buChar char="◼"/>
            </a:pPr>
            <a:r>
              <a:rPr lang="en-US"/>
              <a:t>Classification Tree</a:t>
            </a:r>
            <a:endParaRPr/>
          </a:p>
          <a:p>
            <a:pPr indent="-333756" lvl="0" marL="457200" rtl="0" algn="l">
              <a:spcBef>
                <a:spcPts val="0"/>
              </a:spcBef>
              <a:spcAft>
                <a:spcPts val="0"/>
              </a:spcAft>
              <a:buSzPts val="1656"/>
              <a:buChar char="◼"/>
            </a:pPr>
            <a:r>
              <a:rPr lang="en-US"/>
              <a:t>Random Forest</a:t>
            </a:r>
            <a:endParaRPr/>
          </a:p>
          <a:p>
            <a:pPr indent="-333756" lvl="0" marL="457200" rtl="0" algn="l">
              <a:spcBef>
                <a:spcPts val="0"/>
              </a:spcBef>
              <a:spcAft>
                <a:spcPts val="0"/>
              </a:spcAft>
              <a:buSzPts val="1656"/>
              <a:buChar char="◼"/>
            </a:pPr>
            <a:r>
              <a:rPr lang="en-US"/>
              <a:t>Gradient Boosting</a:t>
            </a:r>
            <a:endParaRPr/>
          </a:p>
        </p:txBody>
      </p:sp>
      <p:pic>
        <p:nvPicPr>
          <p:cNvPr id="239" name="Google Shape;239;g1f7abfa4d74_1_8"/>
          <p:cNvPicPr preferRelativeResize="0"/>
          <p:nvPr/>
        </p:nvPicPr>
        <p:blipFill>
          <a:blip r:embed="rId3">
            <a:alphaModFix/>
          </a:blip>
          <a:stretch>
            <a:fillRect/>
          </a:stretch>
        </p:blipFill>
        <p:spPr>
          <a:xfrm>
            <a:off x="6342775" y="2071950"/>
            <a:ext cx="3945075" cy="3945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cc1cbb85b5_0_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Classification Tree</a:t>
            </a:r>
            <a:endParaRPr/>
          </a:p>
        </p:txBody>
      </p:sp>
      <p:sp>
        <p:nvSpPr>
          <p:cNvPr id="245" name="Google Shape;245;g2cc1cbb85b5_0_0"/>
          <p:cNvSpPr txBox="1"/>
          <p:nvPr>
            <p:ph idx="1" type="body"/>
          </p:nvPr>
        </p:nvSpPr>
        <p:spPr>
          <a:xfrm>
            <a:off x="581250" y="2167525"/>
            <a:ext cx="5010900" cy="4230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FFFFFF"/>
                </a:highlight>
              </a:rPr>
              <a:t>Classifications trees </a:t>
            </a:r>
            <a:r>
              <a:rPr lang="en-US">
                <a:solidFill>
                  <a:schemeClr val="dk1"/>
                </a:solidFill>
                <a:highlight>
                  <a:srgbClr val="FFFFFF"/>
                </a:highlight>
              </a:rPr>
              <a:t>are used for predictions of outcomes from a set of predictor variables and can help break down non-linear, complex relationships.</a:t>
            </a:r>
            <a:endParaRPr>
              <a:solidFill>
                <a:schemeClr val="dk1"/>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t/>
            </a:r>
            <a:endParaRPr b="1"/>
          </a:p>
          <a:p>
            <a:pPr indent="0" lvl="0" marL="0" rtl="0" algn="l">
              <a:lnSpc>
                <a:spcPct val="100000"/>
              </a:lnSpc>
              <a:spcBef>
                <a:spcPts val="600"/>
              </a:spcBef>
              <a:spcAft>
                <a:spcPts val="0"/>
              </a:spcAft>
              <a:buClr>
                <a:schemeClr val="dk1"/>
              </a:buClr>
              <a:buSzPts val="1100"/>
              <a:buFont typeface="Arial"/>
              <a:buNone/>
            </a:pPr>
            <a:r>
              <a:rPr b="1" lang="en-US"/>
              <a:t>Confusion Matrix:</a:t>
            </a:r>
            <a:endParaRPr b="1"/>
          </a:p>
          <a:p>
            <a:pPr indent="-333756" lvl="0" marL="457200" rtl="0" algn="l">
              <a:lnSpc>
                <a:spcPct val="100000"/>
              </a:lnSpc>
              <a:spcBef>
                <a:spcPts val="600"/>
              </a:spcBef>
              <a:spcAft>
                <a:spcPts val="0"/>
              </a:spcAft>
              <a:buSzPts val="1656"/>
              <a:buChar char="◼"/>
            </a:pPr>
            <a:r>
              <a:rPr lang="en-US"/>
              <a:t>TP: 23</a:t>
            </a:r>
            <a:endParaRPr/>
          </a:p>
          <a:p>
            <a:pPr indent="-333756" lvl="0" marL="457200" rtl="0" algn="l">
              <a:lnSpc>
                <a:spcPct val="100000"/>
              </a:lnSpc>
              <a:spcBef>
                <a:spcPts val="0"/>
              </a:spcBef>
              <a:spcAft>
                <a:spcPts val="0"/>
              </a:spcAft>
              <a:buSzPts val="1656"/>
              <a:buChar char="◼"/>
            </a:pPr>
            <a:r>
              <a:rPr lang="en-US"/>
              <a:t>TN: 29589</a:t>
            </a:r>
            <a:endParaRPr/>
          </a:p>
          <a:p>
            <a:pPr indent="-333756" lvl="0" marL="457200" rtl="0" algn="l">
              <a:lnSpc>
                <a:spcPct val="100000"/>
              </a:lnSpc>
              <a:spcBef>
                <a:spcPts val="0"/>
              </a:spcBef>
              <a:spcAft>
                <a:spcPts val="0"/>
              </a:spcAft>
              <a:buSzPts val="1656"/>
              <a:buChar char="◼"/>
            </a:pPr>
            <a:r>
              <a:rPr lang="en-US"/>
              <a:t>FP: 789</a:t>
            </a:r>
            <a:endParaRPr/>
          </a:p>
          <a:p>
            <a:pPr indent="-333756" lvl="0" marL="457200" rtl="0" algn="l">
              <a:lnSpc>
                <a:spcPct val="100000"/>
              </a:lnSpc>
              <a:spcBef>
                <a:spcPts val="0"/>
              </a:spcBef>
              <a:spcAft>
                <a:spcPts val="0"/>
              </a:spcAft>
              <a:buSzPts val="1656"/>
              <a:buChar char="◼"/>
            </a:pPr>
            <a:r>
              <a:rPr lang="en-US"/>
              <a:t>FN: 34</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rPr b="1" lang="en-US"/>
              <a:t>Accuracy:</a:t>
            </a:r>
            <a:endParaRPr b="1"/>
          </a:p>
          <a:p>
            <a:pPr indent="-342900" lvl="0" marL="457200" rtl="0" algn="l">
              <a:lnSpc>
                <a:spcPct val="200000"/>
              </a:lnSpc>
              <a:spcBef>
                <a:spcPts val="600"/>
              </a:spcBef>
              <a:spcAft>
                <a:spcPts val="0"/>
              </a:spcAft>
              <a:buSzPts val="1800"/>
              <a:buChar char="◼"/>
            </a:pPr>
            <a:r>
              <a:rPr lang="en-US"/>
              <a:t>Test accuracy: 0.972958764580253</a:t>
            </a:r>
            <a:endParaRPr sz="2400"/>
          </a:p>
        </p:txBody>
      </p:sp>
      <p:pic>
        <p:nvPicPr>
          <p:cNvPr id="246" name="Google Shape;246;g2cc1cbb85b5_0_0"/>
          <p:cNvPicPr preferRelativeResize="0"/>
          <p:nvPr/>
        </p:nvPicPr>
        <p:blipFill>
          <a:blip r:embed="rId3">
            <a:alphaModFix/>
          </a:blip>
          <a:stretch>
            <a:fillRect/>
          </a:stretch>
        </p:blipFill>
        <p:spPr>
          <a:xfrm>
            <a:off x="7068850" y="2644525"/>
            <a:ext cx="4038600" cy="327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cc1cbb85b5_0_4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Random Forest</a:t>
            </a:r>
            <a:endParaRPr/>
          </a:p>
        </p:txBody>
      </p:sp>
      <p:sp>
        <p:nvSpPr>
          <p:cNvPr id="252" name="Google Shape;252;g2cc1cbb85b5_0_43"/>
          <p:cNvSpPr txBox="1"/>
          <p:nvPr>
            <p:ph idx="1" type="body"/>
          </p:nvPr>
        </p:nvSpPr>
        <p:spPr>
          <a:xfrm>
            <a:off x="581250" y="2167525"/>
            <a:ext cx="5010900" cy="4230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850">
                <a:solidFill>
                  <a:schemeClr val="dk1"/>
                </a:solidFill>
                <a:highlight>
                  <a:srgbClr val="FFFFFF"/>
                </a:highlight>
              </a:rPr>
              <a:t>Random Forests</a:t>
            </a:r>
            <a:r>
              <a:rPr lang="en-US" sz="1850">
                <a:solidFill>
                  <a:schemeClr val="dk1"/>
                </a:solidFill>
                <a:highlight>
                  <a:srgbClr val="FFFFFF"/>
                </a:highlight>
              </a:rPr>
              <a:t> group similar decision trees to create a “forest” to improve predictions and control over-fitting. </a:t>
            </a:r>
            <a:endParaRPr sz="1850">
              <a:solidFill>
                <a:schemeClr val="dk1"/>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b="1" lang="en-US"/>
              <a:t>Confusion Matrix:</a:t>
            </a:r>
            <a:endParaRPr b="1"/>
          </a:p>
          <a:p>
            <a:pPr indent="-333756" lvl="0" marL="457200" rtl="0" algn="l">
              <a:lnSpc>
                <a:spcPct val="100000"/>
              </a:lnSpc>
              <a:spcBef>
                <a:spcPts val="600"/>
              </a:spcBef>
              <a:spcAft>
                <a:spcPts val="0"/>
              </a:spcAft>
              <a:buSzPts val="1656"/>
              <a:buChar char="◼"/>
            </a:pPr>
            <a:r>
              <a:rPr lang="en-US"/>
              <a:t>TP: 34</a:t>
            </a:r>
            <a:endParaRPr/>
          </a:p>
          <a:p>
            <a:pPr indent="-333756" lvl="0" marL="457200" rtl="0" algn="l">
              <a:lnSpc>
                <a:spcPct val="100000"/>
              </a:lnSpc>
              <a:spcBef>
                <a:spcPts val="0"/>
              </a:spcBef>
              <a:spcAft>
                <a:spcPts val="0"/>
              </a:spcAft>
              <a:buSzPts val="1656"/>
              <a:buChar char="◼"/>
            </a:pPr>
            <a:r>
              <a:rPr lang="en-US"/>
              <a:t>TN: 29551</a:t>
            </a:r>
            <a:endParaRPr/>
          </a:p>
          <a:p>
            <a:pPr indent="-333756" lvl="0" marL="457200" rtl="0" algn="l">
              <a:lnSpc>
                <a:spcPct val="100000"/>
              </a:lnSpc>
              <a:spcBef>
                <a:spcPts val="0"/>
              </a:spcBef>
              <a:spcAft>
                <a:spcPts val="0"/>
              </a:spcAft>
              <a:buSzPts val="1656"/>
              <a:buChar char="◼"/>
            </a:pPr>
            <a:r>
              <a:rPr lang="en-US"/>
              <a:t>FP: 827</a:t>
            </a:r>
            <a:endParaRPr/>
          </a:p>
          <a:p>
            <a:pPr indent="-333756" lvl="0" marL="457200" rtl="0" algn="l">
              <a:lnSpc>
                <a:spcPct val="100000"/>
              </a:lnSpc>
              <a:spcBef>
                <a:spcPts val="0"/>
              </a:spcBef>
              <a:spcAft>
                <a:spcPts val="0"/>
              </a:spcAft>
              <a:buSzPts val="1656"/>
              <a:buChar char="◼"/>
            </a:pPr>
            <a:r>
              <a:rPr lang="en-US"/>
              <a:t>FN: 23</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rPr b="1" lang="en-US"/>
              <a:t>Accuracy:</a:t>
            </a:r>
            <a:endParaRPr b="1"/>
          </a:p>
          <a:p>
            <a:pPr indent="-333756" lvl="0" marL="457200" rtl="0" algn="l">
              <a:lnSpc>
                <a:spcPct val="100000"/>
              </a:lnSpc>
              <a:spcBef>
                <a:spcPts val="600"/>
              </a:spcBef>
              <a:spcAft>
                <a:spcPts val="0"/>
              </a:spcAft>
              <a:buSzPts val="1656"/>
              <a:buChar char="◼"/>
            </a:pPr>
            <a:r>
              <a:rPr lang="en-US"/>
              <a:t>Test Accuracy: 0.9720716280597995</a:t>
            </a:r>
            <a:endParaRPr/>
          </a:p>
        </p:txBody>
      </p:sp>
      <p:pic>
        <p:nvPicPr>
          <p:cNvPr id="253" name="Google Shape;253;g2cc1cbb85b5_0_43"/>
          <p:cNvPicPr preferRelativeResize="0"/>
          <p:nvPr/>
        </p:nvPicPr>
        <p:blipFill>
          <a:blip r:embed="rId3">
            <a:alphaModFix/>
          </a:blip>
          <a:stretch>
            <a:fillRect/>
          </a:stretch>
        </p:blipFill>
        <p:spPr>
          <a:xfrm>
            <a:off x="6476750" y="2674718"/>
            <a:ext cx="5410451" cy="32162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d064000b40_0_2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Gradient Boosting</a:t>
            </a:r>
            <a:endParaRPr/>
          </a:p>
        </p:txBody>
      </p:sp>
      <p:sp>
        <p:nvSpPr>
          <p:cNvPr id="259" name="Google Shape;259;g2d064000b40_0_28"/>
          <p:cNvSpPr txBox="1"/>
          <p:nvPr/>
        </p:nvSpPr>
        <p:spPr>
          <a:xfrm>
            <a:off x="472475" y="1897100"/>
            <a:ext cx="5700900" cy="45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Gill Sans"/>
              <a:ea typeface="Gill Sans"/>
              <a:cs typeface="Gill Sans"/>
              <a:sym typeface="Gill Sans"/>
            </a:endParaRPr>
          </a:p>
        </p:txBody>
      </p:sp>
      <p:sp>
        <p:nvSpPr>
          <p:cNvPr id="260" name="Google Shape;260;g2d064000b40_0_28"/>
          <p:cNvSpPr txBox="1"/>
          <p:nvPr>
            <p:ph idx="1" type="body"/>
          </p:nvPr>
        </p:nvSpPr>
        <p:spPr>
          <a:xfrm>
            <a:off x="581250" y="2077450"/>
            <a:ext cx="5010900" cy="4419000"/>
          </a:xfrm>
          <a:prstGeom prst="rect">
            <a:avLst/>
          </a:prstGeom>
          <a:noFill/>
          <a:ln>
            <a:noFill/>
          </a:ln>
        </p:spPr>
        <p:txBody>
          <a:bodyPr anchorCtr="0" anchor="ctr" bIns="45700" lIns="91425" spcFirstLastPara="1" rIns="91425" wrap="square" tIns="45700">
            <a:noAutofit/>
          </a:bodyPr>
          <a:lstStyle/>
          <a:p>
            <a:pPr indent="0" lvl="0" marL="0" rtl="0" algn="l">
              <a:lnSpc>
                <a:spcPct val="130000"/>
              </a:lnSpc>
              <a:spcBef>
                <a:spcPts val="1200"/>
              </a:spcBef>
              <a:spcAft>
                <a:spcPts val="0"/>
              </a:spcAft>
              <a:buClr>
                <a:schemeClr val="dk1"/>
              </a:buClr>
              <a:buSzPts val="1018"/>
              <a:buFont typeface="Arial"/>
              <a:buNone/>
            </a:pPr>
            <a:r>
              <a:rPr b="1" lang="en-US">
                <a:solidFill>
                  <a:schemeClr val="dk1"/>
                </a:solidFill>
              </a:rPr>
              <a:t>Gradient Boosting</a:t>
            </a:r>
            <a:r>
              <a:rPr lang="en-US">
                <a:solidFill>
                  <a:schemeClr val="dk1"/>
                </a:solidFill>
              </a:rPr>
              <a:t> works by iteratively training decision trees on the residuals of the previous tree. Each tree is trained to correct the errors of the previous tree, and the final prediction is made by summing the predictions of all the trees.</a:t>
            </a:r>
            <a:endParaRPr sz="300">
              <a:solidFill>
                <a:schemeClr val="dk1"/>
              </a:solidFill>
            </a:endParaRPr>
          </a:p>
          <a:p>
            <a:pPr indent="0" lvl="0" marL="0" rtl="0" algn="l">
              <a:lnSpc>
                <a:spcPct val="80000"/>
              </a:lnSpc>
              <a:spcBef>
                <a:spcPts val="600"/>
              </a:spcBef>
              <a:spcAft>
                <a:spcPts val="0"/>
              </a:spcAft>
              <a:buClr>
                <a:schemeClr val="dk1"/>
              </a:buClr>
              <a:buSzPts val="1018"/>
              <a:buFont typeface="Arial"/>
              <a:buNone/>
            </a:pPr>
            <a:r>
              <a:t/>
            </a:r>
            <a:endParaRPr b="1"/>
          </a:p>
          <a:p>
            <a:pPr indent="0" lvl="0" marL="0" rtl="0" algn="l">
              <a:lnSpc>
                <a:spcPct val="80000"/>
              </a:lnSpc>
              <a:spcBef>
                <a:spcPts val="600"/>
              </a:spcBef>
              <a:spcAft>
                <a:spcPts val="0"/>
              </a:spcAft>
              <a:buClr>
                <a:schemeClr val="dk1"/>
              </a:buClr>
              <a:buSzPts val="1018"/>
              <a:buFont typeface="Arial"/>
              <a:buNone/>
            </a:pPr>
            <a:r>
              <a:rPr b="1" lang="en-US"/>
              <a:t>Classification Tree:</a:t>
            </a:r>
            <a:endParaRPr b="1"/>
          </a:p>
          <a:p>
            <a:pPr indent="-342900" lvl="0" marL="457200" rtl="0" algn="l">
              <a:lnSpc>
                <a:spcPct val="80000"/>
              </a:lnSpc>
              <a:spcBef>
                <a:spcPts val="600"/>
              </a:spcBef>
              <a:spcAft>
                <a:spcPts val="0"/>
              </a:spcAft>
              <a:buSzPts val="1800"/>
              <a:buChar char="◼"/>
            </a:pPr>
            <a:r>
              <a:rPr lang="en-US"/>
              <a:t>TP: 41</a:t>
            </a:r>
            <a:endParaRPr/>
          </a:p>
          <a:p>
            <a:pPr indent="-342900" lvl="0" marL="457200" rtl="0" algn="l">
              <a:lnSpc>
                <a:spcPct val="80000"/>
              </a:lnSpc>
              <a:spcBef>
                <a:spcPts val="0"/>
              </a:spcBef>
              <a:spcAft>
                <a:spcPts val="0"/>
              </a:spcAft>
              <a:buSzPts val="1800"/>
              <a:buChar char="◼"/>
            </a:pPr>
            <a:r>
              <a:rPr lang="en-US"/>
              <a:t>TN: 28768</a:t>
            </a:r>
            <a:endParaRPr/>
          </a:p>
          <a:p>
            <a:pPr indent="-342900" lvl="0" marL="457200" rtl="0" algn="l">
              <a:lnSpc>
                <a:spcPct val="80000"/>
              </a:lnSpc>
              <a:spcBef>
                <a:spcPts val="0"/>
              </a:spcBef>
              <a:spcAft>
                <a:spcPts val="0"/>
              </a:spcAft>
              <a:buSzPts val="1800"/>
              <a:buChar char="◼"/>
            </a:pPr>
            <a:r>
              <a:rPr lang="en-US"/>
              <a:t>FP: 1610</a:t>
            </a:r>
            <a:endParaRPr/>
          </a:p>
          <a:p>
            <a:pPr indent="-342900" lvl="0" marL="457200" rtl="0" algn="l">
              <a:lnSpc>
                <a:spcPct val="80000"/>
              </a:lnSpc>
              <a:spcBef>
                <a:spcPts val="0"/>
              </a:spcBef>
              <a:spcAft>
                <a:spcPts val="0"/>
              </a:spcAft>
              <a:buSzPts val="1800"/>
              <a:buChar char="◼"/>
            </a:pPr>
            <a:r>
              <a:rPr lang="en-US"/>
              <a:t>FN: 16</a:t>
            </a:r>
            <a:endParaRPr/>
          </a:p>
          <a:p>
            <a:pPr indent="0" lvl="0" marL="0" rtl="0" algn="l">
              <a:lnSpc>
                <a:spcPct val="80000"/>
              </a:lnSpc>
              <a:spcBef>
                <a:spcPts val="600"/>
              </a:spcBef>
              <a:spcAft>
                <a:spcPts val="0"/>
              </a:spcAft>
              <a:buSzPts val="1018"/>
              <a:buNone/>
            </a:pPr>
            <a:r>
              <a:t/>
            </a:r>
            <a:endParaRPr/>
          </a:p>
          <a:p>
            <a:pPr indent="0" lvl="0" marL="0" rtl="0" algn="l">
              <a:lnSpc>
                <a:spcPct val="80000"/>
              </a:lnSpc>
              <a:spcBef>
                <a:spcPts val="600"/>
              </a:spcBef>
              <a:spcAft>
                <a:spcPts val="0"/>
              </a:spcAft>
              <a:buSzPts val="1018"/>
              <a:buNone/>
            </a:pPr>
            <a:r>
              <a:rPr b="1" lang="en-US"/>
              <a:t>Accuracy:</a:t>
            </a:r>
            <a:endParaRPr b="1"/>
          </a:p>
          <a:p>
            <a:pPr indent="-342900" lvl="0" marL="457200" rtl="0" algn="l">
              <a:lnSpc>
                <a:spcPct val="80000"/>
              </a:lnSpc>
              <a:spcBef>
                <a:spcPts val="600"/>
              </a:spcBef>
              <a:spcAft>
                <a:spcPts val="0"/>
              </a:spcAft>
              <a:buSzPts val="1800"/>
              <a:buChar char="◼"/>
            </a:pPr>
            <a:r>
              <a:rPr lang="en-US"/>
              <a:t>Test Accuracy: </a:t>
            </a:r>
            <a:r>
              <a:rPr lang="en-US"/>
              <a:t>0.9465746673238048</a:t>
            </a:r>
            <a:endParaRPr/>
          </a:p>
          <a:p>
            <a:pPr indent="0" lvl="0" marL="0" rtl="0" algn="l">
              <a:lnSpc>
                <a:spcPct val="80000"/>
              </a:lnSpc>
              <a:spcBef>
                <a:spcPts val="600"/>
              </a:spcBef>
              <a:spcAft>
                <a:spcPts val="0"/>
              </a:spcAft>
              <a:buSzPts val="1018"/>
              <a:buNone/>
            </a:pPr>
            <a:r>
              <a:t/>
            </a:r>
            <a:endParaRPr/>
          </a:p>
          <a:p>
            <a:pPr indent="0" lvl="0" marL="0" rtl="0" algn="l">
              <a:lnSpc>
                <a:spcPct val="80000"/>
              </a:lnSpc>
              <a:spcBef>
                <a:spcPts val="600"/>
              </a:spcBef>
              <a:spcAft>
                <a:spcPts val="600"/>
              </a:spcAft>
              <a:buSzPts val="1018"/>
              <a:buNone/>
            </a:pPr>
            <a:r>
              <a:rPr b="1" lang="en-US"/>
              <a:t>Misclassification Rate:</a:t>
            </a:r>
            <a:r>
              <a:rPr lang="en-US"/>
              <a:t> .053</a:t>
            </a:r>
            <a:endParaRPr/>
          </a:p>
        </p:txBody>
      </p:sp>
      <p:pic>
        <p:nvPicPr>
          <p:cNvPr id="261" name="Google Shape;261;g2d064000b40_0_28"/>
          <p:cNvPicPr preferRelativeResize="0"/>
          <p:nvPr/>
        </p:nvPicPr>
        <p:blipFill>
          <a:blip r:embed="rId3">
            <a:alphaModFix/>
          </a:blip>
          <a:stretch>
            <a:fillRect/>
          </a:stretch>
        </p:blipFill>
        <p:spPr>
          <a:xfrm>
            <a:off x="7452025" y="2868363"/>
            <a:ext cx="3486150" cy="2828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d064000b40_0_35"/>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800"/>
              <a:buNone/>
            </a:pPr>
            <a:r>
              <a:rPr lang="en-US"/>
              <a:t>Gradient Boosting - Feature Importance</a:t>
            </a:r>
            <a:endParaRPr/>
          </a:p>
        </p:txBody>
      </p:sp>
      <p:pic>
        <p:nvPicPr>
          <p:cNvPr id="267" name="Google Shape;267;g2d064000b40_0_35"/>
          <p:cNvPicPr preferRelativeResize="0"/>
          <p:nvPr/>
        </p:nvPicPr>
        <p:blipFill>
          <a:blip r:embed="rId3">
            <a:alphaModFix/>
          </a:blip>
          <a:stretch>
            <a:fillRect/>
          </a:stretch>
        </p:blipFill>
        <p:spPr>
          <a:xfrm>
            <a:off x="3829050" y="2672175"/>
            <a:ext cx="4533900" cy="3038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cc1cbb85b5_0_5"/>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Gradient Boosting (Optimized)</a:t>
            </a:r>
            <a:endParaRPr/>
          </a:p>
        </p:txBody>
      </p:sp>
      <p:sp>
        <p:nvSpPr>
          <p:cNvPr id="273" name="Google Shape;273;g2cc1cbb85b5_0_5"/>
          <p:cNvSpPr txBox="1"/>
          <p:nvPr/>
        </p:nvSpPr>
        <p:spPr>
          <a:xfrm>
            <a:off x="472475" y="1897100"/>
            <a:ext cx="5700900" cy="45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Gill Sans"/>
              <a:ea typeface="Gill Sans"/>
              <a:cs typeface="Gill Sans"/>
              <a:sym typeface="Gill Sans"/>
            </a:endParaRPr>
          </a:p>
        </p:txBody>
      </p:sp>
      <p:sp>
        <p:nvSpPr>
          <p:cNvPr id="274" name="Google Shape;274;g2cc1cbb85b5_0_5"/>
          <p:cNvSpPr txBox="1"/>
          <p:nvPr>
            <p:ph idx="1" type="body"/>
          </p:nvPr>
        </p:nvSpPr>
        <p:spPr>
          <a:xfrm>
            <a:off x="581250" y="2167525"/>
            <a:ext cx="5010900" cy="4230600"/>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50000"/>
              </a:lnSpc>
              <a:spcBef>
                <a:spcPts val="1200"/>
              </a:spcBef>
              <a:spcAft>
                <a:spcPts val="0"/>
              </a:spcAft>
              <a:buClr>
                <a:schemeClr val="dk1"/>
              </a:buClr>
              <a:buSzPts val="1100"/>
              <a:buFont typeface="Arial"/>
              <a:buNone/>
            </a:pPr>
            <a:r>
              <a:rPr b="1" lang="en-US">
                <a:solidFill>
                  <a:schemeClr val="dk1"/>
                </a:solidFill>
              </a:rPr>
              <a:t>Gradient Boosting</a:t>
            </a:r>
            <a:r>
              <a:rPr lang="en-US">
                <a:solidFill>
                  <a:schemeClr val="dk1"/>
                </a:solidFill>
              </a:rPr>
              <a:t> </a:t>
            </a:r>
            <a:r>
              <a:rPr b="1" lang="en-US">
                <a:solidFill>
                  <a:schemeClr val="dk1"/>
                </a:solidFill>
              </a:rPr>
              <a:t>(Optimized) </a:t>
            </a:r>
            <a:r>
              <a:rPr lang="en-US">
                <a:solidFill>
                  <a:schemeClr val="dk1"/>
                </a:solidFill>
              </a:rPr>
              <a:t>trains and improves models by </a:t>
            </a:r>
            <a:r>
              <a:rPr lang="en-US">
                <a:solidFill>
                  <a:schemeClr val="dk1"/>
                </a:solidFill>
              </a:rPr>
              <a:t>“</a:t>
            </a:r>
            <a:r>
              <a:rPr lang="en-US">
                <a:solidFill>
                  <a:schemeClr val="dk1"/>
                </a:solidFill>
              </a:rPr>
              <a:t>boosting” predictive accuracy and minimizing error gradients changing the parameters using grid search.</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US"/>
              <a:t>Classification Tree:</a:t>
            </a:r>
            <a:endParaRPr b="1"/>
          </a:p>
          <a:p>
            <a:pPr indent="-333756" lvl="0" marL="457200" rtl="0" algn="l">
              <a:lnSpc>
                <a:spcPct val="100000"/>
              </a:lnSpc>
              <a:spcBef>
                <a:spcPts val="600"/>
              </a:spcBef>
              <a:spcAft>
                <a:spcPts val="0"/>
              </a:spcAft>
              <a:buSzPts val="1656"/>
              <a:buChar char="◼"/>
            </a:pPr>
            <a:r>
              <a:rPr lang="en-US"/>
              <a:t>TP: 30</a:t>
            </a:r>
            <a:endParaRPr/>
          </a:p>
          <a:p>
            <a:pPr indent="-333756" lvl="0" marL="457200" rtl="0" algn="l">
              <a:lnSpc>
                <a:spcPct val="100000"/>
              </a:lnSpc>
              <a:spcBef>
                <a:spcPts val="0"/>
              </a:spcBef>
              <a:spcAft>
                <a:spcPts val="0"/>
              </a:spcAft>
              <a:buSzPts val="1656"/>
              <a:buChar char="◼"/>
            </a:pPr>
            <a:r>
              <a:rPr lang="en-US"/>
              <a:t>TN: 29494</a:t>
            </a:r>
            <a:endParaRPr/>
          </a:p>
          <a:p>
            <a:pPr indent="-333756" lvl="0" marL="457200" rtl="0" algn="l">
              <a:lnSpc>
                <a:spcPct val="100000"/>
              </a:lnSpc>
              <a:spcBef>
                <a:spcPts val="0"/>
              </a:spcBef>
              <a:spcAft>
                <a:spcPts val="0"/>
              </a:spcAft>
              <a:buSzPts val="1656"/>
              <a:buChar char="◼"/>
            </a:pPr>
            <a:r>
              <a:rPr lang="en-US"/>
              <a:t>FP: 884</a:t>
            </a:r>
            <a:endParaRPr/>
          </a:p>
          <a:p>
            <a:pPr indent="-333756" lvl="0" marL="457200" rtl="0" algn="l">
              <a:lnSpc>
                <a:spcPct val="100000"/>
              </a:lnSpc>
              <a:spcBef>
                <a:spcPts val="0"/>
              </a:spcBef>
              <a:spcAft>
                <a:spcPts val="0"/>
              </a:spcAft>
              <a:buSzPts val="1656"/>
              <a:buChar char="◼"/>
            </a:pPr>
            <a:r>
              <a:rPr lang="en-US"/>
              <a:t>FN: 27</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rPr b="1" lang="en-US"/>
              <a:t>Accuracy:</a:t>
            </a:r>
            <a:endParaRPr b="1"/>
          </a:p>
          <a:p>
            <a:pPr indent="-333756" lvl="0" marL="457200" rtl="0" algn="l">
              <a:lnSpc>
                <a:spcPct val="100000"/>
              </a:lnSpc>
              <a:spcBef>
                <a:spcPts val="600"/>
              </a:spcBef>
              <a:spcAft>
                <a:spcPts val="0"/>
              </a:spcAft>
              <a:buSzPts val="1656"/>
              <a:buChar char="◼"/>
            </a:pPr>
            <a:r>
              <a:rPr lang="en-US"/>
              <a:t>Test Accuracy: 0.9700673566617382</a:t>
            </a:r>
            <a:endParaRPr/>
          </a:p>
        </p:txBody>
      </p:sp>
      <p:pic>
        <p:nvPicPr>
          <p:cNvPr id="275" name="Google Shape;275;g2cc1cbb85b5_0_5"/>
          <p:cNvPicPr preferRelativeResize="0"/>
          <p:nvPr/>
        </p:nvPicPr>
        <p:blipFill>
          <a:blip r:embed="rId3">
            <a:alphaModFix/>
          </a:blip>
          <a:stretch>
            <a:fillRect/>
          </a:stretch>
        </p:blipFill>
        <p:spPr>
          <a:xfrm>
            <a:off x="6945475" y="2648938"/>
            <a:ext cx="3819525" cy="309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cc1cbb85b5_0_5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800"/>
              <a:buNone/>
            </a:pPr>
            <a:r>
              <a:rPr lang="en-US"/>
              <a:t>Gradient Boosting (Optimized) - Feature Importance</a:t>
            </a:r>
            <a:endParaRPr/>
          </a:p>
        </p:txBody>
      </p:sp>
      <p:pic>
        <p:nvPicPr>
          <p:cNvPr id="281" name="Google Shape;281;g2cc1cbb85b5_0_53"/>
          <p:cNvPicPr preferRelativeResize="0"/>
          <p:nvPr/>
        </p:nvPicPr>
        <p:blipFill>
          <a:blip r:embed="rId3">
            <a:alphaModFix/>
          </a:blip>
          <a:stretch>
            <a:fillRect/>
          </a:stretch>
        </p:blipFill>
        <p:spPr>
          <a:xfrm>
            <a:off x="3681289" y="2669175"/>
            <a:ext cx="4829325" cy="3262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d05adc49f5_1_13"/>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Interpretation	</a:t>
            </a:r>
            <a:endParaRPr/>
          </a:p>
        </p:txBody>
      </p:sp>
      <p:sp>
        <p:nvSpPr>
          <p:cNvPr id="287" name="Google Shape;287;g2d05adc49f5_1_13"/>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fontScale="47500"/>
          </a:bodyPr>
          <a:lstStyle/>
          <a:p>
            <a:pPr indent="0" lvl="0" marL="0" rtl="0" algn="l">
              <a:lnSpc>
                <a:spcPct val="200000"/>
              </a:lnSpc>
              <a:spcBef>
                <a:spcPts val="0"/>
              </a:spcBef>
              <a:spcAft>
                <a:spcPts val="0"/>
              </a:spcAft>
              <a:buClr>
                <a:schemeClr val="dk1"/>
              </a:buClr>
              <a:buSzPct val="55000"/>
              <a:buFont typeface="Arial"/>
              <a:buNone/>
            </a:pPr>
            <a:r>
              <a:t/>
            </a:r>
            <a:endParaRPr b="1" i="1" sz="2000">
              <a:solidFill>
                <a:srgbClr val="3F3F3F"/>
              </a:solidFill>
              <a:latin typeface="Calibri"/>
              <a:ea typeface="Calibri"/>
              <a:cs typeface="Calibri"/>
              <a:sym typeface="Calibri"/>
            </a:endParaRPr>
          </a:p>
          <a:p>
            <a:pPr indent="-315579" lvl="0" marL="457200" rtl="0" algn="l">
              <a:lnSpc>
                <a:spcPct val="200000"/>
              </a:lnSpc>
              <a:spcBef>
                <a:spcPts val="0"/>
              </a:spcBef>
              <a:spcAft>
                <a:spcPts val="0"/>
              </a:spcAft>
              <a:buClr>
                <a:schemeClr val="dk1"/>
              </a:buClr>
              <a:buSzPct val="100000"/>
              <a:buFont typeface="Arial"/>
              <a:buChar char="●"/>
            </a:pPr>
            <a:r>
              <a:rPr b="1" lang="en-US" sz="2883">
                <a:solidFill>
                  <a:schemeClr val="dk1"/>
                </a:solidFill>
                <a:latin typeface="Arial"/>
                <a:ea typeface="Arial"/>
                <a:cs typeface="Arial"/>
                <a:sym typeface="Arial"/>
              </a:rPr>
              <a:t>Our best models are the standard XGboost model and Random Forest Classifier. </a:t>
            </a:r>
            <a:r>
              <a:rPr lang="en-US" sz="2883">
                <a:solidFill>
                  <a:schemeClr val="dk1"/>
                </a:solidFill>
                <a:latin typeface="Arial"/>
                <a:ea typeface="Arial"/>
                <a:cs typeface="Arial"/>
                <a:sym typeface="Arial"/>
              </a:rPr>
              <a:t>Although other models possess a higher accuracy then the XGBoost the decrease in recall scores hurt the models, reliability. </a:t>
            </a:r>
            <a:endParaRPr sz="2883">
              <a:solidFill>
                <a:schemeClr val="dk1"/>
              </a:solidFill>
              <a:latin typeface="Arial"/>
              <a:ea typeface="Arial"/>
              <a:cs typeface="Arial"/>
              <a:sym typeface="Arial"/>
            </a:endParaRPr>
          </a:p>
          <a:p>
            <a:pPr indent="-315579" lvl="1" marL="914400" rtl="0" algn="l">
              <a:lnSpc>
                <a:spcPct val="200000"/>
              </a:lnSpc>
              <a:spcBef>
                <a:spcPts val="0"/>
              </a:spcBef>
              <a:spcAft>
                <a:spcPts val="0"/>
              </a:spcAft>
              <a:buClr>
                <a:schemeClr val="dk1"/>
              </a:buClr>
              <a:buSzPct val="100000"/>
              <a:buFont typeface="Arial"/>
              <a:buChar char="○"/>
            </a:pPr>
            <a:r>
              <a:rPr b="1" lang="en-US" sz="2883">
                <a:solidFill>
                  <a:schemeClr val="dk1"/>
                </a:solidFill>
                <a:latin typeface="Arial"/>
                <a:ea typeface="Arial"/>
                <a:cs typeface="Arial"/>
                <a:sym typeface="Arial"/>
              </a:rPr>
              <a:t>XGBoost</a:t>
            </a:r>
            <a:r>
              <a:rPr lang="en-US" sz="2883">
                <a:solidFill>
                  <a:schemeClr val="dk1"/>
                </a:solidFill>
                <a:latin typeface="Arial"/>
                <a:ea typeface="Arial"/>
                <a:cs typeface="Arial"/>
                <a:sym typeface="Arial"/>
              </a:rPr>
              <a:t> has the best recall score without a large number of false positives (however larger </a:t>
            </a:r>
            <a:r>
              <a:rPr lang="en-US" sz="2883">
                <a:solidFill>
                  <a:schemeClr val="dk1"/>
                </a:solidFill>
                <a:latin typeface="Arial"/>
                <a:ea typeface="Arial"/>
                <a:cs typeface="Arial"/>
                <a:sym typeface="Arial"/>
              </a:rPr>
              <a:t>than</a:t>
            </a:r>
            <a:r>
              <a:rPr lang="en-US" sz="2883">
                <a:solidFill>
                  <a:schemeClr val="dk1"/>
                </a:solidFill>
                <a:latin typeface="Arial"/>
                <a:ea typeface="Arial"/>
                <a:cs typeface="Arial"/>
                <a:sym typeface="Arial"/>
              </a:rPr>
              <a:t> many of the other models). </a:t>
            </a:r>
            <a:endParaRPr sz="2883">
              <a:solidFill>
                <a:schemeClr val="dk1"/>
              </a:solidFill>
              <a:latin typeface="Arial"/>
              <a:ea typeface="Arial"/>
              <a:cs typeface="Arial"/>
              <a:sym typeface="Arial"/>
            </a:endParaRPr>
          </a:p>
          <a:p>
            <a:pPr indent="-315579" lvl="1" marL="914400" rtl="0" algn="l">
              <a:lnSpc>
                <a:spcPct val="200000"/>
              </a:lnSpc>
              <a:spcBef>
                <a:spcPts val="0"/>
              </a:spcBef>
              <a:spcAft>
                <a:spcPts val="0"/>
              </a:spcAft>
              <a:buClr>
                <a:schemeClr val="dk1"/>
              </a:buClr>
              <a:buSzPct val="100000"/>
              <a:buFont typeface="Arial"/>
              <a:buChar char="○"/>
            </a:pPr>
            <a:r>
              <a:rPr b="1" lang="en-US" sz="2883">
                <a:solidFill>
                  <a:schemeClr val="dk1"/>
                </a:solidFill>
                <a:highlight>
                  <a:schemeClr val="lt1"/>
                </a:highlight>
                <a:latin typeface="Arial"/>
                <a:ea typeface="Arial"/>
                <a:cs typeface="Arial"/>
                <a:sym typeface="Arial"/>
              </a:rPr>
              <a:t>The Random Forest</a:t>
            </a:r>
            <a:r>
              <a:rPr lang="en-US" sz="2883">
                <a:solidFill>
                  <a:schemeClr val="dk1"/>
                </a:solidFill>
                <a:highlight>
                  <a:schemeClr val="lt1"/>
                </a:highlight>
                <a:latin typeface="Arial"/>
                <a:ea typeface="Arial"/>
                <a:cs typeface="Arial"/>
                <a:sym typeface="Arial"/>
              </a:rPr>
              <a:t> model cuts the number of false positives in half, while only missing 7 more of PeopleTec’s 57 total contracts. </a:t>
            </a:r>
            <a:endParaRPr sz="2883">
              <a:solidFill>
                <a:schemeClr val="dk1"/>
              </a:solidFill>
              <a:highlight>
                <a:schemeClr val="lt1"/>
              </a:highlight>
              <a:latin typeface="Arial"/>
              <a:ea typeface="Arial"/>
              <a:cs typeface="Arial"/>
              <a:sym typeface="Arial"/>
            </a:endParaRPr>
          </a:p>
          <a:p>
            <a:pPr indent="-315579" lvl="0" marL="457200" rtl="0" algn="l">
              <a:lnSpc>
                <a:spcPct val="200000"/>
              </a:lnSpc>
              <a:spcBef>
                <a:spcPts val="0"/>
              </a:spcBef>
              <a:spcAft>
                <a:spcPts val="0"/>
              </a:spcAft>
              <a:buClr>
                <a:schemeClr val="dk1"/>
              </a:buClr>
              <a:buSzPct val="100000"/>
              <a:buFont typeface="Arial"/>
              <a:buChar char="●"/>
            </a:pPr>
            <a:r>
              <a:rPr lang="en-US" sz="2883">
                <a:solidFill>
                  <a:schemeClr val="dk1"/>
                </a:solidFill>
                <a:latin typeface="Arial"/>
                <a:ea typeface="Arial"/>
                <a:cs typeface="Arial"/>
                <a:sym typeface="Arial"/>
              </a:rPr>
              <a:t>This tradeoff allows both models to be useful predictors and with further feature selection and optimization we could see both models significantly increasing performance.</a:t>
            </a:r>
            <a:endParaRPr sz="2883">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d064000b40_0_56"/>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Overview</a:t>
            </a:r>
            <a:endParaRPr/>
          </a:p>
        </p:txBody>
      </p:sp>
      <p:sp>
        <p:nvSpPr>
          <p:cNvPr id="117" name="Google Shape;117;g2d064000b40_0_56"/>
          <p:cNvSpPr txBox="1"/>
          <p:nvPr/>
        </p:nvSpPr>
        <p:spPr>
          <a:xfrm>
            <a:off x="489675" y="2078625"/>
            <a:ext cx="11242500" cy="4484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US" sz="1900">
                <a:solidFill>
                  <a:schemeClr val="dk1"/>
                </a:solidFill>
                <a:latin typeface="Calibri"/>
                <a:ea typeface="Calibri"/>
                <a:cs typeface="Calibri"/>
                <a:sym typeface="Calibri"/>
              </a:rPr>
              <a:t>PeopleTec provides emerging technologies, engineering solutions, modeling and simulation, cybersecurity, and mission operations and program support services to the Department of Defense and Civilian Federal sectors.</a:t>
            </a:r>
            <a:endParaRPr sz="19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lang="en-US" sz="1900">
                <a:solidFill>
                  <a:schemeClr val="dk1"/>
                </a:solidFill>
                <a:latin typeface="Calibri"/>
                <a:ea typeface="Calibri"/>
                <a:cs typeface="Calibri"/>
                <a:sym typeface="Calibri"/>
              </a:rPr>
              <a:t>Our team was given the opportunity to design methodologies that would optimize their contract selection process.</a:t>
            </a:r>
            <a:endParaRPr sz="19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lang="en-US" sz="1900">
                <a:solidFill>
                  <a:schemeClr val="dk1"/>
                </a:solidFill>
                <a:latin typeface="Calibri"/>
                <a:ea typeface="Calibri"/>
                <a:cs typeface="Calibri"/>
                <a:sym typeface="Calibri"/>
              </a:rPr>
              <a:t>We analyzed previous contracts to create a model that would predict the open solicitations that PeopleTec would have a higher probability of winning. PeopleTec provided targeted North American Industry Classification System (NAICS) codes.</a:t>
            </a:r>
            <a:endParaRPr sz="1900">
              <a:solidFill>
                <a:schemeClr val="dk1"/>
              </a:solidFill>
              <a:highlight>
                <a:srgbClr val="FFFF00"/>
              </a:highlight>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lang="en-US" sz="1900">
                <a:solidFill>
                  <a:schemeClr val="dk1"/>
                </a:solidFill>
                <a:latin typeface="Calibri"/>
                <a:ea typeface="Calibri"/>
                <a:cs typeface="Calibri"/>
                <a:sym typeface="Calibri"/>
              </a:rPr>
              <a:t>The contract information was gathered through the Federal Procurement Data System (FPDS), an open source repository that lists all federal contracts greater than $10,000. </a:t>
            </a:r>
            <a:endParaRPr sz="1900">
              <a:solidFill>
                <a:schemeClr val="dk1"/>
              </a:solidFill>
              <a:highlight>
                <a:srgbClr val="FFFF00"/>
              </a:highlight>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lang="en-US" sz="1900">
                <a:solidFill>
                  <a:schemeClr val="dk1"/>
                </a:solidFill>
                <a:latin typeface="Calibri"/>
                <a:ea typeface="Calibri"/>
                <a:cs typeface="Calibri"/>
                <a:sym typeface="Calibri"/>
              </a:rPr>
              <a:t>From here we can combine these API-pulled files in Python giving us our base dataframe.</a:t>
            </a:r>
            <a:endParaRPr sz="2000">
              <a:solidFill>
                <a:schemeClr val="dk1"/>
              </a:solidFill>
              <a:latin typeface="Calibri"/>
              <a:ea typeface="Calibri"/>
              <a:cs typeface="Calibri"/>
              <a:sym typeface="Calibri"/>
            </a:endParaRPr>
          </a:p>
          <a:p>
            <a:pPr indent="0" lvl="0" marL="0" rtl="0" algn="l">
              <a:spcBef>
                <a:spcPts val="800"/>
              </a:spcBef>
              <a:spcAft>
                <a:spcPts val="0"/>
              </a:spcAft>
              <a:buNone/>
            </a:pPr>
            <a:r>
              <a:t/>
            </a:r>
            <a:endParaRPr sz="1900">
              <a:solidFill>
                <a:schemeClr val="dk2"/>
              </a:solidFill>
              <a:latin typeface="Gill Sans"/>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d05adc49f5_1_18"/>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Recommendations</a:t>
            </a:r>
            <a:endParaRPr/>
          </a:p>
        </p:txBody>
      </p:sp>
      <p:sp>
        <p:nvSpPr>
          <p:cNvPr id="293" name="Google Shape;293;g2d05adc49f5_1_18"/>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lnSpc>
                <a:spcPct val="200000"/>
              </a:lnSpc>
              <a:spcBef>
                <a:spcPts val="0"/>
              </a:spcBef>
              <a:spcAft>
                <a:spcPts val="0"/>
              </a:spcAft>
              <a:buClr>
                <a:schemeClr val="dk1"/>
              </a:buClr>
              <a:buSzPts val="1100"/>
              <a:buFont typeface="Arial"/>
              <a:buNone/>
            </a:pPr>
            <a:r>
              <a:rPr lang="en-US" sz="1600">
                <a:solidFill>
                  <a:schemeClr val="dk1"/>
                </a:solidFill>
                <a:latin typeface="Arial"/>
                <a:ea typeface="Arial"/>
                <a:cs typeface="Arial"/>
                <a:sym typeface="Arial"/>
              </a:rPr>
              <a:t>One of our variables is Action Obligation. This variable however is not present in open contracts therefore it can’t be used for predicting open contracts. However, this variable could be created if a contract description is available. By analyzing contract descriptions against previous contracts action obligation can be predicted allowing the open contracts to be predicted with good accuracy.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Conclusion</a:t>
            </a:r>
            <a:endParaRPr/>
          </a:p>
        </p:txBody>
      </p:sp>
      <p:sp>
        <p:nvSpPr>
          <p:cNvPr id="299" name="Google Shape;299;p5"/>
          <p:cNvSpPr txBox="1"/>
          <p:nvPr>
            <p:ph idx="1" type="body"/>
          </p:nvPr>
        </p:nvSpPr>
        <p:spPr>
          <a:xfrm>
            <a:off x="620225" y="2135075"/>
            <a:ext cx="5010900" cy="423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600"/>
              </a:spcAft>
              <a:buClr>
                <a:schemeClr val="dk1"/>
              </a:buClr>
              <a:buSzPts val="1100"/>
              <a:buFont typeface="Arial"/>
              <a:buNone/>
            </a:pPr>
            <a:r>
              <a:t/>
            </a:r>
            <a:endParaRPr/>
          </a:p>
        </p:txBody>
      </p:sp>
      <p:graphicFrame>
        <p:nvGraphicFramePr>
          <p:cNvPr id="300" name="Google Shape;300;p5"/>
          <p:cNvGraphicFramePr/>
          <p:nvPr/>
        </p:nvGraphicFramePr>
        <p:xfrm>
          <a:off x="3668950" y="2263700"/>
          <a:ext cx="3000000" cy="3000000"/>
        </p:xfrm>
        <a:graphic>
          <a:graphicData uri="http://schemas.openxmlformats.org/drawingml/2006/table">
            <a:tbl>
              <a:tblPr>
                <a:noFill/>
                <a:tableStyleId>{9D5AF2F9-2EA5-4A16-B55A-C3D57B668975}</a:tableStyleId>
              </a:tblPr>
              <a:tblGrid>
                <a:gridCol w="2285475"/>
                <a:gridCol w="2568625"/>
              </a:tblGrid>
              <a:tr h="773675">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Model</a:t>
                      </a:r>
                      <a:endParaRPr sz="20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Accuracy</a:t>
                      </a:r>
                      <a:endParaRPr sz="20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3675">
                <a:tc>
                  <a:txBody>
                    <a:bodyPr/>
                    <a:lstStyle/>
                    <a:p>
                      <a:pPr indent="0" lvl="0" marL="0" marR="0" rtl="0" algn="l">
                        <a:lnSpc>
                          <a:spcPct val="100000"/>
                        </a:lnSpc>
                        <a:spcBef>
                          <a:spcPts val="0"/>
                        </a:spcBef>
                        <a:spcAft>
                          <a:spcPts val="0"/>
                        </a:spcAft>
                        <a:buClr>
                          <a:srgbClr val="000000"/>
                        </a:buClr>
                        <a:buSzPts val="2000"/>
                        <a:buFont typeface="Arial"/>
                        <a:buNone/>
                      </a:pPr>
                      <a:r>
                        <a:rPr lang="en-US" sz="2000"/>
                        <a:t>Classification Tree</a:t>
                      </a:r>
                      <a:endParaRPr sz="20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57200" rtl="0" algn="l">
                        <a:lnSpc>
                          <a:spcPct val="200000"/>
                        </a:lnSpc>
                        <a:spcBef>
                          <a:spcPts val="0"/>
                        </a:spcBef>
                        <a:spcAft>
                          <a:spcPts val="800"/>
                        </a:spcAft>
                        <a:buNone/>
                      </a:pPr>
                      <a:r>
                        <a:rPr lang="en-US" sz="1800">
                          <a:solidFill>
                            <a:schemeClr val="dk2"/>
                          </a:solidFill>
                          <a:latin typeface="Gill Sans"/>
                          <a:ea typeface="Gill Sans"/>
                          <a:cs typeface="Gill Sans"/>
                          <a:sym typeface="Gill Sans"/>
                        </a:rPr>
                        <a:t>0.972959</a:t>
                      </a:r>
                      <a:endParaRPr sz="20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3675">
                <a:tc>
                  <a:txBody>
                    <a:bodyPr/>
                    <a:lstStyle/>
                    <a:p>
                      <a:pPr indent="0" lvl="0" marL="0" marR="0" rtl="0" algn="l">
                        <a:lnSpc>
                          <a:spcPct val="100000"/>
                        </a:lnSpc>
                        <a:spcBef>
                          <a:spcPts val="0"/>
                        </a:spcBef>
                        <a:spcAft>
                          <a:spcPts val="0"/>
                        </a:spcAft>
                        <a:buClr>
                          <a:srgbClr val="000000"/>
                        </a:buClr>
                        <a:buSzPts val="2000"/>
                        <a:buFont typeface="Arial"/>
                        <a:buNone/>
                      </a:pPr>
                      <a:r>
                        <a:rPr lang="en-US" sz="2000"/>
                        <a:t>(Opt.) Random Forest</a:t>
                      </a:r>
                      <a:endParaRPr sz="20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57200" rtl="0" algn="l">
                        <a:spcBef>
                          <a:spcPts val="600"/>
                        </a:spcBef>
                        <a:spcAft>
                          <a:spcPts val="600"/>
                        </a:spcAft>
                        <a:buNone/>
                      </a:pPr>
                      <a:r>
                        <a:rPr lang="en-US" sz="1800">
                          <a:solidFill>
                            <a:schemeClr val="dk2"/>
                          </a:solidFill>
                          <a:latin typeface="Gill Sans"/>
                          <a:ea typeface="Gill Sans"/>
                          <a:cs typeface="Gill Sans"/>
                          <a:sym typeface="Gill Sans"/>
                        </a:rPr>
                        <a:t>0.972072</a:t>
                      </a:r>
                      <a:endParaRPr sz="20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3675">
                <a:tc>
                  <a:txBody>
                    <a:bodyPr/>
                    <a:lstStyle/>
                    <a:p>
                      <a:pPr indent="0" lvl="0" marL="0" marR="0" rtl="0" algn="l">
                        <a:lnSpc>
                          <a:spcPct val="100000"/>
                        </a:lnSpc>
                        <a:spcBef>
                          <a:spcPts val="0"/>
                        </a:spcBef>
                        <a:spcAft>
                          <a:spcPts val="0"/>
                        </a:spcAft>
                        <a:buClr>
                          <a:srgbClr val="000000"/>
                        </a:buClr>
                        <a:buSzPts val="2000"/>
                        <a:buFont typeface="Arial"/>
                        <a:buNone/>
                      </a:pPr>
                      <a:r>
                        <a:rPr lang="en-US" sz="2000"/>
                        <a:t>Gradient Boosting</a:t>
                      </a:r>
                      <a:endParaRPr sz="20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57200" rtl="0" algn="l">
                        <a:spcBef>
                          <a:spcPts val="600"/>
                        </a:spcBef>
                        <a:spcAft>
                          <a:spcPts val="600"/>
                        </a:spcAft>
                        <a:buNone/>
                      </a:pPr>
                      <a:r>
                        <a:rPr lang="en-US" sz="1800">
                          <a:solidFill>
                            <a:schemeClr val="dk2"/>
                          </a:solidFill>
                          <a:latin typeface="Gill Sans"/>
                          <a:ea typeface="Gill Sans"/>
                          <a:cs typeface="Gill Sans"/>
                          <a:sym typeface="Gill Sans"/>
                        </a:rPr>
                        <a:t>0.946575</a:t>
                      </a:r>
                      <a:endParaRPr sz="2000" u="none" cap="none" strike="noStrike"/>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3675">
                <a:tc>
                  <a:txBody>
                    <a:bodyPr/>
                    <a:lstStyle/>
                    <a:p>
                      <a:pPr indent="0" lvl="0" marL="0" rtl="0" algn="l">
                        <a:spcBef>
                          <a:spcPts val="0"/>
                        </a:spcBef>
                        <a:spcAft>
                          <a:spcPts val="0"/>
                        </a:spcAft>
                        <a:buClr>
                          <a:schemeClr val="dk1"/>
                        </a:buClr>
                        <a:buSzPts val="2000"/>
                        <a:buFont typeface="Arial"/>
                        <a:buNone/>
                      </a:pPr>
                      <a:r>
                        <a:rPr lang="en-US" sz="2000">
                          <a:solidFill>
                            <a:schemeClr val="dk1"/>
                          </a:solidFill>
                        </a:rPr>
                        <a:t>Opt. Gradient Boosting</a:t>
                      </a:r>
                      <a:endParaRPr sz="20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57200" rtl="0" algn="l">
                        <a:spcBef>
                          <a:spcPts val="600"/>
                        </a:spcBef>
                        <a:spcAft>
                          <a:spcPts val="600"/>
                        </a:spcAft>
                        <a:buNone/>
                      </a:pPr>
                      <a:r>
                        <a:rPr lang="en-US" sz="1800">
                          <a:solidFill>
                            <a:schemeClr val="dk2"/>
                          </a:solidFill>
                          <a:latin typeface="Gill Sans"/>
                          <a:ea typeface="Gill Sans"/>
                          <a:cs typeface="Gill Sans"/>
                          <a:sym typeface="Gill Sans"/>
                        </a:rPr>
                        <a:t>0.970067</a:t>
                      </a:r>
                      <a:endParaRPr sz="1800">
                        <a:solidFill>
                          <a:schemeClr val="dk2"/>
                        </a:solidFill>
                        <a:latin typeface="Gill Sans"/>
                        <a:ea typeface="Gill Sans"/>
                        <a:cs typeface="Gill Sans"/>
                        <a:sym typeface="Gill Sans"/>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cc1b5518a0_0_1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Objectives</a:t>
            </a:r>
            <a:endParaRPr/>
          </a:p>
        </p:txBody>
      </p:sp>
      <p:sp>
        <p:nvSpPr>
          <p:cNvPr id="123" name="Google Shape;123;g2cc1b5518a0_0_18"/>
          <p:cNvSpPr txBox="1"/>
          <p:nvPr/>
        </p:nvSpPr>
        <p:spPr>
          <a:xfrm>
            <a:off x="489675" y="2078625"/>
            <a:ext cx="11242500" cy="4484700"/>
          </a:xfrm>
          <a:prstGeom prst="rect">
            <a:avLst/>
          </a:prstGeom>
          <a:noFill/>
          <a:ln>
            <a:noFill/>
          </a:ln>
        </p:spPr>
        <p:txBody>
          <a:bodyPr anchorCtr="0" anchor="t" bIns="91425" lIns="91425" spcFirstLastPara="1" rIns="91425" wrap="square" tIns="91425">
            <a:noAutofit/>
          </a:bodyPr>
          <a:lstStyle/>
          <a:p>
            <a:pPr indent="107950" lvl="0" marL="0" rtl="0" algn="just">
              <a:lnSpc>
                <a:spcPct val="20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Conduct exploratory data analysis; use derived metrics to verify current approach</a:t>
            </a:r>
            <a:endParaRPr sz="1900">
              <a:solidFill>
                <a:schemeClr val="dk1"/>
              </a:solidFill>
              <a:latin typeface="Calibri"/>
              <a:ea typeface="Calibri"/>
              <a:cs typeface="Calibri"/>
              <a:sym typeface="Calibri"/>
            </a:endParaRPr>
          </a:p>
          <a:p>
            <a:pPr indent="107950" lvl="0" marL="0" rtl="0" algn="just">
              <a:lnSpc>
                <a:spcPct val="20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Test models to confirm predictability; present metrics showing reliability</a:t>
            </a:r>
            <a:endParaRPr sz="1900">
              <a:solidFill>
                <a:schemeClr val="dk1"/>
              </a:solidFill>
              <a:latin typeface="Calibri"/>
              <a:ea typeface="Calibri"/>
              <a:cs typeface="Calibri"/>
              <a:sym typeface="Calibri"/>
            </a:endParaRPr>
          </a:p>
          <a:p>
            <a:pPr indent="107950" lvl="0" marL="0" rtl="0" algn="just">
              <a:lnSpc>
                <a:spcPct val="20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Provide probability scores attached to open contracts that PeopleTec can win</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d05adc49f5_1_2"/>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Assumptions</a:t>
            </a:r>
            <a:endParaRPr/>
          </a:p>
        </p:txBody>
      </p:sp>
      <p:sp>
        <p:nvSpPr>
          <p:cNvPr id="129" name="Google Shape;129;g2d05adc49f5_1_2"/>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49250" lvl="0" marL="457200" rtl="0" algn="l">
              <a:lnSpc>
                <a:spcPct val="20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Data provided is limited open source data to maintain company and government confidentiality.</a:t>
            </a:r>
            <a:endParaRPr sz="1900">
              <a:solidFill>
                <a:schemeClr val="dk1"/>
              </a:solidFill>
              <a:latin typeface="Calibri"/>
              <a:ea typeface="Calibri"/>
              <a:cs typeface="Calibri"/>
              <a:sym typeface="Calibri"/>
            </a:endParaRPr>
          </a:p>
          <a:p>
            <a:pPr indent="0" lvl="0" marL="0" rtl="0" algn="l">
              <a:spcBef>
                <a:spcPts val="360"/>
              </a:spcBef>
              <a:spcAft>
                <a:spcPts val="0"/>
              </a:spcAft>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d05adc49f5_1_7"/>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Project Deliverables</a:t>
            </a:r>
            <a:endParaRPr/>
          </a:p>
        </p:txBody>
      </p:sp>
      <p:sp>
        <p:nvSpPr>
          <p:cNvPr id="135" name="Google Shape;135;g2d05adc49f5_1_7"/>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49250" lvl="0" marL="457200" rtl="0" algn="just">
              <a:lnSpc>
                <a:spcPct val="20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Verify/validate current statistical prediction methods</a:t>
            </a:r>
            <a:endParaRPr sz="1900">
              <a:solidFill>
                <a:schemeClr val="dk1"/>
              </a:solidFill>
              <a:latin typeface="Calibri"/>
              <a:ea typeface="Calibri"/>
              <a:cs typeface="Calibri"/>
              <a:sym typeface="Calibri"/>
            </a:endParaRPr>
          </a:p>
          <a:p>
            <a:pPr indent="-349250" lvl="0" marL="457200" rtl="0" algn="just">
              <a:lnSpc>
                <a:spcPct val="20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Design and develop improved prediction method(s)</a:t>
            </a:r>
            <a:endParaRPr sz="1900">
              <a:solidFill>
                <a:schemeClr val="dk1"/>
              </a:solidFill>
              <a:latin typeface="Calibri"/>
              <a:ea typeface="Calibri"/>
              <a:cs typeface="Calibri"/>
              <a:sym typeface="Calibri"/>
            </a:endParaRPr>
          </a:p>
          <a:p>
            <a:pPr indent="-349250" lvl="0" marL="457200" rtl="0" algn="just">
              <a:lnSpc>
                <a:spcPct val="20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Deliver prediction method(s) via report and code</a:t>
            </a:r>
            <a:endParaRPr sz="1900">
              <a:solidFill>
                <a:schemeClr val="dk1"/>
              </a:solidFill>
              <a:latin typeface="Calibri"/>
              <a:ea typeface="Calibri"/>
              <a:cs typeface="Calibri"/>
              <a:sym typeface="Calibri"/>
            </a:endParaRPr>
          </a:p>
          <a:p>
            <a:pPr indent="-349250" lvl="0" marL="457200" rtl="0" algn="l">
              <a:lnSpc>
                <a:spcPct val="200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Provide PeopleTec, Inc. with a working dashboard that displays open contracts segregated based on the working groups inside the company</a:t>
            </a:r>
            <a:endParaRPr sz="1900">
              <a:solidFill>
                <a:schemeClr val="dk1"/>
              </a:solidFill>
              <a:latin typeface="Calibri"/>
              <a:ea typeface="Calibri"/>
              <a:cs typeface="Calibri"/>
              <a:sym typeface="Calibri"/>
            </a:endParaRPr>
          </a:p>
          <a:p>
            <a:pPr indent="0" lvl="0" marL="0" rtl="0" algn="l">
              <a:spcBef>
                <a:spcPts val="36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d064000b40_0_4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Dashboard</a:t>
            </a:r>
            <a:endParaRPr/>
          </a:p>
        </p:txBody>
      </p:sp>
      <p:sp>
        <p:nvSpPr>
          <p:cNvPr id="141" name="Google Shape;141;g2d064000b40_0_48"/>
          <p:cNvSpPr txBox="1"/>
          <p:nvPr>
            <p:ph idx="1" type="body"/>
          </p:nvPr>
        </p:nvSpPr>
        <p:spPr>
          <a:xfrm>
            <a:off x="581193" y="2228003"/>
            <a:ext cx="5422500" cy="3633000"/>
          </a:xfrm>
          <a:prstGeom prst="rect">
            <a:avLst/>
          </a:prstGeom>
        </p:spPr>
        <p:txBody>
          <a:bodyPr anchorCtr="0" anchor="ctr" bIns="45700" lIns="91425" spcFirstLastPara="1" rIns="91425" wrap="square" tIns="45700">
            <a:normAutofit/>
          </a:bodyPr>
          <a:lstStyle/>
          <a:p>
            <a:pPr indent="-333756" lvl="0" marL="457200" rtl="0" algn="l">
              <a:spcBef>
                <a:spcPts val="360"/>
              </a:spcBef>
              <a:spcAft>
                <a:spcPts val="0"/>
              </a:spcAft>
              <a:buSzPts val="1656"/>
              <a:buChar char="◼"/>
            </a:pPr>
            <a:r>
              <a:rPr lang="en-US"/>
              <a:t>API pull directly from SAM.gov</a:t>
            </a:r>
            <a:endParaRPr/>
          </a:p>
          <a:p>
            <a:pPr indent="-333756" lvl="0" marL="457200" rtl="0" algn="l">
              <a:spcBef>
                <a:spcPts val="0"/>
              </a:spcBef>
              <a:spcAft>
                <a:spcPts val="0"/>
              </a:spcAft>
              <a:buSzPts val="1656"/>
              <a:buChar char="◼"/>
            </a:pPr>
            <a:r>
              <a:rPr lang="en-US"/>
              <a:t>Sorted by PeopleTec group</a:t>
            </a:r>
            <a:endParaRPr/>
          </a:p>
          <a:p>
            <a:pPr indent="-333756" lvl="0" marL="457200" rtl="0" algn="l">
              <a:spcBef>
                <a:spcPts val="0"/>
              </a:spcBef>
              <a:spcAft>
                <a:spcPts val="0"/>
              </a:spcAft>
              <a:buSzPts val="1656"/>
              <a:buChar char="◼"/>
            </a:pPr>
            <a:r>
              <a:rPr lang="en-US"/>
              <a:t>Interactive map for solicitations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142" name="Google Shape;142;g2d064000b40_0_48"/>
          <p:cNvPicPr preferRelativeResize="0"/>
          <p:nvPr/>
        </p:nvPicPr>
        <p:blipFill>
          <a:blip r:embed="rId3">
            <a:alphaModFix/>
          </a:blip>
          <a:stretch>
            <a:fillRect/>
          </a:stretch>
        </p:blipFill>
        <p:spPr>
          <a:xfrm>
            <a:off x="1310225" y="4440701"/>
            <a:ext cx="1923499" cy="749900"/>
          </a:xfrm>
          <a:prstGeom prst="rect">
            <a:avLst/>
          </a:prstGeom>
          <a:noFill/>
          <a:ln>
            <a:noFill/>
          </a:ln>
        </p:spPr>
      </p:pic>
      <p:pic>
        <p:nvPicPr>
          <p:cNvPr id="143" name="Google Shape;143;g2d064000b40_0_48"/>
          <p:cNvPicPr preferRelativeResize="0"/>
          <p:nvPr/>
        </p:nvPicPr>
        <p:blipFill rotWithShape="1">
          <a:blip r:embed="rId4">
            <a:alphaModFix/>
          </a:blip>
          <a:srcRect b="1908" l="959" r="1155" t="7223"/>
          <a:stretch/>
        </p:blipFill>
        <p:spPr>
          <a:xfrm>
            <a:off x="5600800" y="2695663"/>
            <a:ext cx="5643826" cy="2697675"/>
          </a:xfrm>
          <a:prstGeom prst="rect">
            <a:avLst/>
          </a:prstGeom>
          <a:noFill/>
          <a:ln cap="flat" cmpd="sng" w="19050">
            <a:solidFill>
              <a:srgbClr val="44546A"/>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d068e73e36_0_0"/>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Dashboard - Overall</a:t>
            </a:r>
            <a:endParaRPr/>
          </a:p>
        </p:txBody>
      </p:sp>
      <p:pic>
        <p:nvPicPr>
          <p:cNvPr id="149" name="Google Shape;149;g2d068e73e36_0_0"/>
          <p:cNvPicPr preferRelativeResize="0"/>
          <p:nvPr/>
        </p:nvPicPr>
        <p:blipFill>
          <a:blip r:embed="rId3">
            <a:alphaModFix/>
          </a:blip>
          <a:stretch>
            <a:fillRect/>
          </a:stretch>
        </p:blipFill>
        <p:spPr>
          <a:xfrm>
            <a:off x="2011988" y="1937875"/>
            <a:ext cx="8168022" cy="48353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d068e73e36_0_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Dashboard - Group A</a:t>
            </a:r>
            <a:endParaRPr/>
          </a:p>
        </p:txBody>
      </p:sp>
      <p:pic>
        <p:nvPicPr>
          <p:cNvPr id="155" name="Google Shape;155;g2d068e73e36_0_8"/>
          <p:cNvPicPr preferRelativeResize="0"/>
          <p:nvPr/>
        </p:nvPicPr>
        <p:blipFill>
          <a:blip r:embed="rId3">
            <a:alphaModFix/>
          </a:blip>
          <a:stretch>
            <a:fillRect/>
          </a:stretch>
        </p:blipFill>
        <p:spPr>
          <a:xfrm>
            <a:off x="1928163" y="1975433"/>
            <a:ext cx="8335672" cy="483534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Custom 1">
      <a:dk1>
        <a:srgbClr val="000000"/>
      </a:dk1>
      <a:lt1>
        <a:srgbClr val="FFFFFF"/>
      </a:lt1>
      <a:dk2>
        <a:srgbClr val="3D3D3D"/>
      </a:dk2>
      <a:lt2>
        <a:srgbClr val="EBEBEB"/>
      </a:lt2>
      <a:accent1>
        <a:srgbClr val="465359"/>
      </a:accent1>
      <a:accent2>
        <a:srgbClr val="000000"/>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2024-02-29T02:30:23Z</dcterms:created>
  <dc:creator>Delaney Dunn</dc:creator>
</cp:coreProperties>
</file>