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1" r:id="rId2"/>
    <p:sldId id="274" r:id="rId3"/>
    <p:sldId id="269" r:id="rId4"/>
    <p:sldId id="270" r:id="rId5"/>
    <p:sldId id="271" r:id="rId6"/>
    <p:sldId id="257" r:id="rId7"/>
    <p:sldId id="259" r:id="rId8"/>
    <p:sldId id="260" r:id="rId9"/>
    <p:sldId id="272" r:id="rId10"/>
    <p:sldId id="258" r:id="rId11"/>
    <p:sldId id="263" r:id="rId12"/>
    <p:sldId id="264" r:id="rId13"/>
    <p:sldId id="265" r:id="rId14"/>
    <p:sldId id="273"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C7E7"/>
    <a:srgbClr val="4E86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78"/>
    <p:restoredTop sz="94705"/>
  </p:normalViewPr>
  <p:slideViewPr>
    <p:cSldViewPr snapToGrid="0" snapToObjects="1">
      <p:cViewPr>
        <p:scale>
          <a:sx n="80" d="100"/>
          <a:sy n="80" d="100"/>
        </p:scale>
        <p:origin x="720" y="464"/>
      </p:cViewPr>
      <p:guideLst/>
    </p:cSldViewPr>
  </p:slid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6F3B4-2941-7F42-88B4-F72407A74B40}" type="datetimeFigureOut">
              <a:rPr lang="en-US" smtClean="0"/>
              <a:t>6/11/19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ED002-065C-9041-B84C-A8967E43000B}" type="slidenum">
              <a:rPr lang="en-US" smtClean="0"/>
              <a:t>‹#›</a:t>
            </a:fld>
            <a:endParaRPr lang="en-US"/>
          </a:p>
        </p:txBody>
      </p:sp>
    </p:spTree>
    <p:extLst>
      <p:ext uri="{BB962C8B-B14F-4D97-AF65-F5344CB8AC3E}">
        <p14:creationId xmlns:p14="http://schemas.microsoft.com/office/powerpoint/2010/main" val="1058432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6ED002-065C-9041-B84C-A8967E43000B}" type="slidenum">
              <a:rPr lang="en-US" smtClean="0"/>
              <a:t>4</a:t>
            </a:fld>
            <a:endParaRPr lang="en-US"/>
          </a:p>
        </p:txBody>
      </p:sp>
    </p:spTree>
    <p:extLst>
      <p:ext uri="{BB962C8B-B14F-4D97-AF65-F5344CB8AC3E}">
        <p14:creationId xmlns:p14="http://schemas.microsoft.com/office/powerpoint/2010/main" val="922015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6ED002-065C-9041-B84C-A8967E43000B}" type="slidenum">
              <a:rPr lang="en-US" smtClean="0"/>
              <a:t>5</a:t>
            </a:fld>
            <a:endParaRPr lang="en-US"/>
          </a:p>
        </p:txBody>
      </p:sp>
    </p:spTree>
    <p:extLst>
      <p:ext uri="{BB962C8B-B14F-4D97-AF65-F5344CB8AC3E}">
        <p14:creationId xmlns:p14="http://schemas.microsoft.com/office/powerpoint/2010/main" val="1883508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6ED002-065C-9041-B84C-A8967E43000B}" type="slidenum">
              <a:rPr lang="en-US" smtClean="0"/>
              <a:t>9</a:t>
            </a:fld>
            <a:endParaRPr lang="en-US"/>
          </a:p>
        </p:txBody>
      </p:sp>
    </p:spTree>
    <p:extLst>
      <p:ext uri="{BB962C8B-B14F-4D97-AF65-F5344CB8AC3E}">
        <p14:creationId xmlns:p14="http://schemas.microsoft.com/office/powerpoint/2010/main" val="339963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6ED002-065C-9041-B84C-A8967E43000B}" type="slidenum">
              <a:rPr lang="en-US" smtClean="0"/>
              <a:t>11</a:t>
            </a:fld>
            <a:endParaRPr lang="en-US"/>
          </a:p>
        </p:txBody>
      </p:sp>
    </p:spTree>
    <p:extLst>
      <p:ext uri="{BB962C8B-B14F-4D97-AF65-F5344CB8AC3E}">
        <p14:creationId xmlns:p14="http://schemas.microsoft.com/office/powerpoint/2010/main" val="1952560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6ED002-065C-9041-B84C-A8967E43000B}" type="slidenum">
              <a:rPr lang="en-US" smtClean="0"/>
              <a:t>12</a:t>
            </a:fld>
            <a:endParaRPr lang="en-US"/>
          </a:p>
        </p:txBody>
      </p:sp>
    </p:spTree>
    <p:extLst>
      <p:ext uri="{BB962C8B-B14F-4D97-AF65-F5344CB8AC3E}">
        <p14:creationId xmlns:p14="http://schemas.microsoft.com/office/powerpoint/2010/main" val="311329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6ED002-065C-9041-B84C-A8967E43000B}" type="slidenum">
              <a:rPr lang="en-US" smtClean="0"/>
              <a:t>13</a:t>
            </a:fld>
            <a:endParaRPr lang="en-US"/>
          </a:p>
        </p:txBody>
      </p:sp>
    </p:spTree>
    <p:extLst>
      <p:ext uri="{BB962C8B-B14F-4D97-AF65-F5344CB8AC3E}">
        <p14:creationId xmlns:p14="http://schemas.microsoft.com/office/powerpoint/2010/main" val="1305298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6ED002-065C-9041-B84C-A8967E43000B}" type="slidenum">
              <a:rPr lang="en-US" smtClean="0"/>
              <a:t>14</a:t>
            </a:fld>
            <a:endParaRPr lang="en-US"/>
          </a:p>
        </p:txBody>
      </p:sp>
    </p:spTree>
    <p:extLst>
      <p:ext uri="{BB962C8B-B14F-4D97-AF65-F5344CB8AC3E}">
        <p14:creationId xmlns:p14="http://schemas.microsoft.com/office/powerpoint/2010/main" val="2531140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6ED002-065C-9041-B84C-A8967E43000B}" type="slidenum">
              <a:rPr lang="en-US" smtClean="0"/>
              <a:t>15</a:t>
            </a:fld>
            <a:endParaRPr lang="en-US"/>
          </a:p>
        </p:txBody>
      </p:sp>
    </p:spTree>
    <p:extLst>
      <p:ext uri="{BB962C8B-B14F-4D97-AF65-F5344CB8AC3E}">
        <p14:creationId xmlns:p14="http://schemas.microsoft.com/office/powerpoint/2010/main" val="227466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6ED002-065C-9041-B84C-A8967E43000B}" type="slidenum">
              <a:rPr lang="en-US" smtClean="0"/>
              <a:t>16</a:t>
            </a:fld>
            <a:endParaRPr lang="en-US"/>
          </a:p>
        </p:txBody>
      </p:sp>
    </p:spTree>
    <p:extLst>
      <p:ext uri="{BB962C8B-B14F-4D97-AF65-F5344CB8AC3E}">
        <p14:creationId xmlns:p14="http://schemas.microsoft.com/office/powerpoint/2010/main" val="100172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0648-2F47-1B4F-BFE5-1DE11FFAB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E2026D-DACE-B246-9038-FBA4BC2AE9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B49C75-7397-2C4B-B2E7-32E98D377BDC}"/>
              </a:ext>
            </a:extLst>
          </p:cNvPr>
          <p:cNvSpPr>
            <a:spLocks noGrp="1"/>
          </p:cNvSpPr>
          <p:nvPr>
            <p:ph type="dt" sz="half" idx="10"/>
          </p:nvPr>
        </p:nvSpPr>
        <p:spPr/>
        <p:txBody>
          <a:bodyPr/>
          <a:lstStyle/>
          <a:p>
            <a:fld id="{E8B7E47A-4FB2-A74E-A6CF-B90AD758F8E5}" type="datetimeFigureOut">
              <a:rPr lang="en-US" smtClean="0"/>
              <a:t>6/11/19</a:t>
            </a:fld>
            <a:endParaRPr lang="en-US"/>
          </a:p>
        </p:txBody>
      </p:sp>
      <p:sp>
        <p:nvSpPr>
          <p:cNvPr id="5" name="Footer Placeholder 4">
            <a:extLst>
              <a:ext uri="{FF2B5EF4-FFF2-40B4-BE49-F238E27FC236}">
                <a16:creationId xmlns:a16="http://schemas.microsoft.com/office/drawing/2014/main" id="{F97F4FE6-E066-EE47-AA3F-88F6EAF7E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EF849-848D-9241-A612-732AF9FB7274}"/>
              </a:ext>
            </a:extLst>
          </p:cNvPr>
          <p:cNvSpPr>
            <a:spLocks noGrp="1"/>
          </p:cNvSpPr>
          <p:nvPr>
            <p:ph type="sldNum" sz="quarter" idx="12"/>
          </p:nvPr>
        </p:nvSpPr>
        <p:spPr/>
        <p:txBody>
          <a:bodyPr/>
          <a:lstStyle/>
          <a:p>
            <a:fld id="{3BFD3FA1-FEFE-7046-B53F-21F00AF424AC}" type="slidenum">
              <a:rPr lang="en-US" smtClean="0"/>
              <a:t>‹#›</a:t>
            </a:fld>
            <a:endParaRPr lang="en-US"/>
          </a:p>
        </p:txBody>
      </p:sp>
    </p:spTree>
    <p:extLst>
      <p:ext uri="{BB962C8B-B14F-4D97-AF65-F5344CB8AC3E}">
        <p14:creationId xmlns:p14="http://schemas.microsoft.com/office/powerpoint/2010/main" val="276111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B8BD-DA09-2F44-8BB0-F8FE2166A1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9E5C93-5C8F-D046-BF48-F012ED8EF8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0568F-10B0-184A-B98C-2EFC2AAA5B4D}"/>
              </a:ext>
            </a:extLst>
          </p:cNvPr>
          <p:cNvSpPr>
            <a:spLocks noGrp="1"/>
          </p:cNvSpPr>
          <p:nvPr>
            <p:ph type="dt" sz="half" idx="10"/>
          </p:nvPr>
        </p:nvSpPr>
        <p:spPr/>
        <p:txBody>
          <a:bodyPr/>
          <a:lstStyle/>
          <a:p>
            <a:fld id="{E8B7E47A-4FB2-A74E-A6CF-B90AD758F8E5}" type="datetimeFigureOut">
              <a:rPr lang="en-US" smtClean="0"/>
              <a:t>6/11/19</a:t>
            </a:fld>
            <a:endParaRPr lang="en-US"/>
          </a:p>
        </p:txBody>
      </p:sp>
      <p:sp>
        <p:nvSpPr>
          <p:cNvPr id="5" name="Footer Placeholder 4">
            <a:extLst>
              <a:ext uri="{FF2B5EF4-FFF2-40B4-BE49-F238E27FC236}">
                <a16:creationId xmlns:a16="http://schemas.microsoft.com/office/drawing/2014/main" id="{D8D0C06D-BDEC-C649-AF70-6342989D4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7DCEF-C58D-FA4C-957E-D957D1B3DAE5}"/>
              </a:ext>
            </a:extLst>
          </p:cNvPr>
          <p:cNvSpPr>
            <a:spLocks noGrp="1"/>
          </p:cNvSpPr>
          <p:nvPr>
            <p:ph type="sldNum" sz="quarter" idx="12"/>
          </p:nvPr>
        </p:nvSpPr>
        <p:spPr/>
        <p:txBody>
          <a:bodyPr/>
          <a:lstStyle/>
          <a:p>
            <a:fld id="{3BFD3FA1-FEFE-7046-B53F-21F00AF424AC}" type="slidenum">
              <a:rPr lang="en-US" smtClean="0"/>
              <a:t>‹#›</a:t>
            </a:fld>
            <a:endParaRPr lang="en-US"/>
          </a:p>
        </p:txBody>
      </p:sp>
    </p:spTree>
    <p:extLst>
      <p:ext uri="{BB962C8B-B14F-4D97-AF65-F5344CB8AC3E}">
        <p14:creationId xmlns:p14="http://schemas.microsoft.com/office/powerpoint/2010/main" val="168175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F4136D-A62B-5D4F-B908-40010CC030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C8A20D-E5DF-DB44-B52E-611CC79B1F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2E79F-826B-6F46-ADFE-DA4A72A18F87}"/>
              </a:ext>
            </a:extLst>
          </p:cNvPr>
          <p:cNvSpPr>
            <a:spLocks noGrp="1"/>
          </p:cNvSpPr>
          <p:nvPr>
            <p:ph type="dt" sz="half" idx="10"/>
          </p:nvPr>
        </p:nvSpPr>
        <p:spPr/>
        <p:txBody>
          <a:bodyPr/>
          <a:lstStyle/>
          <a:p>
            <a:fld id="{E8B7E47A-4FB2-A74E-A6CF-B90AD758F8E5}" type="datetimeFigureOut">
              <a:rPr lang="en-US" smtClean="0"/>
              <a:t>6/11/19</a:t>
            </a:fld>
            <a:endParaRPr lang="en-US"/>
          </a:p>
        </p:txBody>
      </p:sp>
      <p:sp>
        <p:nvSpPr>
          <p:cNvPr id="5" name="Footer Placeholder 4">
            <a:extLst>
              <a:ext uri="{FF2B5EF4-FFF2-40B4-BE49-F238E27FC236}">
                <a16:creationId xmlns:a16="http://schemas.microsoft.com/office/drawing/2014/main" id="{A26A76D3-AC7D-FB41-A452-442268BCB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06D37-F101-BE47-8C4B-B9E73C9B8317}"/>
              </a:ext>
            </a:extLst>
          </p:cNvPr>
          <p:cNvSpPr>
            <a:spLocks noGrp="1"/>
          </p:cNvSpPr>
          <p:nvPr>
            <p:ph type="sldNum" sz="quarter" idx="12"/>
          </p:nvPr>
        </p:nvSpPr>
        <p:spPr/>
        <p:txBody>
          <a:bodyPr/>
          <a:lstStyle/>
          <a:p>
            <a:fld id="{3BFD3FA1-FEFE-7046-B53F-21F00AF424AC}" type="slidenum">
              <a:rPr lang="en-US" smtClean="0"/>
              <a:t>‹#›</a:t>
            </a:fld>
            <a:endParaRPr lang="en-US"/>
          </a:p>
        </p:txBody>
      </p:sp>
    </p:spTree>
    <p:extLst>
      <p:ext uri="{BB962C8B-B14F-4D97-AF65-F5344CB8AC3E}">
        <p14:creationId xmlns:p14="http://schemas.microsoft.com/office/powerpoint/2010/main" val="426425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530C-BF7A-2840-B92F-0006096C3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2240A4-BBED-A946-AA18-FDF89A58AC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91CEE-F75D-6140-8FCB-FF03DAC13E22}"/>
              </a:ext>
            </a:extLst>
          </p:cNvPr>
          <p:cNvSpPr>
            <a:spLocks noGrp="1"/>
          </p:cNvSpPr>
          <p:nvPr>
            <p:ph type="dt" sz="half" idx="10"/>
          </p:nvPr>
        </p:nvSpPr>
        <p:spPr/>
        <p:txBody>
          <a:bodyPr/>
          <a:lstStyle/>
          <a:p>
            <a:fld id="{E8B7E47A-4FB2-A74E-A6CF-B90AD758F8E5}" type="datetimeFigureOut">
              <a:rPr lang="en-US" smtClean="0"/>
              <a:t>6/11/19</a:t>
            </a:fld>
            <a:endParaRPr lang="en-US"/>
          </a:p>
        </p:txBody>
      </p:sp>
      <p:sp>
        <p:nvSpPr>
          <p:cNvPr id="5" name="Footer Placeholder 4">
            <a:extLst>
              <a:ext uri="{FF2B5EF4-FFF2-40B4-BE49-F238E27FC236}">
                <a16:creationId xmlns:a16="http://schemas.microsoft.com/office/drawing/2014/main" id="{52583A37-5A69-0448-9AA4-5EA5074D6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0A827-A04F-BB49-B384-DBCD60CAAE1E}"/>
              </a:ext>
            </a:extLst>
          </p:cNvPr>
          <p:cNvSpPr>
            <a:spLocks noGrp="1"/>
          </p:cNvSpPr>
          <p:nvPr>
            <p:ph type="sldNum" sz="quarter" idx="12"/>
          </p:nvPr>
        </p:nvSpPr>
        <p:spPr/>
        <p:txBody>
          <a:bodyPr/>
          <a:lstStyle/>
          <a:p>
            <a:fld id="{3BFD3FA1-FEFE-7046-B53F-21F00AF424AC}" type="slidenum">
              <a:rPr lang="en-US" smtClean="0"/>
              <a:t>‹#›</a:t>
            </a:fld>
            <a:endParaRPr lang="en-US"/>
          </a:p>
        </p:txBody>
      </p:sp>
    </p:spTree>
    <p:extLst>
      <p:ext uri="{BB962C8B-B14F-4D97-AF65-F5344CB8AC3E}">
        <p14:creationId xmlns:p14="http://schemas.microsoft.com/office/powerpoint/2010/main" val="2532536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B92A-C0EF-B94D-84AA-1F2F8E5B1E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4BB0AE-49E3-EF40-9197-3224D8572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8371B8-0513-3842-8807-3BBEC6BB5579}"/>
              </a:ext>
            </a:extLst>
          </p:cNvPr>
          <p:cNvSpPr>
            <a:spLocks noGrp="1"/>
          </p:cNvSpPr>
          <p:nvPr>
            <p:ph type="dt" sz="half" idx="10"/>
          </p:nvPr>
        </p:nvSpPr>
        <p:spPr/>
        <p:txBody>
          <a:bodyPr/>
          <a:lstStyle/>
          <a:p>
            <a:fld id="{E8B7E47A-4FB2-A74E-A6CF-B90AD758F8E5}" type="datetimeFigureOut">
              <a:rPr lang="en-US" smtClean="0"/>
              <a:t>6/11/19</a:t>
            </a:fld>
            <a:endParaRPr lang="en-US"/>
          </a:p>
        </p:txBody>
      </p:sp>
      <p:sp>
        <p:nvSpPr>
          <p:cNvPr id="5" name="Footer Placeholder 4">
            <a:extLst>
              <a:ext uri="{FF2B5EF4-FFF2-40B4-BE49-F238E27FC236}">
                <a16:creationId xmlns:a16="http://schemas.microsoft.com/office/drawing/2014/main" id="{7AD00F08-5592-3441-85E9-E0CDE003D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FB78B-2096-B041-ACA3-39C36FF95473}"/>
              </a:ext>
            </a:extLst>
          </p:cNvPr>
          <p:cNvSpPr>
            <a:spLocks noGrp="1"/>
          </p:cNvSpPr>
          <p:nvPr>
            <p:ph type="sldNum" sz="quarter" idx="12"/>
          </p:nvPr>
        </p:nvSpPr>
        <p:spPr/>
        <p:txBody>
          <a:bodyPr/>
          <a:lstStyle/>
          <a:p>
            <a:fld id="{3BFD3FA1-FEFE-7046-B53F-21F00AF424AC}" type="slidenum">
              <a:rPr lang="en-US" smtClean="0"/>
              <a:t>‹#›</a:t>
            </a:fld>
            <a:endParaRPr lang="en-US"/>
          </a:p>
        </p:txBody>
      </p:sp>
    </p:spTree>
    <p:extLst>
      <p:ext uri="{BB962C8B-B14F-4D97-AF65-F5344CB8AC3E}">
        <p14:creationId xmlns:p14="http://schemas.microsoft.com/office/powerpoint/2010/main" val="390866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7801-3B21-3644-8CCF-CCB962117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B32324-941A-7047-82EB-EAE376BBF2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03F6AD-7FAF-F243-960F-036FD1921E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87D9D-58FD-1C41-8CE5-231FCFE1D6F6}"/>
              </a:ext>
            </a:extLst>
          </p:cNvPr>
          <p:cNvSpPr>
            <a:spLocks noGrp="1"/>
          </p:cNvSpPr>
          <p:nvPr>
            <p:ph type="dt" sz="half" idx="10"/>
          </p:nvPr>
        </p:nvSpPr>
        <p:spPr/>
        <p:txBody>
          <a:bodyPr/>
          <a:lstStyle/>
          <a:p>
            <a:fld id="{E8B7E47A-4FB2-A74E-A6CF-B90AD758F8E5}" type="datetimeFigureOut">
              <a:rPr lang="en-US" smtClean="0"/>
              <a:t>6/11/19</a:t>
            </a:fld>
            <a:endParaRPr lang="en-US"/>
          </a:p>
        </p:txBody>
      </p:sp>
      <p:sp>
        <p:nvSpPr>
          <p:cNvPr id="6" name="Footer Placeholder 5">
            <a:extLst>
              <a:ext uri="{FF2B5EF4-FFF2-40B4-BE49-F238E27FC236}">
                <a16:creationId xmlns:a16="http://schemas.microsoft.com/office/drawing/2014/main" id="{9A060220-59E1-E047-8920-6E56DCD7B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4A3E1-F9C3-9244-85BA-CDE8FE94F929}"/>
              </a:ext>
            </a:extLst>
          </p:cNvPr>
          <p:cNvSpPr>
            <a:spLocks noGrp="1"/>
          </p:cNvSpPr>
          <p:nvPr>
            <p:ph type="sldNum" sz="quarter" idx="12"/>
          </p:nvPr>
        </p:nvSpPr>
        <p:spPr/>
        <p:txBody>
          <a:bodyPr/>
          <a:lstStyle/>
          <a:p>
            <a:fld id="{3BFD3FA1-FEFE-7046-B53F-21F00AF424AC}" type="slidenum">
              <a:rPr lang="en-US" smtClean="0"/>
              <a:t>‹#›</a:t>
            </a:fld>
            <a:endParaRPr lang="en-US"/>
          </a:p>
        </p:txBody>
      </p:sp>
    </p:spTree>
    <p:extLst>
      <p:ext uri="{BB962C8B-B14F-4D97-AF65-F5344CB8AC3E}">
        <p14:creationId xmlns:p14="http://schemas.microsoft.com/office/powerpoint/2010/main" val="198711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8D4D-350D-9242-A6D0-F90E612996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5F1E46-DB50-F648-BD89-A504176994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0F19E0B-A361-B049-A61D-E02CC3D5AC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8DB0A5-7AE8-1D43-BA16-B71D215890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3E3064-D8BF-6348-AF2B-D1FFE6AACC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E438C4-0DFA-8246-99C7-011258A604FB}"/>
              </a:ext>
            </a:extLst>
          </p:cNvPr>
          <p:cNvSpPr>
            <a:spLocks noGrp="1"/>
          </p:cNvSpPr>
          <p:nvPr>
            <p:ph type="dt" sz="half" idx="10"/>
          </p:nvPr>
        </p:nvSpPr>
        <p:spPr/>
        <p:txBody>
          <a:bodyPr/>
          <a:lstStyle/>
          <a:p>
            <a:fld id="{E8B7E47A-4FB2-A74E-A6CF-B90AD758F8E5}" type="datetimeFigureOut">
              <a:rPr lang="en-US" smtClean="0"/>
              <a:t>6/11/19</a:t>
            </a:fld>
            <a:endParaRPr lang="en-US"/>
          </a:p>
        </p:txBody>
      </p:sp>
      <p:sp>
        <p:nvSpPr>
          <p:cNvPr id="8" name="Footer Placeholder 7">
            <a:extLst>
              <a:ext uri="{FF2B5EF4-FFF2-40B4-BE49-F238E27FC236}">
                <a16:creationId xmlns:a16="http://schemas.microsoft.com/office/drawing/2014/main" id="{C16AF59C-4C5C-544F-A71F-6B4453B1E9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514140-81AB-C94D-B119-041C89513B9F}"/>
              </a:ext>
            </a:extLst>
          </p:cNvPr>
          <p:cNvSpPr>
            <a:spLocks noGrp="1"/>
          </p:cNvSpPr>
          <p:nvPr>
            <p:ph type="sldNum" sz="quarter" idx="12"/>
          </p:nvPr>
        </p:nvSpPr>
        <p:spPr/>
        <p:txBody>
          <a:bodyPr/>
          <a:lstStyle/>
          <a:p>
            <a:fld id="{3BFD3FA1-FEFE-7046-B53F-21F00AF424AC}" type="slidenum">
              <a:rPr lang="en-US" smtClean="0"/>
              <a:t>‹#›</a:t>
            </a:fld>
            <a:endParaRPr lang="en-US"/>
          </a:p>
        </p:txBody>
      </p:sp>
    </p:spTree>
    <p:extLst>
      <p:ext uri="{BB962C8B-B14F-4D97-AF65-F5344CB8AC3E}">
        <p14:creationId xmlns:p14="http://schemas.microsoft.com/office/powerpoint/2010/main" val="286678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21656-B061-2E41-ABB9-7FC901DC9B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657090-24F8-EE4D-8EA0-26BB8E883319}"/>
              </a:ext>
            </a:extLst>
          </p:cNvPr>
          <p:cNvSpPr>
            <a:spLocks noGrp="1"/>
          </p:cNvSpPr>
          <p:nvPr>
            <p:ph type="dt" sz="half" idx="10"/>
          </p:nvPr>
        </p:nvSpPr>
        <p:spPr/>
        <p:txBody>
          <a:bodyPr/>
          <a:lstStyle/>
          <a:p>
            <a:fld id="{E8B7E47A-4FB2-A74E-A6CF-B90AD758F8E5}" type="datetimeFigureOut">
              <a:rPr lang="en-US" smtClean="0"/>
              <a:t>6/11/19</a:t>
            </a:fld>
            <a:endParaRPr lang="en-US"/>
          </a:p>
        </p:txBody>
      </p:sp>
      <p:sp>
        <p:nvSpPr>
          <p:cNvPr id="4" name="Footer Placeholder 3">
            <a:extLst>
              <a:ext uri="{FF2B5EF4-FFF2-40B4-BE49-F238E27FC236}">
                <a16:creationId xmlns:a16="http://schemas.microsoft.com/office/drawing/2014/main" id="{1C963D45-24EB-0C4D-903B-DF29ABF640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3A68F7-24E8-5843-BA39-1129C1F02F23}"/>
              </a:ext>
            </a:extLst>
          </p:cNvPr>
          <p:cNvSpPr>
            <a:spLocks noGrp="1"/>
          </p:cNvSpPr>
          <p:nvPr>
            <p:ph type="sldNum" sz="quarter" idx="12"/>
          </p:nvPr>
        </p:nvSpPr>
        <p:spPr/>
        <p:txBody>
          <a:bodyPr/>
          <a:lstStyle/>
          <a:p>
            <a:fld id="{3BFD3FA1-FEFE-7046-B53F-21F00AF424AC}" type="slidenum">
              <a:rPr lang="en-US" smtClean="0"/>
              <a:t>‹#›</a:t>
            </a:fld>
            <a:endParaRPr lang="en-US"/>
          </a:p>
        </p:txBody>
      </p:sp>
    </p:spTree>
    <p:extLst>
      <p:ext uri="{BB962C8B-B14F-4D97-AF65-F5344CB8AC3E}">
        <p14:creationId xmlns:p14="http://schemas.microsoft.com/office/powerpoint/2010/main" val="3113128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7A45D-B847-6441-8ED6-F75FC0D19147}"/>
              </a:ext>
            </a:extLst>
          </p:cNvPr>
          <p:cNvSpPr>
            <a:spLocks noGrp="1"/>
          </p:cNvSpPr>
          <p:nvPr>
            <p:ph type="dt" sz="half" idx="10"/>
          </p:nvPr>
        </p:nvSpPr>
        <p:spPr/>
        <p:txBody>
          <a:bodyPr/>
          <a:lstStyle/>
          <a:p>
            <a:fld id="{E8B7E47A-4FB2-A74E-A6CF-B90AD758F8E5}" type="datetimeFigureOut">
              <a:rPr lang="en-US" smtClean="0"/>
              <a:t>6/11/19</a:t>
            </a:fld>
            <a:endParaRPr lang="en-US"/>
          </a:p>
        </p:txBody>
      </p:sp>
      <p:sp>
        <p:nvSpPr>
          <p:cNvPr id="3" name="Footer Placeholder 2">
            <a:extLst>
              <a:ext uri="{FF2B5EF4-FFF2-40B4-BE49-F238E27FC236}">
                <a16:creationId xmlns:a16="http://schemas.microsoft.com/office/drawing/2014/main" id="{1DBFB0D4-FC8B-BC4D-89ED-E5454D6236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4A589B-E533-7C43-8E23-4E61E03CC481}"/>
              </a:ext>
            </a:extLst>
          </p:cNvPr>
          <p:cNvSpPr>
            <a:spLocks noGrp="1"/>
          </p:cNvSpPr>
          <p:nvPr>
            <p:ph type="sldNum" sz="quarter" idx="12"/>
          </p:nvPr>
        </p:nvSpPr>
        <p:spPr/>
        <p:txBody>
          <a:bodyPr/>
          <a:lstStyle/>
          <a:p>
            <a:fld id="{3BFD3FA1-FEFE-7046-B53F-21F00AF424AC}" type="slidenum">
              <a:rPr lang="en-US" smtClean="0"/>
              <a:t>‹#›</a:t>
            </a:fld>
            <a:endParaRPr lang="en-US"/>
          </a:p>
        </p:txBody>
      </p:sp>
    </p:spTree>
    <p:extLst>
      <p:ext uri="{BB962C8B-B14F-4D97-AF65-F5344CB8AC3E}">
        <p14:creationId xmlns:p14="http://schemas.microsoft.com/office/powerpoint/2010/main" val="1234352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EBF4-B6B8-F94D-803A-145BC2AD9A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86EC7C-E7B2-6544-B200-1443A9B30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3C3646-D6ED-4B4E-823F-A3B77DA56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7EC984-9674-5444-BFA7-E06BE5A0EC22}"/>
              </a:ext>
            </a:extLst>
          </p:cNvPr>
          <p:cNvSpPr>
            <a:spLocks noGrp="1"/>
          </p:cNvSpPr>
          <p:nvPr>
            <p:ph type="dt" sz="half" idx="10"/>
          </p:nvPr>
        </p:nvSpPr>
        <p:spPr/>
        <p:txBody>
          <a:bodyPr/>
          <a:lstStyle/>
          <a:p>
            <a:fld id="{E8B7E47A-4FB2-A74E-A6CF-B90AD758F8E5}" type="datetimeFigureOut">
              <a:rPr lang="en-US" smtClean="0"/>
              <a:t>6/11/19</a:t>
            </a:fld>
            <a:endParaRPr lang="en-US"/>
          </a:p>
        </p:txBody>
      </p:sp>
      <p:sp>
        <p:nvSpPr>
          <p:cNvPr id="6" name="Footer Placeholder 5">
            <a:extLst>
              <a:ext uri="{FF2B5EF4-FFF2-40B4-BE49-F238E27FC236}">
                <a16:creationId xmlns:a16="http://schemas.microsoft.com/office/drawing/2014/main" id="{354183B0-A051-7745-A9AA-6DC19C4A7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49A637-DCFF-224C-BA76-665A0E7CEBA9}"/>
              </a:ext>
            </a:extLst>
          </p:cNvPr>
          <p:cNvSpPr>
            <a:spLocks noGrp="1"/>
          </p:cNvSpPr>
          <p:nvPr>
            <p:ph type="sldNum" sz="quarter" idx="12"/>
          </p:nvPr>
        </p:nvSpPr>
        <p:spPr/>
        <p:txBody>
          <a:bodyPr/>
          <a:lstStyle/>
          <a:p>
            <a:fld id="{3BFD3FA1-FEFE-7046-B53F-21F00AF424AC}" type="slidenum">
              <a:rPr lang="en-US" smtClean="0"/>
              <a:t>‹#›</a:t>
            </a:fld>
            <a:endParaRPr lang="en-US"/>
          </a:p>
        </p:txBody>
      </p:sp>
    </p:spTree>
    <p:extLst>
      <p:ext uri="{BB962C8B-B14F-4D97-AF65-F5344CB8AC3E}">
        <p14:creationId xmlns:p14="http://schemas.microsoft.com/office/powerpoint/2010/main" val="308251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128E-D926-6740-9DDE-39D3554F6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68296C-60BD-674A-B73E-57E5CBFC5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492A2F-8709-4B4B-AC4E-2397CE76E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402460-E7F6-EF47-B1A5-BB3A98C12182}"/>
              </a:ext>
            </a:extLst>
          </p:cNvPr>
          <p:cNvSpPr>
            <a:spLocks noGrp="1"/>
          </p:cNvSpPr>
          <p:nvPr>
            <p:ph type="dt" sz="half" idx="10"/>
          </p:nvPr>
        </p:nvSpPr>
        <p:spPr/>
        <p:txBody>
          <a:bodyPr/>
          <a:lstStyle/>
          <a:p>
            <a:fld id="{E8B7E47A-4FB2-A74E-A6CF-B90AD758F8E5}" type="datetimeFigureOut">
              <a:rPr lang="en-US" smtClean="0"/>
              <a:t>6/11/19</a:t>
            </a:fld>
            <a:endParaRPr lang="en-US"/>
          </a:p>
        </p:txBody>
      </p:sp>
      <p:sp>
        <p:nvSpPr>
          <p:cNvPr id="6" name="Footer Placeholder 5">
            <a:extLst>
              <a:ext uri="{FF2B5EF4-FFF2-40B4-BE49-F238E27FC236}">
                <a16:creationId xmlns:a16="http://schemas.microsoft.com/office/drawing/2014/main" id="{9C1B32F3-5553-D045-A09C-8EAC6E8F8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A2820-0AF3-B542-AE7C-2E3204A2D924}"/>
              </a:ext>
            </a:extLst>
          </p:cNvPr>
          <p:cNvSpPr>
            <a:spLocks noGrp="1"/>
          </p:cNvSpPr>
          <p:nvPr>
            <p:ph type="sldNum" sz="quarter" idx="12"/>
          </p:nvPr>
        </p:nvSpPr>
        <p:spPr/>
        <p:txBody>
          <a:bodyPr/>
          <a:lstStyle/>
          <a:p>
            <a:fld id="{3BFD3FA1-FEFE-7046-B53F-21F00AF424AC}" type="slidenum">
              <a:rPr lang="en-US" smtClean="0"/>
              <a:t>‹#›</a:t>
            </a:fld>
            <a:endParaRPr lang="en-US"/>
          </a:p>
        </p:txBody>
      </p:sp>
    </p:spTree>
    <p:extLst>
      <p:ext uri="{BB962C8B-B14F-4D97-AF65-F5344CB8AC3E}">
        <p14:creationId xmlns:p14="http://schemas.microsoft.com/office/powerpoint/2010/main" val="362055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E93466-73FE-E548-A7F5-DA2B107EF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63B2C1-13C0-0D4F-8B07-95589DC67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1AC6D-CBCF-A543-A254-55197C94F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7E47A-4FB2-A74E-A6CF-B90AD758F8E5}" type="datetimeFigureOut">
              <a:rPr lang="en-US" smtClean="0"/>
              <a:t>6/11/19</a:t>
            </a:fld>
            <a:endParaRPr lang="en-US"/>
          </a:p>
        </p:txBody>
      </p:sp>
      <p:sp>
        <p:nvSpPr>
          <p:cNvPr id="5" name="Footer Placeholder 4">
            <a:extLst>
              <a:ext uri="{FF2B5EF4-FFF2-40B4-BE49-F238E27FC236}">
                <a16:creationId xmlns:a16="http://schemas.microsoft.com/office/drawing/2014/main" id="{921DA440-2360-684C-820A-2BFD10BF12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3F615D-8360-C24F-A54B-006A0626D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D3FA1-FEFE-7046-B53F-21F00AF424AC}" type="slidenum">
              <a:rPr lang="en-US" smtClean="0"/>
              <a:t>‹#›</a:t>
            </a:fld>
            <a:endParaRPr lang="en-US"/>
          </a:p>
        </p:txBody>
      </p:sp>
    </p:spTree>
    <p:extLst>
      <p:ext uri="{BB962C8B-B14F-4D97-AF65-F5344CB8AC3E}">
        <p14:creationId xmlns:p14="http://schemas.microsoft.com/office/powerpoint/2010/main" val="736337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F454-6299-D045-B352-82C1AC55059A}"/>
              </a:ext>
            </a:extLst>
          </p:cNvPr>
          <p:cNvSpPr>
            <a:spLocks noGrp="1"/>
          </p:cNvSpPr>
          <p:nvPr>
            <p:ph type="title"/>
          </p:nvPr>
        </p:nvSpPr>
        <p:spPr>
          <a:xfrm>
            <a:off x="838200" y="2103437"/>
            <a:ext cx="10515600" cy="1325563"/>
          </a:xfrm>
        </p:spPr>
        <p:txBody>
          <a:bodyPr>
            <a:normAutofit fontScale="90000"/>
          </a:bodyPr>
          <a:lstStyle/>
          <a:p>
            <a:pPr algn="ctr"/>
            <a:r>
              <a:rPr lang="en-US" dirty="0"/>
              <a:t>Subject Review: MEGDP/COLLIBRA</a:t>
            </a:r>
            <a:br>
              <a:rPr lang="en-US" dirty="0"/>
            </a:br>
            <a:r>
              <a:rPr lang="en-US" dirty="0"/>
              <a:t>Governed Columns</a:t>
            </a:r>
            <a:br>
              <a:rPr lang="en-US" dirty="0"/>
            </a:br>
            <a:r>
              <a:rPr lang="en-US" sz="1800" dirty="0"/>
              <a:t>06/11/2019</a:t>
            </a:r>
          </a:p>
        </p:txBody>
      </p:sp>
    </p:spTree>
    <p:extLst>
      <p:ext uri="{BB962C8B-B14F-4D97-AF65-F5344CB8AC3E}">
        <p14:creationId xmlns:p14="http://schemas.microsoft.com/office/powerpoint/2010/main" val="119292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538F13-9D14-5743-B2D9-9326306CF095}"/>
              </a:ext>
            </a:extLst>
          </p:cNvPr>
          <p:cNvPicPr>
            <a:picLocks noChangeAspect="1"/>
          </p:cNvPicPr>
          <p:nvPr/>
        </p:nvPicPr>
        <p:blipFill>
          <a:blip r:embed="rId2"/>
          <a:stretch>
            <a:fillRect/>
          </a:stretch>
        </p:blipFill>
        <p:spPr>
          <a:xfrm>
            <a:off x="799605" y="2597839"/>
            <a:ext cx="7357972" cy="3553650"/>
          </a:xfrm>
          <a:prstGeom prst="rect">
            <a:avLst/>
          </a:prstGeom>
        </p:spPr>
      </p:pic>
      <p:pic>
        <p:nvPicPr>
          <p:cNvPr id="10" name="Picture 9">
            <a:extLst>
              <a:ext uri="{FF2B5EF4-FFF2-40B4-BE49-F238E27FC236}">
                <a16:creationId xmlns:a16="http://schemas.microsoft.com/office/drawing/2014/main" id="{58CBC066-6AC5-5F4B-9FE6-EFC160FAE74F}"/>
              </a:ext>
            </a:extLst>
          </p:cNvPr>
          <p:cNvPicPr>
            <a:picLocks noChangeAspect="1"/>
          </p:cNvPicPr>
          <p:nvPr/>
        </p:nvPicPr>
        <p:blipFill>
          <a:blip r:embed="rId3"/>
          <a:stretch>
            <a:fillRect/>
          </a:stretch>
        </p:blipFill>
        <p:spPr>
          <a:xfrm>
            <a:off x="1395147" y="1459987"/>
            <a:ext cx="801688" cy="801688"/>
          </a:xfrm>
          <a:prstGeom prst="rect">
            <a:avLst/>
          </a:prstGeom>
        </p:spPr>
      </p:pic>
      <p:sp>
        <p:nvSpPr>
          <p:cNvPr id="11" name="Left Arrow 10">
            <a:extLst>
              <a:ext uri="{FF2B5EF4-FFF2-40B4-BE49-F238E27FC236}">
                <a16:creationId xmlns:a16="http://schemas.microsoft.com/office/drawing/2014/main" id="{41F27125-D1E2-BC4F-9768-9645473FAD31}"/>
              </a:ext>
            </a:extLst>
          </p:cNvPr>
          <p:cNvSpPr/>
          <p:nvPr/>
        </p:nvSpPr>
        <p:spPr>
          <a:xfrm>
            <a:off x="8400594" y="1612347"/>
            <a:ext cx="3644501" cy="646331"/>
          </a:xfrm>
          <a:prstGeom prst="leftArrow">
            <a:avLst>
              <a:gd name="adj1" fmla="val 79562"/>
              <a:gd name="adj2" fmla="val 50000"/>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INCOMMING FILE</a:t>
            </a:r>
          </a:p>
          <a:p>
            <a:pPr algn="ctr"/>
            <a:r>
              <a:rPr lang="en-US" dirty="0">
                <a:solidFill>
                  <a:srgbClr val="FFFF00"/>
                </a:solidFill>
              </a:rPr>
              <a:t>no schema applied</a:t>
            </a:r>
          </a:p>
        </p:txBody>
      </p:sp>
      <p:sp>
        <p:nvSpPr>
          <p:cNvPr id="12" name="Left Arrow 11">
            <a:extLst>
              <a:ext uri="{FF2B5EF4-FFF2-40B4-BE49-F238E27FC236}">
                <a16:creationId xmlns:a16="http://schemas.microsoft.com/office/drawing/2014/main" id="{D65BFDE8-D20B-744E-845D-2E876E8FDE5B}"/>
              </a:ext>
            </a:extLst>
          </p:cNvPr>
          <p:cNvSpPr/>
          <p:nvPr/>
        </p:nvSpPr>
        <p:spPr>
          <a:xfrm>
            <a:off x="8400594" y="2555922"/>
            <a:ext cx="3644501" cy="930481"/>
          </a:xfrm>
          <a:prstGeom prst="leftArrow">
            <a:avLst>
              <a:gd name="adj1" fmla="val 61734"/>
              <a:gd name="adj2" fmla="val 5000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FILE</a:t>
            </a:r>
          </a:p>
          <a:p>
            <a:pPr algn="ctr"/>
            <a:r>
              <a:rPr lang="en-US" dirty="0">
                <a:solidFill>
                  <a:srgbClr val="FFFF00"/>
                </a:solidFill>
              </a:rPr>
              <a:t>default schema applied</a:t>
            </a:r>
          </a:p>
        </p:txBody>
      </p:sp>
      <p:sp>
        <p:nvSpPr>
          <p:cNvPr id="13" name="Left Arrow 12">
            <a:extLst>
              <a:ext uri="{FF2B5EF4-FFF2-40B4-BE49-F238E27FC236}">
                <a16:creationId xmlns:a16="http://schemas.microsoft.com/office/drawing/2014/main" id="{19CC1FD2-391E-B74F-BC88-25932A08E274}"/>
              </a:ext>
            </a:extLst>
          </p:cNvPr>
          <p:cNvSpPr/>
          <p:nvPr/>
        </p:nvSpPr>
        <p:spPr>
          <a:xfrm>
            <a:off x="8400594" y="3758812"/>
            <a:ext cx="3644501" cy="930481"/>
          </a:xfrm>
          <a:prstGeom prst="leftArrow">
            <a:avLst>
              <a:gd name="adj1" fmla="val 70534"/>
              <a:gd name="adj2" fmla="val 50000"/>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CURATED FILE</a:t>
            </a:r>
          </a:p>
          <a:p>
            <a:pPr algn="ctr"/>
            <a:r>
              <a:rPr lang="en-US" dirty="0">
                <a:solidFill>
                  <a:srgbClr val="FFFF00"/>
                </a:solidFill>
              </a:rPr>
              <a:t>curated schema(s) applied</a:t>
            </a:r>
          </a:p>
        </p:txBody>
      </p:sp>
      <p:sp>
        <p:nvSpPr>
          <p:cNvPr id="14" name="Left Arrow 13">
            <a:extLst>
              <a:ext uri="{FF2B5EF4-FFF2-40B4-BE49-F238E27FC236}">
                <a16:creationId xmlns:a16="http://schemas.microsoft.com/office/drawing/2014/main" id="{B4109D60-19DA-5843-8B07-FBAA11CAA39A}"/>
              </a:ext>
            </a:extLst>
          </p:cNvPr>
          <p:cNvSpPr/>
          <p:nvPr/>
        </p:nvSpPr>
        <p:spPr>
          <a:xfrm>
            <a:off x="8400594" y="4988992"/>
            <a:ext cx="3644501" cy="930481"/>
          </a:xfrm>
          <a:prstGeom prst="leftArrow">
            <a:avLst>
              <a:gd name="adj1" fmla="val 67601"/>
              <a:gd name="adj2" fmla="val 50000"/>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GOVERNED FILE</a:t>
            </a:r>
          </a:p>
          <a:p>
            <a:pPr algn="ctr"/>
            <a:r>
              <a:rPr lang="en-US" dirty="0">
                <a:solidFill>
                  <a:srgbClr val="FFFF00"/>
                </a:solidFill>
              </a:rPr>
              <a:t>governed schema applied</a:t>
            </a:r>
          </a:p>
        </p:txBody>
      </p:sp>
      <p:sp>
        <p:nvSpPr>
          <p:cNvPr id="16" name="TextBox 15">
            <a:extLst>
              <a:ext uri="{FF2B5EF4-FFF2-40B4-BE49-F238E27FC236}">
                <a16:creationId xmlns:a16="http://schemas.microsoft.com/office/drawing/2014/main" id="{A4B77E1B-5609-3A45-ABDB-EA6FBECA9B6D}"/>
              </a:ext>
            </a:extLst>
          </p:cNvPr>
          <p:cNvSpPr txBox="1"/>
          <p:nvPr/>
        </p:nvSpPr>
        <p:spPr>
          <a:xfrm>
            <a:off x="2087023" y="1410571"/>
            <a:ext cx="6520635" cy="830997"/>
          </a:xfrm>
          <a:prstGeom prst="rect">
            <a:avLst/>
          </a:prstGeom>
          <a:noFill/>
        </p:spPr>
        <p:txBody>
          <a:bodyPr wrap="square" rtlCol="0">
            <a:spAutoFit/>
          </a:bodyPr>
          <a:lstStyle/>
          <a:p>
            <a:r>
              <a:rPr lang="en-US" sz="1200" b="1" dirty="0"/>
              <a:t>SLICE_ID, BUSINESS_REGION, BUSINESS_CLOSE_DATE, RUNNING_BALANCE, </a:t>
            </a:r>
            <a:r>
              <a:rPr lang="en-US" sz="1200" b="1" dirty="0">
                <a:solidFill>
                  <a:srgbClr val="C00000"/>
                </a:solidFill>
              </a:rPr>
              <a:t>PLATFORM_TS</a:t>
            </a:r>
          </a:p>
          <a:p>
            <a:r>
              <a:rPr lang="en-US" sz="1200" b="1" dirty="0"/>
              <a:t>001, WMUS, 09/22/2019, 1,999.09, </a:t>
            </a:r>
            <a:r>
              <a:rPr lang="fr" sz="1200" dirty="0">
                <a:solidFill>
                  <a:srgbClr val="C00000"/>
                </a:solidFill>
              </a:rPr>
              <a:t>Tue Jun 11 00:00:00 UTC 2019</a:t>
            </a:r>
            <a:endParaRPr lang="en-US" sz="1200" b="1" dirty="0">
              <a:solidFill>
                <a:srgbClr val="C00000"/>
              </a:solidFill>
            </a:endParaRPr>
          </a:p>
          <a:p>
            <a:r>
              <a:rPr lang="en-US" sz="1200" b="1" dirty="0"/>
              <a:t>001,  WM_GB, 09/22/2019, 2,100,231.03, </a:t>
            </a:r>
            <a:r>
              <a:rPr lang="fr" sz="1200" dirty="0">
                <a:solidFill>
                  <a:srgbClr val="C00000"/>
                </a:solidFill>
              </a:rPr>
              <a:t>Tue Jun 11 00:00:00 UTC 2019</a:t>
            </a:r>
            <a:endParaRPr lang="en-US" sz="1200" b="1" dirty="0">
              <a:solidFill>
                <a:srgbClr val="C00000"/>
              </a:solidFill>
            </a:endParaRPr>
          </a:p>
          <a:p>
            <a:r>
              <a:rPr lang="en-US" sz="1200" b="1" dirty="0"/>
              <a:t>………</a:t>
            </a:r>
          </a:p>
        </p:txBody>
      </p:sp>
      <p:sp>
        <p:nvSpPr>
          <p:cNvPr id="19" name="Rectangle 18">
            <a:extLst>
              <a:ext uri="{FF2B5EF4-FFF2-40B4-BE49-F238E27FC236}">
                <a16:creationId xmlns:a16="http://schemas.microsoft.com/office/drawing/2014/main" id="{3DE88B3B-1E74-834A-870E-D038FC895726}"/>
              </a:ext>
            </a:extLst>
          </p:cNvPr>
          <p:cNvSpPr/>
          <p:nvPr/>
        </p:nvSpPr>
        <p:spPr>
          <a:xfrm>
            <a:off x="2084863" y="1283344"/>
            <a:ext cx="6100126" cy="37407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7703B3C-3EB2-E34B-ABEA-A3FE1A289FBC}"/>
              </a:ext>
            </a:extLst>
          </p:cNvPr>
          <p:cNvSpPr txBox="1"/>
          <p:nvPr/>
        </p:nvSpPr>
        <p:spPr>
          <a:xfrm>
            <a:off x="-31530" y="2645172"/>
            <a:ext cx="891780" cy="507831"/>
          </a:xfrm>
          <a:prstGeom prst="rect">
            <a:avLst/>
          </a:prstGeom>
          <a:noFill/>
        </p:spPr>
        <p:txBody>
          <a:bodyPr wrap="square" rtlCol="0" anchor="ctr">
            <a:spAutoFit/>
          </a:bodyPr>
          <a:lstStyle/>
          <a:p>
            <a:pPr algn="r"/>
            <a:r>
              <a:rPr lang="en-US" sz="900" dirty="0" err="1"/>
              <a:t>column_name</a:t>
            </a:r>
            <a:endParaRPr lang="en-US" sz="900" dirty="0"/>
          </a:p>
          <a:p>
            <a:pPr algn="r"/>
            <a:r>
              <a:rPr lang="en-US" sz="900" dirty="0" err="1"/>
              <a:t>column_id</a:t>
            </a:r>
            <a:endParaRPr lang="en-US" sz="900" dirty="0"/>
          </a:p>
          <a:p>
            <a:pPr algn="r"/>
            <a:r>
              <a:rPr lang="en-US" sz="900" dirty="0" err="1"/>
              <a:t>column_type</a:t>
            </a:r>
            <a:endParaRPr lang="en-US" sz="900" dirty="0"/>
          </a:p>
        </p:txBody>
      </p:sp>
      <p:sp>
        <p:nvSpPr>
          <p:cNvPr id="20" name="TextBox 19">
            <a:extLst>
              <a:ext uri="{FF2B5EF4-FFF2-40B4-BE49-F238E27FC236}">
                <a16:creationId xmlns:a16="http://schemas.microsoft.com/office/drawing/2014/main" id="{A778B4FC-FA7B-F846-A21D-A4CDA6AD04A4}"/>
              </a:ext>
            </a:extLst>
          </p:cNvPr>
          <p:cNvSpPr txBox="1"/>
          <p:nvPr/>
        </p:nvSpPr>
        <p:spPr>
          <a:xfrm>
            <a:off x="-30478" y="3920070"/>
            <a:ext cx="891780" cy="507831"/>
          </a:xfrm>
          <a:prstGeom prst="rect">
            <a:avLst/>
          </a:prstGeom>
          <a:noFill/>
        </p:spPr>
        <p:txBody>
          <a:bodyPr wrap="square" rtlCol="0" anchor="ctr">
            <a:spAutoFit/>
          </a:bodyPr>
          <a:lstStyle/>
          <a:p>
            <a:pPr algn="r"/>
            <a:r>
              <a:rPr lang="en-US" sz="900" dirty="0" err="1"/>
              <a:t>column_name</a:t>
            </a:r>
            <a:endParaRPr lang="en-US" sz="900" dirty="0"/>
          </a:p>
          <a:p>
            <a:pPr algn="r"/>
            <a:r>
              <a:rPr lang="en-US" sz="900" dirty="0" err="1"/>
              <a:t>column_id</a:t>
            </a:r>
            <a:endParaRPr lang="en-US" sz="900" dirty="0"/>
          </a:p>
          <a:p>
            <a:pPr algn="r"/>
            <a:r>
              <a:rPr lang="en-US" sz="900" dirty="0" err="1"/>
              <a:t>column_type</a:t>
            </a:r>
            <a:endParaRPr lang="en-US" sz="900" dirty="0"/>
          </a:p>
        </p:txBody>
      </p:sp>
      <p:sp>
        <p:nvSpPr>
          <p:cNvPr id="21" name="TextBox 20">
            <a:extLst>
              <a:ext uri="{FF2B5EF4-FFF2-40B4-BE49-F238E27FC236}">
                <a16:creationId xmlns:a16="http://schemas.microsoft.com/office/drawing/2014/main" id="{7738290D-50B4-C848-99FE-D470334BEDAF}"/>
              </a:ext>
            </a:extLst>
          </p:cNvPr>
          <p:cNvSpPr txBox="1"/>
          <p:nvPr/>
        </p:nvSpPr>
        <p:spPr>
          <a:xfrm>
            <a:off x="-16503" y="5275913"/>
            <a:ext cx="891780" cy="507831"/>
          </a:xfrm>
          <a:prstGeom prst="rect">
            <a:avLst/>
          </a:prstGeom>
          <a:noFill/>
        </p:spPr>
        <p:txBody>
          <a:bodyPr wrap="square" rtlCol="0" anchor="ctr">
            <a:spAutoFit/>
          </a:bodyPr>
          <a:lstStyle/>
          <a:p>
            <a:pPr algn="r"/>
            <a:r>
              <a:rPr lang="en-US" sz="900" dirty="0" err="1"/>
              <a:t>column_name</a:t>
            </a:r>
            <a:endParaRPr lang="en-US" sz="900" dirty="0"/>
          </a:p>
          <a:p>
            <a:pPr algn="r"/>
            <a:r>
              <a:rPr lang="en-US" sz="900" dirty="0" err="1"/>
              <a:t>column_id</a:t>
            </a:r>
            <a:endParaRPr lang="en-US" sz="900" dirty="0"/>
          </a:p>
          <a:p>
            <a:pPr algn="r"/>
            <a:r>
              <a:rPr lang="en-US" sz="900" dirty="0" err="1"/>
              <a:t>column_type</a:t>
            </a:r>
            <a:endParaRPr lang="en-US" sz="900" dirty="0"/>
          </a:p>
        </p:txBody>
      </p:sp>
      <p:sp>
        <p:nvSpPr>
          <p:cNvPr id="22" name="TextBox 21">
            <a:extLst>
              <a:ext uri="{FF2B5EF4-FFF2-40B4-BE49-F238E27FC236}">
                <a16:creationId xmlns:a16="http://schemas.microsoft.com/office/drawing/2014/main" id="{6BF9C2A3-8076-E74E-93DA-0187E73C3BF7}"/>
              </a:ext>
            </a:extLst>
          </p:cNvPr>
          <p:cNvSpPr txBox="1"/>
          <p:nvPr/>
        </p:nvSpPr>
        <p:spPr>
          <a:xfrm>
            <a:off x="0" y="46"/>
            <a:ext cx="12192000" cy="646331"/>
          </a:xfrm>
          <a:prstGeom prst="rect">
            <a:avLst/>
          </a:prstGeom>
          <a:noFill/>
        </p:spPr>
        <p:txBody>
          <a:bodyPr wrap="square" rtlCol="0" anchor="ctr">
            <a:spAutoFit/>
          </a:bodyPr>
          <a:lstStyle/>
          <a:p>
            <a:pPr algn="ctr"/>
            <a:r>
              <a:rPr lang="en-US" b="1" dirty="0">
                <a:solidFill>
                  <a:srgbClr val="0070C0"/>
                </a:solidFill>
              </a:rPr>
              <a:t>DEPENDING ON THE SCHEMA APPLIED TO A ZONE</a:t>
            </a:r>
          </a:p>
          <a:p>
            <a:pPr algn="ctr"/>
            <a:r>
              <a:rPr lang="en-US" b="1" dirty="0">
                <a:solidFill>
                  <a:srgbClr val="0070C0"/>
                </a:solidFill>
              </a:rPr>
              <a:t>THE LOGICAL SHAPE OF THE DATA IS DIFFERENT</a:t>
            </a:r>
          </a:p>
        </p:txBody>
      </p:sp>
    </p:spTree>
    <p:extLst>
      <p:ext uri="{BB962C8B-B14F-4D97-AF65-F5344CB8AC3E}">
        <p14:creationId xmlns:p14="http://schemas.microsoft.com/office/powerpoint/2010/main" val="4169424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BF9C2A3-8076-E74E-93DA-0187E73C3BF7}"/>
              </a:ext>
            </a:extLst>
          </p:cNvPr>
          <p:cNvSpPr txBox="1"/>
          <p:nvPr/>
        </p:nvSpPr>
        <p:spPr>
          <a:xfrm>
            <a:off x="0" y="46"/>
            <a:ext cx="12192000" cy="646331"/>
          </a:xfrm>
          <a:prstGeom prst="rect">
            <a:avLst/>
          </a:prstGeom>
          <a:noFill/>
        </p:spPr>
        <p:txBody>
          <a:bodyPr wrap="square" rtlCol="0" anchor="ctr">
            <a:spAutoFit/>
          </a:bodyPr>
          <a:lstStyle/>
          <a:p>
            <a:pPr algn="ctr"/>
            <a:r>
              <a:rPr lang="en-US" b="1" dirty="0">
                <a:solidFill>
                  <a:srgbClr val="0070C0"/>
                </a:solidFill>
              </a:rPr>
              <a:t>DEPENDING ON THE SCHEMA APPLIED TO A ZONE</a:t>
            </a:r>
          </a:p>
          <a:p>
            <a:pPr algn="ctr"/>
            <a:r>
              <a:rPr lang="en-US" b="1" dirty="0">
                <a:solidFill>
                  <a:srgbClr val="0070C0"/>
                </a:solidFill>
              </a:rPr>
              <a:t>THE LOGICAL SHAPE OF THE DATA IS DIFFERENT</a:t>
            </a:r>
          </a:p>
        </p:txBody>
      </p:sp>
      <p:pic>
        <p:nvPicPr>
          <p:cNvPr id="5" name="Picture 4">
            <a:extLst>
              <a:ext uri="{FF2B5EF4-FFF2-40B4-BE49-F238E27FC236}">
                <a16:creationId xmlns:a16="http://schemas.microsoft.com/office/drawing/2014/main" id="{7C4253BB-8DF4-004E-B02F-116710A02CAD}"/>
              </a:ext>
            </a:extLst>
          </p:cNvPr>
          <p:cNvPicPr>
            <a:picLocks noChangeAspect="1"/>
          </p:cNvPicPr>
          <p:nvPr/>
        </p:nvPicPr>
        <p:blipFill>
          <a:blip r:embed="rId3"/>
          <a:stretch>
            <a:fillRect/>
          </a:stretch>
        </p:blipFill>
        <p:spPr>
          <a:xfrm>
            <a:off x="0" y="880791"/>
            <a:ext cx="12192000" cy="1444434"/>
          </a:xfrm>
          <a:prstGeom prst="rect">
            <a:avLst/>
          </a:prstGeom>
        </p:spPr>
      </p:pic>
      <p:sp>
        <p:nvSpPr>
          <p:cNvPr id="17" name="TextBox 16">
            <a:extLst>
              <a:ext uri="{FF2B5EF4-FFF2-40B4-BE49-F238E27FC236}">
                <a16:creationId xmlns:a16="http://schemas.microsoft.com/office/drawing/2014/main" id="{B0B57E61-A8C2-9147-968A-46B8C645E7FC}"/>
              </a:ext>
            </a:extLst>
          </p:cNvPr>
          <p:cNvSpPr txBox="1"/>
          <p:nvPr/>
        </p:nvSpPr>
        <p:spPr>
          <a:xfrm>
            <a:off x="0" y="2774478"/>
            <a:ext cx="12192000" cy="276999"/>
          </a:xfrm>
          <a:prstGeom prst="rect">
            <a:avLst/>
          </a:prstGeom>
          <a:noFill/>
        </p:spPr>
        <p:txBody>
          <a:bodyPr wrap="square" rtlCol="0" anchor="ctr">
            <a:spAutoFit/>
          </a:bodyPr>
          <a:lstStyle/>
          <a:p>
            <a:pPr algn="ctr"/>
            <a:r>
              <a:rPr lang="en-US" sz="1200" b="1" dirty="0">
                <a:solidFill>
                  <a:schemeClr val="accent1">
                    <a:lumMod val="50000"/>
                  </a:schemeClr>
                </a:solidFill>
              </a:rPr>
              <a:t>FILE X RAW ZONE SCHEMA</a:t>
            </a:r>
          </a:p>
        </p:txBody>
      </p:sp>
      <p:grpSp>
        <p:nvGrpSpPr>
          <p:cNvPr id="9" name="Group 8">
            <a:extLst>
              <a:ext uri="{FF2B5EF4-FFF2-40B4-BE49-F238E27FC236}">
                <a16:creationId xmlns:a16="http://schemas.microsoft.com/office/drawing/2014/main" id="{F63FDAB8-DC18-A34A-9AFC-1069DF84F2DB}"/>
              </a:ext>
            </a:extLst>
          </p:cNvPr>
          <p:cNvGrpSpPr/>
          <p:nvPr/>
        </p:nvGrpSpPr>
        <p:grpSpPr>
          <a:xfrm>
            <a:off x="1731133" y="3016667"/>
            <a:ext cx="8691136" cy="1015663"/>
            <a:chOff x="1731133" y="3016667"/>
            <a:chExt cx="8691136" cy="1015663"/>
          </a:xfrm>
        </p:grpSpPr>
        <p:sp>
          <p:nvSpPr>
            <p:cNvPr id="30" name="TextBox 29">
              <a:extLst>
                <a:ext uri="{FF2B5EF4-FFF2-40B4-BE49-F238E27FC236}">
                  <a16:creationId xmlns:a16="http://schemas.microsoft.com/office/drawing/2014/main" id="{3F6AD29B-5629-FD42-AFC8-280F62536D8A}"/>
                </a:ext>
              </a:extLst>
            </p:cNvPr>
            <p:cNvSpPr txBox="1"/>
            <p:nvPr/>
          </p:nvSpPr>
          <p:spPr>
            <a:xfrm>
              <a:off x="6037050" y="3016667"/>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31" name="TextBox 30">
              <a:extLst>
                <a:ext uri="{FF2B5EF4-FFF2-40B4-BE49-F238E27FC236}">
                  <a16:creationId xmlns:a16="http://schemas.microsoft.com/office/drawing/2014/main" id="{A529DA72-2A87-3E47-8B46-8B8222C95CC4}"/>
                </a:ext>
              </a:extLst>
            </p:cNvPr>
            <p:cNvSpPr txBox="1"/>
            <p:nvPr/>
          </p:nvSpPr>
          <p:spPr>
            <a:xfrm>
              <a:off x="8150125" y="3016667"/>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6d:00:02:c7:6a:d0</a:t>
              </a:r>
            </a:p>
            <a:p>
              <a:pPr lvl="0">
                <a:defRPr/>
              </a:pPr>
              <a:r>
                <a:rPr lang="en-US" sz="1200" b="1" dirty="0">
                  <a:latin typeface="Consolas" panose="020B0609020204030204" pitchFamily="49" charset="0"/>
                  <a:cs typeface="Consolas" panose="020B0609020204030204" pitchFamily="49" charset="0"/>
                </a:rPr>
                <a:t>NULL</a:t>
              </a:r>
            </a:p>
            <a:p>
              <a:r>
                <a:rPr lang="en-US" sz="1200" b="1" dirty="0"/>
                <a:t>RUNNING_BALANCE</a:t>
              </a:r>
            </a:p>
            <a:p>
              <a:r>
                <a:rPr lang="en-US" sz="1200" b="1" dirty="0"/>
                <a:t>StringType</a:t>
              </a:r>
            </a:p>
            <a:p>
              <a:r>
                <a:rPr lang="en-US" sz="1200" b="1" dirty="0"/>
                <a:t>3</a:t>
              </a:r>
            </a:p>
          </p:txBody>
        </p:sp>
        <p:sp>
          <p:nvSpPr>
            <p:cNvPr id="21" name="TextBox 20">
              <a:extLst>
                <a:ext uri="{FF2B5EF4-FFF2-40B4-BE49-F238E27FC236}">
                  <a16:creationId xmlns:a16="http://schemas.microsoft.com/office/drawing/2014/main" id="{7738290D-50B4-C848-99FE-D470334BEDAF}"/>
                </a:ext>
              </a:extLst>
            </p:cNvPr>
            <p:cNvSpPr txBox="1"/>
            <p:nvPr/>
          </p:nvSpPr>
          <p:spPr>
            <a:xfrm>
              <a:off x="1731133" y="3016667"/>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18" name="TextBox 17">
              <a:extLst>
                <a:ext uri="{FF2B5EF4-FFF2-40B4-BE49-F238E27FC236}">
                  <a16:creationId xmlns:a16="http://schemas.microsoft.com/office/drawing/2014/main" id="{385F2BD1-3AAC-5948-8C4C-4F6F5C2D0B32}"/>
                </a:ext>
              </a:extLst>
            </p:cNvPr>
            <p:cNvSpPr txBox="1"/>
            <p:nvPr/>
          </p:nvSpPr>
          <p:spPr>
            <a:xfrm>
              <a:off x="3844208" y="3016667"/>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6a:00:02:c7:6a:a0</a:t>
              </a:r>
            </a:p>
            <a:p>
              <a:pPr lvl="0">
                <a:defRPr/>
              </a:pPr>
              <a:r>
                <a:rPr lang="en-US" sz="1200" b="1" dirty="0">
                  <a:latin typeface="Consolas" panose="020B0609020204030204" pitchFamily="49" charset="0"/>
                  <a:cs typeface="Consolas" panose="020B0609020204030204" pitchFamily="49" charset="0"/>
                </a:rPr>
                <a:t>NULL</a:t>
              </a:r>
            </a:p>
            <a:p>
              <a:r>
                <a:rPr lang="en-US" sz="1200" b="1" dirty="0"/>
                <a:t>SLICE_ID</a:t>
              </a:r>
            </a:p>
            <a:p>
              <a:r>
                <a:rPr lang="en-US" sz="1200" b="1" dirty="0"/>
                <a:t>StringType</a:t>
              </a:r>
            </a:p>
            <a:p>
              <a:r>
                <a:rPr lang="en-US" sz="1200" b="1" dirty="0"/>
                <a:t>0</a:t>
              </a:r>
            </a:p>
          </p:txBody>
        </p:sp>
      </p:grpSp>
      <p:grpSp>
        <p:nvGrpSpPr>
          <p:cNvPr id="15" name="Group 14">
            <a:extLst>
              <a:ext uri="{FF2B5EF4-FFF2-40B4-BE49-F238E27FC236}">
                <a16:creationId xmlns:a16="http://schemas.microsoft.com/office/drawing/2014/main" id="{2468E506-277C-A849-8A25-AB2A2E971450}"/>
              </a:ext>
            </a:extLst>
          </p:cNvPr>
          <p:cNvGrpSpPr/>
          <p:nvPr/>
        </p:nvGrpSpPr>
        <p:grpSpPr>
          <a:xfrm>
            <a:off x="1731133" y="4112878"/>
            <a:ext cx="8691136" cy="1015663"/>
            <a:chOff x="1731133" y="4112878"/>
            <a:chExt cx="8691136" cy="1015663"/>
          </a:xfrm>
        </p:grpSpPr>
        <p:sp>
          <p:nvSpPr>
            <p:cNvPr id="24" name="TextBox 23">
              <a:extLst>
                <a:ext uri="{FF2B5EF4-FFF2-40B4-BE49-F238E27FC236}">
                  <a16:creationId xmlns:a16="http://schemas.microsoft.com/office/drawing/2014/main" id="{751F7F18-AA1E-2148-8BF8-1EA1AE356734}"/>
                </a:ext>
              </a:extLst>
            </p:cNvPr>
            <p:cNvSpPr txBox="1"/>
            <p:nvPr/>
          </p:nvSpPr>
          <p:spPr>
            <a:xfrm>
              <a:off x="1731133" y="4112878"/>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25" name="TextBox 24">
              <a:extLst>
                <a:ext uri="{FF2B5EF4-FFF2-40B4-BE49-F238E27FC236}">
                  <a16:creationId xmlns:a16="http://schemas.microsoft.com/office/drawing/2014/main" id="{78AA9EBE-0A36-F64C-93EE-89EE4F518AF2}"/>
                </a:ext>
              </a:extLst>
            </p:cNvPr>
            <p:cNvSpPr txBox="1"/>
            <p:nvPr/>
          </p:nvSpPr>
          <p:spPr>
            <a:xfrm>
              <a:off x="3844208" y="4112878"/>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6b:00:02:c7:6a:b0</a:t>
              </a:r>
            </a:p>
            <a:p>
              <a:pPr lvl="0">
                <a:defRPr/>
              </a:pPr>
              <a:r>
                <a:rPr lang="en-US" sz="1200" b="1" dirty="0">
                  <a:latin typeface="Consolas" panose="020B0609020204030204" pitchFamily="49" charset="0"/>
                  <a:cs typeface="Consolas" panose="020B0609020204030204" pitchFamily="49" charset="0"/>
                </a:rPr>
                <a:t>NULL</a:t>
              </a:r>
            </a:p>
            <a:p>
              <a:r>
                <a:rPr lang="en-US" sz="1200" b="1" dirty="0"/>
                <a:t>BUSINESS_REGION</a:t>
              </a:r>
            </a:p>
            <a:p>
              <a:r>
                <a:rPr lang="en-US" sz="1200" b="1" dirty="0"/>
                <a:t>StringType</a:t>
              </a:r>
            </a:p>
            <a:p>
              <a:r>
                <a:rPr lang="en-US" sz="1200" b="1" dirty="0"/>
                <a:t>1</a:t>
              </a:r>
            </a:p>
          </p:txBody>
        </p:sp>
        <p:sp>
          <p:nvSpPr>
            <p:cNvPr id="33" name="TextBox 32">
              <a:extLst>
                <a:ext uri="{FF2B5EF4-FFF2-40B4-BE49-F238E27FC236}">
                  <a16:creationId xmlns:a16="http://schemas.microsoft.com/office/drawing/2014/main" id="{5AADC585-56ED-594E-8801-E5FD0DC8988C}"/>
                </a:ext>
              </a:extLst>
            </p:cNvPr>
            <p:cNvSpPr txBox="1"/>
            <p:nvPr/>
          </p:nvSpPr>
          <p:spPr>
            <a:xfrm>
              <a:off x="6037050" y="4112878"/>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34" name="TextBox 33">
              <a:extLst>
                <a:ext uri="{FF2B5EF4-FFF2-40B4-BE49-F238E27FC236}">
                  <a16:creationId xmlns:a16="http://schemas.microsoft.com/office/drawing/2014/main" id="{0F366AB4-A182-4F46-9CFA-58A345D57B09}"/>
                </a:ext>
              </a:extLst>
            </p:cNvPr>
            <p:cNvSpPr txBox="1"/>
            <p:nvPr/>
          </p:nvSpPr>
          <p:spPr>
            <a:xfrm>
              <a:off x="8150125" y="4112878"/>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6e:00:02:c7:6a:e0</a:t>
              </a:r>
            </a:p>
            <a:p>
              <a:pPr lvl="0">
                <a:defRPr/>
              </a:pPr>
              <a:r>
                <a:rPr lang="en-US" sz="1200" b="1" dirty="0">
                  <a:latin typeface="Consolas" panose="020B0609020204030204" pitchFamily="49" charset="0"/>
                  <a:cs typeface="Consolas" panose="020B0609020204030204" pitchFamily="49" charset="0"/>
                </a:rPr>
                <a:t>NULL</a:t>
              </a:r>
            </a:p>
            <a:p>
              <a:r>
                <a:rPr lang="en-US" sz="1200" b="1" dirty="0"/>
                <a:t>END_BLANACE</a:t>
              </a:r>
            </a:p>
            <a:p>
              <a:r>
                <a:rPr lang="en-US" sz="1200" b="1" dirty="0"/>
                <a:t>StringType</a:t>
              </a:r>
            </a:p>
            <a:p>
              <a:r>
                <a:rPr lang="en-US" sz="1200" b="1" dirty="0"/>
                <a:t>4</a:t>
              </a:r>
            </a:p>
          </p:txBody>
        </p:sp>
      </p:grpSp>
      <p:grpSp>
        <p:nvGrpSpPr>
          <p:cNvPr id="38" name="Group 37">
            <a:extLst>
              <a:ext uri="{FF2B5EF4-FFF2-40B4-BE49-F238E27FC236}">
                <a16:creationId xmlns:a16="http://schemas.microsoft.com/office/drawing/2014/main" id="{3AD1D40F-D7E3-FC47-86AA-2D46D189AA04}"/>
              </a:ext>
            </a:extLst>
          </p:cNvPr>
          <p:cNvGrpSpPr/>
          <p:nvPr/>
        </p:nvGrpSpPr>
        <p:grpSpPr>
          <a:xfrm>
            <a:off x="1731133" y="5219986"/>
            <a:ext cx="8691136" cy="1015663"/>
            <a:chOff x="1731133" y="5219986"/>
            <a:chExt cx="8691136" cy="1015663"/>
          </a:xfrm>
        </p:grpSpPr>
        <p:sp>
          <p:nvSpPr>
            <p:cNvPr id="27" name="TextBox 26">
              <a:extLst>
                <a:ext uri="{FF2B5EF4-FFF2-40B4-BE49-F238E27FC236}">
                  <a16:creationId xmlns:a16="http://schemas.microsoft.com/office/drawing/2014/main" id="{91F70A54-49B1-204F-91DF-EB662CA6E04A}"/>
                </a:ext>
              </a:extLst>
            </p:cNvPr>
            <p:cNvSpPr txBox="1"/>
            <p:nvPr/>
          </p:nvSpPr>
          <p:spPr>
            <a:xfrm>
              <a:off x="1731133" y="5219986"/>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28" name="TextBox 27">
              <a:extLst>
                <a:ext uri="{FF2B5EF4-FFF2-40B4-BE49-F238E27FC236}">
                  <a16:creationId xmlns:a16="http://schemas.microsoft.com/office/drawing/2014/main" id="{B83A1EF3-9C78-284A-B671-F1A6EC4C4E77}"/>
                </a:ext>
              </a:extLst>
            </p:cNvPr>
            <p:cNvSpPr txBox="1"/>
            <p:nvPr/>
          </p:nvSpPr>
          <p:spPr>
            <a:xfrm>
              <a:off x="3844208" y="5219986"/>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6c:00:02:c7:6a:c0</a:t>
              </a:r>
            </a:p>
            <a:p>
              <a:pPr lvl="0">
                <a:defRPr/>
              </a:pPr>
              <a:r>
                <a:rPr lang="en-US" sz="1200" b="1" dirty="0">
                  <a:latin typeface="Consolas" panose="020B0609020204030204" pitchFamily="49" charset="0"/>
                  <a:cs typeface="Consolas" panose="020B0609020204030204" pitchFamily="49" charset="0"/>
                </a:rPr>
                <a:t>NULL</a:t>
              </a:r>
            </a:p>
            <a:p>
              <a:r>
                <a:rPr lang="en-US" sz="1200" b="1" dirty="0"/>
                <a:t>BUSINESS_CLOSE_DATE</a:t>
              </a:r>
            </a:p>
            <a:p>
              <a:r>
                <a:rPr lang="en-US" sz="1200" b="1" dirty="0"/>
                <a:t>StringType</a:t>
              </a:r>
            </a:p>
            <a:p>
              <a:r>
                <a:rPr lang="en-US" sz="1200" b="1" dirty="0"/>
                <a:t>2</a:t>
              </a:r>
            </a:p>
          </p:txBody>
        </p:sp>
        <p:sp>
          <p:nvSpPr>
            <p:cNvPr id="36" name="TextBox 35">
              <a:extLst>
                <a:ext uri="{FF2B5EF4-FFF2-40B4-BE49-F238E27FC236}">
                  <a16:creationId xmlns:a16="http://schemas.microsoft.com/office/drawing/2014/main" id="{59515FB2-61F2-6C47-88B6-B435A5C00F2F}"/>
                </a:ext>
              </a:extLst>
            </p:cNvPr>
            <p:cNvSpPr txBox="1"/>
            <p:nvPr/>
          </p:nvSpPr>
          <p:spPr>
            <a:xfrm>
              <a:off x="6037050" y="5219986"/>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 :</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37" name="TextBox 36">
              <a:extLst>
                <a:ext uri="{FF2B5EF4-FFF2-40B4-BE49-F238E27FC236}">
                  <a16:creationId xmlns:a16="http://schemas.microsoft.com/office/drawing/2014/main" id="{93F78BB4-DDAD-CF4A-925B-22786DD5CE03}"/>
                </a:ext>
              </a:extLst>
            </p:cNvPr>
            <p:cNvSpPr txBox="1"/>
            <p:nvPr/>
          </p:nvSpPr>
          <p:spPr>
            <a:xfrm>
              <a:off x="8150125" y="5219986"/>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6f:00:02:c7:6a:f0</a:t>
              </a:r>
            </a:p>
            <a:p>
              <a:pPr lvl="0">
                <a:defRPr/>
              </a:pPr>
              <a:r>
                <a:rPr lang="en-US" sz="1200" b="1" dirty="0">
                  <a:latin typeface="Consolas" panose="020B0609020204030204" pitchFamily="49" charset="0"/>
                  <a:cs typeface="Consolas" panose="020B0609020204030204" pitchFamily="49" charset="0"/>
                </a:rPr>
                <a:t>NULL</a:t>
              </a:r>
            </a:p>
            <a:p>
              <a:r>
                <a:rPr lang="en-US" sz="1200" b="1" dirty="0"/>
                <a:t>PLATFORM_TS</a:t>
              </a:r>
            </a:p>
            <a:p>
              <a:r>
                <a:rPr lang="en-US" sz="1200" b="1" dirty="0" err="1"/>
                <a:t>TimestampType</a:t>
              </a:r>
              <a:endParaRPr lang="en-US" sz="1200" b="1" dirty="0"/>
            </a:p>
            <a:p>
              <a:r>
                <a:rPr lang="en-US" sz="1200" b="1" dirty="0"/>
                <a:t>5</a:t>
              </a:r>
            </a:p>
          </p:txBody>
        </p:sp>
      </p:grpSp>
    </p:spTree>
    <p:extLst>
      <p:ext uri="{BB962C8B-B14F-4D97-AF65-F5344CB8AC3E}">
        <p14:creationId xmlns:p14="http://schemas.microsoft.com/office/powerpoint/2010/main" val="57529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BF9C2A3-8076-E74E-93DA-0187E73C3BF7}"/>
              </a:ext>
            </a:extLst>
          </p:cNvPr>
          <p:cNvSpPr txBox="1"/>
          <p:nvPr/>
        </p:nvSpPr>
        <p:spPr>
          <a:xfrm>
            <a:off x="0" y="46"/>
            <a:ext cx="12192000" cy="646331"/>
          </a:xfrm>
          <a:prstGeom prst="rect">
            <a:avLst/>
          </a:prstGeom>
          <a:noFill/>
        </p:spPr>
        <p:txBody>
          <a:bodyPr wrap="square" rtlCol="0" anchor="ctr">
            <a:spAutoFit/>
          </a:bodyPr>
          <a:lstStyle/>
          <a:p>
            <a:pPr algn="ctr"/>
            <a:r>
              <a:rPr lang="en-US" b="1" dirty="0">
                <a:solidFill>
                  <a:srgbClr val="0070C0"/>
                </a:solidFill>
              </a:rPr>
              <a:t>DEPENDING ON THE SCHEMA APPLIED TO A ZONE</a:t>
            </a:r>
          </a:p>
          <a:p>
            <a:pPr algn="ctr"/>
            <a:r>
              <a:rPr lang="en-US" b="1" dirty="0">
                <a:solidFill>
                  <a:srgbClr val="0070C0"/>
                </a:solidFill>
              </a:rPr>
              <a:t>THE LOGICAL SHAPE OF THE DATA IS DIFFERENT</a:t>
            </a:r>
          </a:p>
        </p:txBody>
      </p:sp>
      <p:sp>
        <p:nvSpPr>
          <p:cNvPr id="17" name="TextBox 16">
            <a:extLst>
              <a:ext uri="{FF2B5EF4-FFF2-40B4-BE49-F238E27FC236}">
                <a16:creationId xmlns:a16="http://schemas.microsoft.com/office/drawing/2014/main" id="{B0B57E61-A8C2-9147-968A-46B8C645E7FC}"/>
              </a:ext>
            </a:extLst>
          </p:cNvPr>
          <p:cNvSpPr txBox="1"/>
          <p:nvPr/>
        </p:nvSpPr>
        <p:spPr>
          <a:xfrm>
            <a:off x="0" y="2710978"/>
            <a:ext cx="12192000" cy="276999"/>
          </a:xfrm>
          <a:prstGeom prst="rect">
            <a:avLst/>
          </a:prstGeom>
          <a:noFill/>
        </p:spPr>
        <p:txBody>
          <a:bodyPr wrap="square" rtlCol="0" anchor="ctr">
            <a:spAutoFit/>
          </a:bodyPr>
          <a:lstStyle/>
          <a:p>
            <a:pPr algn="ctr"/>
            <a:r>
              <a:rPr lang="en-US" sz="1200" b="1" dirty="0">
                <a:solidFill>
                  <a:schemeClr val="accent1">
                    <a:lumMod val="50000"/>
                  </a:schemeClr>
                </a:solidFill>
              </a:rPr>
              <a:t>FILE X CURATED ZONE SCHEMA</a:t>
            </a:r>
          </a:p>
        </p:txBody>
      </p:sp>
      <p:grpSp>
        <p:nvGrpSpPr>
          <p:cNvPr id="4" name="Group 3">
            <a:extLst>
              <a:ext uri="{FF2B5EF4-FFF2-40B4-BE49-F238E27FC236}">
                <a16:creationId xmlns:a16="http://schemas.microsoft.com/office/drawing/2014/main" id="{F7684F65-102C-EA4A-925C-2035772D4AE7}"/>
              </a:ext>
            </a:extLst>
          </p:cNvPr>
          <p:cNvGrpSpPr/>
          <p:nvPr/>
        </p:nvGrpSpPr>
        <p:grpSpPr>
          <a:xfrm>
            <a:off x="1731133" y="2927767"/>
            <a:ext cx="8691136" cy="1015663"/>
            <a:chOff x="1731133" y="2927767"/>
            <a:chExt cx="8691136" cy="1015663"/>
          </a:xfrm>
        </p:grpSpPr>
        <p:sp>
          <p:nvSpPr>
            <p:cNvPr id="30" name="TextBox 29">
              <a:extLst>
                <a:ext uri="{FF2B5EF4-FFF2-40B4-BE49-F238E27FC236}">
                  <a16:creationId xmlns:a16="http://schemas.microsoft.com/office/drawing/2014/main" id="{3F6AD29B-5629-FD42-AFC8-280F62536D8A}"/>
                </a:ext>
              </a:extLst>
            </p:cNvPr>
            <p:cNvSpPr txBox="1"/>
            <p:nvPr/>
          </p:nvSpPr>
          <p:spPr>
            <a:xfrm>
              <a:off x="6037050" y="2927767"/>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31" name="TextBox 30">
              <a:extLst>
                <a:ext uri="{FF2B5EF4-FFF2-40B4-BE49-F238E27FC236}">
                  <a16:creationId xmlns:a16="http://schemas.microsoft.com/office/drawing/2014/main" id="{A529DA72-2A87-3E47-8B46-8B8222C95CC4}"/>
                </a:ext>
              </a:extLst>
            </p:cNvPr>
            <p:cNvSpPr txBox="1"/>
            <p:nvPr/>
          </p:nvSpPr>
          <p:spPr>
            <a:xfrm>
              <a:off x="8150125" y="2927767"/>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6d:00:02:c7:6a:d0</a:t>
              </a:r>
            </a:p>
            <a:p>
              <a:pPr lvl="0">
                <a:defRPr/>
              </a:pPr>
              <a:r>
                <a:rPr lang="en-US" sz="1200" b="1" dirty="0">
                  <a:latin typeface="Consolas" panose="020B0609020204030204" pitchFamily="49" charset="0"/>
                  <a:cs typeface="Consolas" panose="020B0609020204030204" pitchFamily="49" charset="0"/>
                </a:rPr>
                <a:t>NULL</a:t>
              </a:r>
            </a:p>
            <a:p>
              <a:r>
                <a:rPr lang="en-US" sz="1200" b="1" dirty="0"/>
                <a:t>RUN_BALANCE</a:t>
              </a:r>
            </a:p>
            <a:p>
              <a:r>
                <a:rPr lang="en-US" sz="1200" b="1" dirty="0" err="1"/>
                <a:t>DecimalType</a:t>
              </a:r>
              <a:r>
                <a:rPr lang="en-US" sz="1200" b="1" dirty="0"/>
                <a:t>(10,2)</a:t>
              </a:r>
            </a:p>
            <a:p>
              <a:r>
                <a:rPr lang="en-US" sz="1200" b="1" dirty="0"/>
                <a:t>3</a:t>
              </a:r>
            </a:p>
          </p:txBody>
        </p:sp>
        <p:sp>
          <p:nvSpPr>
            <p:cNvPr id="21" name="TextBox 20">
              <a:extLst>
                <a:ext uri="{FF2B5EF4-FFF2-40B4-BE49-F238E27FC236}">
                  <a16:creationId xmlns:a16="http://schemas.microsoft.com/office/drawing/2014/main" id="{7738290D-50B4-C848-99FE-D470334BEDAF}"/>
                </a:ext>
              </a:extLst>
            </p:cNvPr>
            <p:cNvSpPr txBox="1"/>
            <p:nvPr/>
          </p:nvSpPr>
          <p:spPr>
            <a:xfrm>
              <a:off x="1731133" y="2927767"/>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18" name="TextBox 17">
              <a:extLst>
                <a:ext uri="{FF2B5EF4-FFF2-40B4-BE49-F238E27FC236}">
                  <a16:creationId xmlns:a16="http://schemas.microsoft.com/office/drawing/2014/main" id="{385F2BD1-3AAC-5948-8C4C-4F6F5C2D0B32}"/>
                </a:ext>
              </a:extLst>
            </p:cNvPr>
            <p:cNvSpPr txBox="1"/>
            <p:nvPr/>
          </p:nvSpPr>
          <p:spPr>
            <a:xfrm>
              <a:off x="3844208" y="2927767"/>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6a:00:02:c7:6a:a0</a:t>
              </a:r>
            </a:p>
            <a:p>
              <a:pPr lvl="0">
                <a:defRPr/>
              </a:pPr>
              <a:r>
                <a:rPr lang="en-US" sz="1200" b="1" dirty="0">
                  <a:latin typeface="Consolas" panose="020B0609020204030204" pitchFamily="49" charset="0"/>
                  <a:cs typeface="Consolas" panose="020B0609020204030204" pitchFamily="49" charset="0"/>
                </a:rPr>
                <a:t>NULL</a:t>
              </a:r>
            </a:p>
            <a:p>
              <a:r>
                <a:rPr lang="en-US" sz="1200" b="1" dirty="0"/>
                <a:t>SLICE_ID</a:t>
              </a:r>
            </a:p>
            <a:p>
              <a:r>
                <a:rPr lang="en-US" sz="1200" b="1" dirty="0"/>
                <a:t>StringType</a:t>
              </a:r>
            </a:p>
            <a:p>
              <a:r>
                <a:rPr lang="en-US" sz="1200" b="1" dirty="0"/>
                <a:t>0</a:t>
              </a:r>
            </a:p>
          </p:txBody>
        </p:sp>
      </p:grpSp>
      <p:grpSp>
        <p:nvGrpSpPr>
          <p:cNvPr id="7" name="Group 6">
            <a:extLst>
              <a:ext uri="{FF2B5EF4-FFF2-40B4-BE49-F238E27FC236}">
                <a16:creationId xmlns:a16="http://schemas.microsoft.com/office/drawing/2014/main" id="{0FE8E8B7-BF95-6141-B58C-0FF01849CBA3}"/>
              </a:ext>
            </a:extLst>
          </p:cNvPr>
          <p:cNvGrpSpPr/>
          <p:nvPr/>
        </p:nvGrpSpPr>
        <p:grpSpPr>
          <a:xfrm>
            <a:off x="1731133" y="3998578"/>
            <a:ext cx="8691136" cy="1015663"/>
            <a:chOff x="1731133" y="3998578"/>
            <a:chExt cx="8691136" cy="1015663"/>
          </a:xfrm>
        </p:grpSpPr>
        <p:sp>
          <p:nvSpPr>
            <p:cNvPr id="24" name="TextBox 23">
              <a:extLst>
                <a:ext uri="{FF2B5EF4-FFF2-40B4-BE49-F238E27FC236}">
                  <a16:creationId xmlns:a16="http://schemas.microsoft.com/office/drawing/2014/main" id="{751F7F18-AA1E-2148-8BF8-1EA1AE356734}"/>
                </a:ext>
              </a:extLst>
            </p:cNvPr>
            <p:cNvSpPr txBox="1"/>
            <p:nvPr/>
          </p:nvSpPr>
          <p:spPr>
            <a:xfrm>
              <a:off x="1731133" y="3998578"/>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25" name="TextBox 24">
              <a:extLst>
                <a:ext uri="{FF2B5EF4-FFF2-40B4-BE49-F238E27FC236}">
                  <a16:creationId xmlns:a16="http://schemas.microsoft.com/office/drawing/2014/main" id="{78AA9EBE-0A36-F64C-93EE-89EE4F518AF2}"/>
                </a:ext>
              </a:extLst>
            </p:cNvPr>
            <p:cNvSpPr txBox="1"/>
            <p:nvPr/>
          </p:nvSpPr>
          <p:spPr>
            <a:xfrm>
              <a:off x="3844208" y="3998578"/>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6b:00:02:c7:6a:b0</a:t>
              </a:r>
            </a:p>
            <a:p>
              <a:pPr lvl="0">
                <a:defRPr/>
              </a:pPr>
              <a:r>
                <a:rPr lang="en-US" sz="1200" b="1" dirty="0">
                  <a:latin typeface="Consolas" panose="020B0609020204030204" pitchFamily="49" charset="0"/>
                  <a:cs typeface="Consolas" panose="020B0609020204030204" pitchFamily="49" charset="0"/>
                </a:rPr>
                <a:t>NULL</a:t>
              </a:r>
            </a:p>
            <a:p>
              <a:r>
                <a:rPr lang="en-US" sz="1200" b="1" dirty="0"/>
                <a:t>BUSINESS_REGION</a:t>
              </a:r>
            </a:p>
            <a:p>
              <a:r>
                <a:rPr lang="en-US" sz="1200" b="1" dirty="0"/>
                <a:t>StringType</a:t>
              </a:r>
            </a:p>
            <a:p>
              <a:r>
                <a:rPr lang="en-US" sz="1200" b="1" dirty="0"/>
                <a:t>1</a:t>
              </a:r>
            </a:p>
          </p:txBody>
        </p:sp>
        <p:sp>
          <p:nvSpPr>
            <p:cNvPr id="33" name="TextBox 32">
              <a:extLst>
                <a:ext uri="{FF2B5EF4-FFF2-40B4-BE49-F238E27FC236}">
                  <a16:creationId xmlns:a16="http://schemas.microsoft.com/office/drawing/2014/main" id="{5AADC585-56ED-594E-8801-E5FD0DC8988C}"/>
                </a:ext>
              </a:extLst>
            </p:cNvPr>
            <p:cNvSpPr txBox="1"/>
            <p:nvPr/>
          </p:nvSpPr>
          <p:spPr>
            <a:xfrm>
              <a:off x="6037050" y="3998578"/>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34" name="TextBox 33">
              <a:extLst>
                <a:ext uri="{FF2B5EF4-FFF2-40B4-BE49-F238E27FC236}">
                  <a16:creationId xmlns:a16="http://schemas.microsoft.com/office/drawing/2014/main" id="{0F366AB4-A182-4F46-9CFA-58A345D57B09}"/>
                </a:ext>
              </a:extLst>
            </p:cNvPr>
            <p:cNvSpPr txBox="1"/>
            <p:nvPr/>
          </p:nvSpPr>
          <p:spPr>
            <a:xfrm>
              <a:off x="8150125" y="3998578"/>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6e:00:02:c7:6a:e0</a:t>
              </a:r>
            </a:p>
            <a:p>
              <a:pPr lvl="0">
                <a:defRPr/>
              </a:pPr>
              <a:r>
                <a:rPr lang="en-US" sz="1200" b="1" dirty="0">
                  <a:latin typeface="Consolas" panose="020B0609020204030204" pitchFamily="49" charset="0"/>
                  <a:cs typeface="Consolas" panose="020B0609020204030204" pitchFamily="49" charset="0"/>
                </a:rPr>
                <a:t>NULL</a:t>
              </a:r>
            </a:p>
            <a:p>
              <a:r>
                <a:rPr lang="en-US" sz="1200" b="1" dirty="0"/>
                <a:t>ENDING_BLANACE</a:t>
              </a:r>
            </a:p>
            <a:p>
              <a:r>
                <a:rPr lang="en-US" sz="1200" b="1" dirty="0" err="1"/>
                <a:t>DecimalType</a:t>
              </a:r>
              <a:r>
                <a:rPr lang="en-US" sz="1200" b="1" dirty="0"/>
                <a:t>(10,2)</a:t>
              </a:r>
            </a:p>
            <a:p>
              <a:r>
                <a:rPr lang="en-US" sz="1200" b="1" dirty="0"/>
                <a:t>4</a:t>
              </a:r>
            </a:p>
          </p:txBody>
        </p:sp>
      </p:grpSp>
      <p:grpSp>
        <p:nvGrpSpPr>
          <p:cNvPr id="9" name="Group 8">
            <a:extLst>
              <a:ext uri="{FF2B5EF4-FFF2-40B4-BE49-F238E27FC236}">
                <a16:creationId xmlns:a16="http://schemas.microsoft.com/office/drawing/2014/main" id="{4A34E931-D572-5F4B-B832-9314EB17C54C}"/>
              </a:ext>
            </a:extLst>
          </p:cNvPr>
          <p:cNvGrpSpPr/>
          <p:nvPr/>
        </p:nvGrpSpPr>
        <p:grpSpPr>
          <a:xfrm>
            <a:off x="1731133" y="5131086"/>
            <a:ext cx="8691136" cy="1015663"/>
            <a:chOff x="1731133" y="5131086"/>
            <a:chExt cx="8691136" cy="1015663"/>
          </a:xfrm>
        </p:grpSpPr>
        <p:sp>
          <p:nvSpPr>
            <p:cNvPr id="27" name="TextBox 26">
              <a:extLst>
                <a:ext uri="{FF2B5EF4-FFF2-40B4-BE49-F238E27FC236}">
                  <a16:creationId xmlns:a16="http://schemas.microsoft.com/office/drawing/2014/main" id="{91F70A54-49B1-204F-91DF-EB662CA6E04A}"/>
                </a:ext>
              </a:extLst>
            </p:cNvPr>
            <p:cNvSpPr txBox="1"/>
            <p:nvPr/>
          </p:nvSpPr>
          <p:spPr>
            <a:xfrm>
              <a:off x="1731133" y="5131086"/>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28" name="TextBox 27">
              <a:extLst>
                <a:ext uri="{FF2B5EF4-FFF2-40B4-BE49-F238E27FC236}">
                  <a16:creationId xmlns:a16="http://schemas.microsoft.com/office/drawing/2014/main" id="{B83A1EF3-9C78-284A-B671-F1A6EC4C4E77}"/>
                </a:ext>
              </a:extLst>
            </p:cNvPr>
            <p:cNvSpPr txBox="1"/>
            <p:nvPr/>
          </p:nvSpPr>
          <p:spPr>
            <a:xfrm>
              <a:off x="3844208" y="5131086"/>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6c:00:02:c7:6a:c0</a:t>
              </a:r>
            </a:p>
            <a:p>
              <a:pPr lvl="0">
                <a:defRPr/>
              </a:pPr>
              <a:r>
                <a:rPr lang="en-US" sz="1200" b="1" dirty="0">
                  <a:latin typeface="Consolas" panose="020B0609020204030204" pitchFamily="49" charset="0"/>
                  <a:cs typeface="Consolas" panose="020B0609020204030204" pitchFamily="49" charset="0"/>
                </a:rPr>
                <a:t>NULL</a:t>
              </a:r>
            </a:p>
            <a:p>
              <a:r>
                <a:rPr lang="en-US" sz="1200" b="1" dirty="0"/>
                <a:t>BUSINESS_CLOSE_DATE</a:t>
              </a:r>
            </a:p>
            <a:p>
              <a:r>
                <a:rPr lang="en-US" sz="1200" b="1" dirty="0" err="1"/>
                <a:t>TimestampType</a:t>
              </a:r>
              <a:endParaRPr lang="en-US" sz="1200" b="1" dirty="0"/>
            </a:p>
            <a:p>
              <a:r>
                <a:rPr lang="en-US" sz="1200" b="1" dirty="0"/>
                <a:t>2</a:t>
              </a:r>
            </a:p>
          </p:txBody>
        </p:sp>
        <p:sp>
          <p:nvSpPr>
            <p:cNvPr id="36" name="TextBox 35">
              <a:extLst>
                <a:ext uri="{FF2B5EF4-FFF2-40B4-BE49-F238E27FC236}">
                  <a16:creationId xmlns:a16="http://schemas.microsoft.com/office/drawing/2014/main" id="{59515FB2-61F2-6C47-88B6-B435A5C00F2F}"/>
                </a:ext>
              </a:extLst>
            </p:cNvPr>
            <p:cNvSpPr txBox="1"/>
            <p:nvPr/>
          </p:nvSpPr>
          <p:spPr>
            <a:xfrm>
              <a:off x="6037050" y="5131086"/>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37" name="TextBox 36">
              <a:extLst>
                <a:ext uri="{FF2B5EF4-FFF2-40B4-BE49-F238E27FC236}">
                  <a16:creationId xmlns:a16="http://schemas.microsoft.com/office/drawing/2014/main" id="{93F78BB4-DDAD-CF4A-925B-22786DD5CE03}"/>
                </a:ext>
              </a:extLst>
            </p:cNvPr>
            <p:cNvSpPr txBox="1"/>
            <p:nvPr/>
          </p:nvSpPr>
          <p:spPr>
            <a:xfrm>
              <a:off x="8150125" y="5131086"/>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6f:00:02:c7:6a:f0</a:t>
              </a:r>
            </a:p>
            <a:p>
              <a:pPr lvl="0">
                <a:defRPr/>
              </a:pPr>
              <a:r>
                <a:rPr lang="en-US" sz="1200" b="1" dirty="0">
                  <a:latin typeface="Consolas" panose="020B0609020204030204" pitchFamily="49" charset="0"/>
                  <a:cs typeface="Consolas" panose="020B0609020204030204" pitchFamily="49" charset="0"/>
                </a:rPr>
                <a:t>NULL</a:t>
              </a:r>
            </a:p>
            <a:p>
              <a:r>
                <a:rPr lang="en-US" sz="1200" b="1" dirty="0"/>
                <a:t>PLATFORM_TS</a:t>
              </a:r>
            </a:p>
            <a:p>
              <a:r>
                <a:rPr lang="en-US" sz="1200" b="1" dirty="0" err="1"/>
                <a:t>TimestampType</a:t>
              </a:r>
              <a:endParaRPr lang="en-US" sz="1200" b="1" dirty="0"/>
            </a:p>
            <a:p>
              <a:r>
                <a:rPr lang="en-US" sz="1200" b="1" dirty="0"/>
                <a:t>5</a:t>
              </a:r>
            </a:p>
          </p:txBody>
        </p:sp>
      </p:grpSp>
      <p:pic>
        <p:nvPicPr>
          <p:cNvPr id="3" name="Picture 2">
            <a:extLst>
              <a:ext uri="{FF2B5EF4-FFF2-40B4-BE49-F238E27FC236}">
                <a16:creationId xmlns:a16="http://schemas.microsoft.com/office/drawing/2014/main" id="{284A2AEC-FC26-E243-8B9B-43D927DA6B2A}"/>
              </a:ext>
            </a:extLst>
          </p:cNvPr>
          <p:cNvPicPr>
            <a:picLocks noChangeAspect="1"/>
          </p:cNvPicPr>
          <p:nvPr/>
        </p:nvPicPr>
        <p:blipFill>
          <a:blip r:embed="rId3"/>
          <a:stretch>
            <a:fillRect/>
          </a:stretch>
        </p:blipFill>
        <p:spPr>
          <a:xfrm>
            <a:off x="0" y="834230"/>
            <a:ext cx="12192000" cy="1432193"/>
          </a:xfrm>
          <a:prstGeom prst="rect">
            <a:avLst/>
          </a:prstGeom>
        </p:spPr>
      </p:pic>
    </p:spTree>
    <p:extLst>
      <p:ext uri="{BB962C8B-B14F-4D97-AF65-F5344CB8AC3E}">
        <p14:creationId xmlns:p14="http://schemas.microsoft.com/office/powerpoint/2010/main" val="401346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BF9C2A3-8076-E74E-93DA-0187E73C3BF7}"/>
              </a:ext>
            </a:extLst>
          </p:cNvPr>
          <p:cNvSpPr txBox="1"/>
          <p:nvPr/>
        </p:nvSpPr>
        <p:spPr>
          <a:xfrm>
            <a:off x="0" y="46"/>
            <a:ext cx="12192000" cy="646331"/>
          </a:xfrm>
          <a:prstGeom prst="rect">
            <a:avLst/>
          </a:prstGeom>
          <a:noFill/>
        </p:spPr>
        <p:txBody>
          <a:bodyPr wrap="square" rtlCol="0" anchor="ctr">
            <a:spAutoFit/>
          </a:bodyPr>
          <a:lstStyle/>
          <a:p>
            <a:pPr algn="ctr"/>
            <a:r>
              <a:rPr lang="en-US" b="1" dirty="0">
                <a:solidFill>
                  <a:srgbClr val="0070C0"/>
                </a:solidFill>
              </a:rPr>
              <a:t>DEPENDING ON THE SCHEMA APPLIED TO A ZONE</a:t>
            </a:r>
          </a:p>
          <a:p>
            <a:pPr algn="ctr"/>
            <a:r>
              <a:rPr lang="en-US" b="1" dirty="0">
                <a:solidFill>
                  <a:srgbClr val="0070C0"/>
                </a:solidFill>
              </a:rPr>
              <a:t>THE LOGICAL SHAPE OF THE DATA IS DIFFERENT</a:t>
            </a:r>
          </a:p>
        </p:txBody>
      </p:sp>
      <p:sp>
        <p:nvSpPr>
          <p:cNvPr id="17" name="TextBox 16">
            <a:extLst>
              <a:ext uri="{FF2B5EF4-FFF2-40B4-BE49-F238E27FC236}">
                <a16:creationId xmlns:a16="http://schemas.microsoft.com/office/drawing/2014/main" id="{B0B57E61-A8C2-9147-968A-46B8C645E7FC}"/>
              </a:ext>
            </a:extLst>
          </p:cNvPr>
          <p:cNvSpPr txBox="1"/>
          <p:nvPr/>
        </p:nvSpPr>
        <p:spPr>
          <a:xfrm>
            <a:off x="0" y="2761778"/>
            <a:ext cx="12192000" cy="276999"/>
          </a:xfrm>
          <a:prstGeom prst="rect">
            <a:avLst/>
          </a:prstGeom>
          <a:noFill/>
        </p:spPr>
        <p:txBody>
          <a:bodyPr wrap="square" rtlCol="0" anchor="ctr">
            <a:spAutoFit/>
          </a:bodyPr>
          <a:lstStyle/>
          <a:p>
            <a:pPr algn="ctr"/>
            <a:r>
              <a:rPr lang="en-US" sz="1200" b="1" dirty="0">
                <a:solidFill>
                  <a:schemeClr val="accent1">
                    <a:lumMod val="50000"/>
                  </a:schemeClr>
                </a:solidFill>
              </a:rPr>
              <a:t>FILE X GOVERNED ZONE SCHEMA</a:t>
            </a:r>
          </a:p>
        </p:txBody>
      </p:sp>
      <p:sp>
        <p:nvSpPr>
          <p:cNvPr id="27" name="TextBox 26">
            <a:extLst>
              <a:ext uri="{FF2B5EF4-FFF2-40B4-BE49-F238E27FC236}">
                <a16:creationId xmlns:a16="http://schemas.microsoft.com/office/drawing/2014/main" id="{91F70A54-49B1-204F-91DF-EB662CA6E04A}"/>
              </a:ext>
            </a:extLst>
          </p:cNvPr>
          <p:cNvSpPr txBox="1"/>
          <p:nvPr/>
        </p:nvSpPr>
        <p:spPr>
          <a:xfrm>
            <a:off x="1731133" y="5107690"/>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28" name="TextBox 27">
            <a:extLst>
              <a:ext uri="{FF2B5EF4-FFF2-40B4-BE49-F238E27FC236}">
                <a16:creationId xmlns:a16="http://schemas.microsoft.com/office/drawing/2014/main" id="{B83A1EF3-9C78-284A-B671-F1A6EC4C4E77}"/>
              </a:ext>
            </a:extLst>
          </p:cNvPr>
          <p:cNvSpPr txBox="1"/>
          <p:nvPr/>
        </p:nvSpPr>
        <p:spPr>
          <a:xfrm>
            <a:off x="3844208" y="5107690"/>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6c:00:02:c7:6a:c0</a:t>
            </a:r>
          </a:p>
          <a:p>
            <a:pPr lvl="0">
              <a:defRPr/>
            </a:pPr>
            <a:r>
              <a:rPr lang="en-US" sz="1200" b="1" dirty="0">
                <a:latin typeface="Consolas" panose="020B0609020204030204" pitchFamily="49" charset="0"/>
                <a:cs typeface="Consolas" panose="020B0609020204030204" pitchFamily="49" charset="0"/>
              </a:rPr>
              <a:t>4312</a:t>
            </a:r>
          </a:p>
          <a:p>
            <a:r>
              <a:rPr lang="en-US" sz="1200" b="1" dirty="0"/>
              <a:t>GOV_BUSINESS_CLOSE_DATE</a:t>
            </a:r>
          </a:p>
          <a:p>
            <a:r>
              <a:rPr lang="en-US" sz="1200" b="1" dirty="0" err="1"/>
              <a:t>TimestampType</a:t>
            </a:r>
            <a:endParaRPr lang="en-US" sz="1200" b="1" dirty="0"/>
          </a:p>
          <a:p>
            <a:r>
              <a:rPr lang="en-US" sz="1200" b="1" dirty="0"/>
              <a:t>2</a:t>
            </a:r>
          </a:p>
        </p:txBody>
      </p:sp>
      <p:grpSp>
        <p:nvGrpSpPr>
          <p:cNvPr id="9" name="Group 8">
            <a:extLst>
              <a:ext uri="{FF2B5EF4-FFF2-40B4-BE49-F238E27FC236}">
                <a16:creationId xmlns:a16="http://schemas.microsoft.com/office/drawing/2014/main" id="{E424C6CE-8302-344A-AA52-74B5ADBFF1E9}"/>
              </a:ext>
            </a:extLst>
          </p:cNvPr>
          <p:cNvGrpSpPr/>
          <p:nvPr/>
        </p:nvGrpSpPr>
        <p:grpSpPr>
          <a:xfrm>
            <a:off x="1731133" y="3016667"/>
            <a:ext cx="8691136" cy="1015663"/>
            <a:chOff x="1731133" y="3016667"/>
            <a:chExt cx="8691136" cy="1015663"/>
          </a:xfrm>
        </p:grpSpPr>
        <p:sp>
          <p:nvSpPr>
            <p:cNvPr id="30" name="TextBox 29">
              <a:extLst>
                <a:ext uri="{FF2B5EF4-FFF2-40B4-BE49-F238E27FC236}">
                  <a16:creationId xmlns:a16="http://schemas.microsoft.com/office/drawing/2014/main" id="{3F6AD29B-5629-FD42-AFC8-280F62536D8A}"/>
                </a:ext>
              </a:extLst>
            </p:cNvPr>
            <p:cNvSpPr txBox="1"/>
            <p:nvPr/>
          </p:nvSpPr>
          <p:spPr>
            <a:xfrm>
              <a:off x="6037050" y="3016667"/>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31" name="TextBox 30">
              <a:extLst>
                <a:ext uri="{FF2B5EF4-FFF2-40B4-BE49-F238E27FC236}">
                  <a16:creationId xmlns:a16="http://schemas.microsoft.com/office/drawing/2014/main" id="{A529DA72-2A87-3E47-8B46-8B8222C95CC4}"/>
                </a:ext>
              </a:extLst>
            </p:cNvPr>
            <p:cNvSpPr txBox="1"/>
            <p:nvPr/>
          </p:nvSpPr>
          <p:spPr>
            <a:xfrm>
              <a:off x="8150125" y="3016667"/>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6d:00:02:c7:6a:d0</a:t>
              </a:r>
            </a:p>
            <a:p>
              <a:pPr lvl="0">
                <a:defRPr/>
              </a:pPr>
              <a:r>
                <a:rPr lang="en-US" sz="1200" b="1" dirty="0">
                  <a:latin typeface="Consolas" panose="020B0609020204030204" pitchFamily="49" charset="0"/>
                  <a:cs typeface="Consolas" panose="020B0609020204030204" pitchFamily="49" charset="0"/>
                </a:rPr>
                <a:t>34987</a:t>
              </a:r>
            </a:p>
            <a:p>
              <a:r>
                <a:rPr lang="en-US" sz="1200" b="1" dirty="0"/>
                <a:t>GOV_RUNNING_BALANCE</a:t>
              </a:r>
            </a:p>
            <a:p>
              <a:r>
                <a:rPr lang="en-US" sz="1200" b="1" dirty="0" err="1"/>
                <a:t>DecimalType</a:t>
              </a:r>
              <a:r>
                <a:rPr lang="en-US" sz="1200" b="1" dirty="0"/>
                <a:t>(10,8)</a:t>
              </a:r>
            </a:p>
            <a:p>
              <a:r>
                <a:rPr lang="en-US" sz="1200" b="1" dirty="0"/>
                <a:t>3</a:t>
              </a:r>
            </a:p>
          </p:txBody>
        </p:sp>
        <p:sp>
          <p:nvSpPr>
            <p:cNvPr id="21" name="TextBox 20">
              <a:extLst>
                <a:ext uri="{FF2B5EF4-FFF2-40B4-BE49-F238E27FC236}">
                  <a16:creationId xmlns:a16="http://schemas.microsoft.com/office/drawing/2014/main" id="{7738290D-50B4-C848-99FE-D470334BEDAF}"/>
                </a:ext>
              </a:extLst>
            </p:cNvPr>
            <p:cNvSpPr txBox="1"/>
            <p:nvPr/>
          </p:nvSpPr>
          <p:spPr>
            <a:xfrm>
              <a:off x="1731133" y="3016667"/>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18" name="TextBox 17">
              <a:extLst>
                <a:ext uri="{FF2B5EF4-FFF2-40B4-BE49-F238E27FC236}">
                  <a16:creationId xmlns:a16="http://schemas.microsoft.com/office/drawing/2014/main" id="{385F2BD1-3AAC-5948-8C4C-4F6F5C2D0B32}"/>
                </a:ext>
              </a:extLst>
            </p:cNvPr>
            <p:cNvSpPr txBox="1"/>
            <p:nvPr/>
          </p:nvSpPr>
          <p:spPr>
            <a:xfrm>
              <a:off x="3844208" y="3016667"/>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6a:00:02:c7:6a:a0</a:t>
              </a:r>
            </a:p>
            <a:p>
              <a:r>
                <a:rPr lang="en-US" sz="1200" b="1" dirty="0"/>
                <a:t>10342</a:t>
              </a:r>
            </a:p>
            <a:p>
              <a:r>
                <a:rPr lang="en-US" sz="1200" b="1" dirty="0"/>
                <a:t>GOV_SLICE_ID</a:t>
              </a:r>
            </a:p>
            <a:p>
              <a:r>
                <a:rPr lang="en-US" sz="1200" b="1" dirty="0"/>
                <a:t>StringType</a:t>
              </a:r>
            </a:p>
            <a:p>
              <a:r>
                <a:rPr lang="en-US" sz="1200" b="1" dirty="0"/>
                <a:t>0</a:t>
              </a:r>
            </a:p>
          </p:txBody>
        </p:sp>
      </p:grpSp>
      <p:grpSp>
        <p:nvGrpSpPr>
          <p:cNvPr id="7" name="Group 6">
            <a:extLst>
              <a:ext uri="{FF2B5EF4-FFF2-40B4-BE49-F238E27FC236}">
                <a16:creationId xmlns:a16="http://schemas.microsoft.com/office/drawing/2014/main" id="{9DB06F17-195A-A142-94EE-6A9BF3E81CA4}"/>
              </a:ext>
            </a:extLst>
          </p:cNvPr>
          <p:cNvGrpSpPr/>
          <p:nvPr/>
        </p:nvGrpSpPr>
        <p:grpSpPr>
          <a:xfrm>
            <a:off x="1731133" y="4070098"/>
            <a:ext cx="8691136" cy="1015663"/>
            <a:chOff x="1731133" y="4070098"/>
            <a:chExt cx="8691136" cy="1015663"/>
          </a:xfrm>
        </p:grpSpPr>
        <p:sp>
          <p:nvSpPr>
            <p:cNvPr id="24" name="TextBox 23">
              <a:extLst>
                <a:ext uri="{FF2B5EF4-FFF2-40B4-BE49-F238E27FC236}">
                  <a16:creationId xmlns:a16="http://schemas.microsoft.com/office/drawing/2014/main" id="{751F7F18-AA1E-2148-8BF8-1EA1AE356734}"/>
                </a:ext>
              </a:extLst>
            </p:cNvPr>
            <p:cNvSpPr txBox="1"/>
            <p:nvPr/>
          </p:nvSpPr>
          <p:spPr>
            <a:xfrm>
              <a:off x="1731133" y="4070098"/>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 :</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25" name="TextBox 24">
              <a:extLst>
                <a:ext uri="{FF2B5EF4-FFF2-40B4-BE49-F238E27FC236}">
                  <a16:creationId xmlns:a16="http://schemas.microsoft.com/office/drawing/2014/main" id="{78AA9EBE-0A36-F64C-93EE-89EE4F518AF2}"/>
                </a:ext>
              </a:extLst>
            </p:cNvPr>
            <p:cNvSpPr txBox="1"/>
            <p:nvPr/>
          </p:nvSpPr>
          <p:spPr>
            <a:xfrm>
              <a:off x="3844208" y="4070098"/>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6b:00:02:c7:6a:b0</a:t>
              </a:r>
            </a:p>
            <a:p>
              <a:pPr lvl="0">
                <a:defRPr/>
              </a:pPr>
              <a:r>
                <a:rPr lang="en-US" sz="1200" b="1" dirty="0">
                  <a:latin typeface="Consolas" panose="020B0609020204030204" pitchFamily="49" charset="0"/>
                  <a:cs typeface="Consolas" panose="020B0609020204030204" pitchFamily="49" charset="0"/>
                </a:rPr>
                <a:t>20441</a:t>
              </a:r>
            </a:p>
            <a:p>
              <a:r>
                <a:rPr lang="en-US" sz="1200" b="1" dirty="0"/>
                <a:t>GOV_BUSINESS_REGION</a:t>
              </a:r>
            </a:p>
            <a:p>
              <a:r>
                <a:rPr lang="en-US" sz="1200" b="1" dirty="0"/>
                <a:t>StringType</a:t>
              </a:r>
            </a:p>
            <a:p>
              <a:r>
                <a:rPr lang="en-US" sz="1200" b="1" dirty="0"/>
                <a:t>1</a:t>
              </a:r>
            </a:p>
          </p:txBody>
        </p:sp>
        <p:sp>
          <p:nvSpPr>
            <p:cNvPr id="36" name="TextBox 35">
              <a:extLst>
                <a:ext uri="{FF2B5EF4-FFF2-40B4-BE49-F238E27FC236}">
                  <a16:creationId xmlns:a16="http://schemas.microsoft.com/office/drawing/2014/main" id="{59515FB2-61F2-6C47-88B6-B435A5C00F2F}"/>
                </a:ext>
              </a:extLst>
            </p:cNvPr>
            <p:cNvSpPr txBox="1"/>
            <p:nvPr/>
          </p:nvSpPr>
          <p:spPr>
            <a:xfrm>
              <a:off x="6037050" y="4070098"/>
              <a:ext cx="2272144" cy="1015663"/>
            </a:xfrm>
            <a:prstGeom prst="rect">
              <a:avLst/>
            </a:prstGeom>
            <a:noFill/>
          </p:spPr>
          <p:txBody>
            <a:bodyPr wrap="square" rtlCol="0" anchor="ctr">
              <a:spAutoFit/>
            </a:bodyPr>
            <a:lstStyle/>
            <a:p>
              <a:pPr algn="r"/>
              <a:r>
                <a:rPr lang="en-US" sz="1200" dirty="0">
                  <a:solidFill>
                    <a:schemeClr val="accent1">
                      <a:lumMod val="75000"/>
                    </a:schemeClr>
                  </a:solidFill>
                </a:rPr>
                <a:t>COLUMN_ID:</a:t>
              </a:r>
            </a:p>
            <a:p>
              <a:pPr algn="r"/>
              <a:r>
                <a:rPr lang="en-US" sz="1200" dirty="0">
                  <a:solidFill>
                    <a:schemeClr val="accent1">
                      <a:lumMod val="75000"/>
                    </a:schemeClr>
                  </a:solidFill>
                </a:rPr>
                <a:t>ALIAS:</a:t>
              </a:r>
            </a:p>
            <a:p>
              <a:pPr algn="r"/>
              <a:r>
                <a:rPr lang="en-US" sz="1200" dirty="0">
                  <a:solidFill>
                    <a:schemeClr val="accent1">
                      <a:lumMod val="75000"/>
                    </a:schemeClr>
                  </a:solidFill>
                </a:rPr>
                <a:t>COLUMN_NAME:</a:t>
              </a:r>
            </a:p>
            <a:p>
              <a:pPr algn="r"/>
              <a:r>
                <a:rPr lang="en-US" sz="1200" dirty="0">
                  <a:solidFill>
                    <a:schemeClr val="accent1">
                      <a:lumMod val="75000"/>
                    </a:schemeClr>
                  </a:solidFill>
                </a:rPr>
                <a:t>COLUMN_TYPE:</a:t>
              </a:r>
            </a:p>
            <a:p>
              <a:pPr algn="r"/>
              <a:r>
                <a:rPr lang="en-US" sz="1200" dirty="0">
                  <a:solidFill>
                    <a:schemeClr val="accent1">
                      <a:lumMod val="75000"/>
                    </a:schemeClr>
                  </a:solidFill>
                </a:rPr>
                <a:t>COLUMN_ORDER: </a:t>
              </a:r>
            </a:p>
          </p:txBody>
        </p:sp>
        <p:sp>
          <p:nvSpPr>
            <p:cNvPr id="37" name="TextBox 36">
              <a:extLst>
                <a:ext uri="{FF2B5EF4-FFF2-40B4-BE49-F238E27FC236}">
                  <a16:creationId xmlns:a16="http://schemas.microsoft.com/office/drawing/2014/main" id="{93F78BB4-DDAD-CF4A-925B-22786DD5CE03}"/>
                </a:ext>
              </a:extLst>
            </p:cNvPr>
            <p:cNvSpPr txBox="1"/>
            <p:nvPr/>
          </p:nvSpPr>
          <p:spPr>
            <a:xfrm>
              <a:off x="8150125" y="4070098"/>
              <a:ext cx="2272144" cy="1015663"/>
            </a:xfrm>
            <a:prstGeom prst="rect">
              <a:avLst/>
            </a:prstGeom>
            <a:noFill/>
          </p:spPr>
          <p:txBody>
            <a:bodyPr wrap="square" rtlCol="0" anchor="ctr">
              <a:spAutoFit/>
            </a:bodyPr>
            <a:lstStyle/>
            <a:p>
              <a:pPr lvl="0">
                <a:defRPr/>
              </a:pPr>
              <a:r>
                <a:rPr lang="en-US" sz="1200" b="1" dirty="0">
                  <a:latin typeface="Consolas" panose="020B0609020204030204" pitchFamily="49" charset="0"/>
                  <a:cs typeface="Consolas" panose="020B0609020204030204" pitchFamily="49" charset="0"/>
                </a:rPr>
                <a:t>6f:00:02:c7:6a:f0</a:t>
              </a:r>
            </a:p>
            <a:p>
              <a:pPr lvl="0">
                <a:defRPr/>
              </a:pPr>
              <a:r>
                <a:rPr lang="en-US" sz="1200" b="1" dirty="0">
                  <a:latin typeface="Consolas" panose="020B0609020204030204" pitchFamily="49" charset="0"/>
                  <a:cs typeface="Consolas" panose="020B0609020204030204" pitchFamily="49" charset="0"/>
                </a:rPr>
                <a:t>44561</a:t>
              </a:r>
            </a:p>
            <a:p>
              <a:r>
                <a:rPr lang="en-US" sz="1200" b="1" dirty="0"/>
                <a:t>PLATFORM_TS</a:t>
              </a:r>
            </a:p>
            <a:p>
              <a:r>
                <a:rPr lang="en-US" sz="1200" b="1" dirty="0" err="1"/>
                <a:t>TimestampType</a:t>
              </a:r>
              <a:endParaRPr lang="en-US" sz="1200" b="1" dirty="0"/>
            </a:p>
            <a:p>
              <a:r>
                <a:rPr lang="en-US" sz="1200" b="1" dirty="0"/>
                <a:t>4</a:t>
              </a:r>
            </a:p>
          </p:txBody>
        </p:sp>
      </p:grpSp>
      <p:pic>
        <p:nvPicPr>
          <p:cNvPr id="4" name="Picture 3">
            <a:extLst>
              <a:ext uri="{FF2B5EF4-FFF2-40B4-BE49-F238E27FC236}">
                <a16:creationId xmlns:a16="http://schemas.microsoft.com/office/drawing/2014/main" id="{9B0D8ED0-0384-C640-B891-066E1B8BA40D}"/>
              </a:ext>
            </a:extLst>
          </p:cNvPr>
          <p:cNvPicPr>
            <a:picLocks noChangeAspect="1"/>
          </p:cNvPicPr>
          <p:nvPr/>
        </p:nvPicPr>
        <p:blipFill>
          <a:blip r:embed="rId3"/>
          <a:stretch>
            <a:fillRect/>
          </a:stretch>
        </p:blipFill>
        <p:spPr>
          <a:xfrm>
            <a:off x="674402" y="805248"/>
            <a:ext cx="10883900" cy="1511300"/>
          </a:xfrm>
          <a:prstGeom prst="rect">
            <a:avLst/>
          </a:prstGeom>
        </p:spPr>
      </p:pic>
    </p:spTree>
    <p:extLst>
      <p:ext uri="{BB962C8B-B14F-4D97-AF65-F5344CB8AC3E}">
        <p14:creationId xmlns:p14="http://schemas.microsoft.com/office/powerpoint/2010/main" val="2342444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F454-6299-D045-B352-82C1AC55059A}"/>
              </a:ext>
            </a:extLst>
          </p:cNvPr>
          <p:cNvSpPr>
            <a:spLocks noGrp="1"/>
          </p:cNvSpPr>
          <p:nvPr>
            <p:ph type="title"/>
          </p:nvPr>
        </p:nvSpPr>
        <p:spPr>
          <a:xfrm>
            <a:off x="838200" y="2322264"/>
            <a:ext cx="10515600" cy="1325563"/>
          </a:xfrm>
        </p:spPr>
        <p:txBody>
          <a:bodyPr/>
          <a:lstStyle/>
          <a:p>
            <a:pPr algn="ctr"/>
            <a:r>
              <a:rPr lang="en-US" dirty="0"/>
              <a:t>Mapping </a:t>
            </a:r>
            <a:r>
              <a:rPr lang="en-US" dirty="0" err="1"/>
              <a:t>Collibra</a:t>
            </a:r>
            <a:r>
              <a:rPr lang="en-US" dirty="0"/>
              <a:t> columns to Governed Schema</a:t>
            </a:r>
          </a:p>
        </p:txBody>
      </p:sp>
    </p:spTree>
    <p:extLst>
      <p:ext uri="{BB962C8B-B14F-4D97-AF65-F5344CB8AC3E}">
        <p14:creationId xmlns:p14="http://schemas.microsoft.com/office/powerpoint/2010/main" val="2549191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BF9C2A3-8076-E74E-93DA-0187E73C3BF7}"/>
              </a:ext>
            </a:extLst>
          </p:cNvPr>
          <p:cNvSpPr txBox="1"/>
          <p:nvPr/>
        </p:nvSpPr>
        <p:spPr>
          <a:xfrm>
            <a:off x="0" y="46"/>
            <a:ext cx="12192000" cy="646331"/>
          </a:xfrm>
          <a:prstGeom prst="rect">
            <a:avLst/>
          </a:prstGeom>
          <a:noFill/>
        </p:spPr>
        <p:txBody>
          <a:bodyPr wrap="square" rtlCol="0" anchor="ctr">
            <a:spAutoFit/>
          </a:bodyPr>
          <a:lstStyle/>
          <a:p>
            <a:pPr algn="ctr"/>
            <a:r>
              <a:rPr lang="en-US" b="1" dirty="0">
                <a:solidFill>
                  <a:srgbClr val="0070C0"/>
                </a:solidFill>
              </a:rPr>
              <a:t>DESIGNING A GOVERNED SCHEMA</a:t>
            </a:r>
          </a:p>
          <a:p>
            <a:pPr algn="ctr"/>
            <a:r>
              <a:rPr lang="en-US" b="1" dirty="0">
                <a:solidFill>
                  <a:srgbClr val="0070C0"/>
                </a:solidFill>
              </a:rPr>
              <a:t>BY MAPPING </a:t>
            </a:r>
            <a:r>
              <a:rPr lang="en-US" b="1" i="1" dirty="0">
                <a:solidFill>
                  <a:srgbClr val="0070C0"/>
                </a:solidFill>
              </a:rPr>
              <a:t>CURATED</a:t>
            </a:r>
            <a:r>
              <a:rPr lang="en-US" b="1" dirty="0">
                <a:solidFill>
                  <a:srgbClr val="0070C0"/>
                </a:solidFill>
              </a:rPr>
              <a:t> COLUMNS TO </a:t>
            </a:r>
            <a:r>
              <a:rPr lang="en-US" b="1" i="1" dirty="0">
                <a:solidFill>
                  <a:srgbClr val="0070C0"/>
                </a:solidFill>
              </a:rPr>
              <a:t>GOVERNED</a:t>
            </a:r>
            <a:r>
              <a:rPr lang="en-US" b="1" dirty="0">
                <a:solidFill>
                  <a:srgbClr val="0070C0"/>
                </a:solidFill>
              </a:rPr>
              <a:t> COLUMNS VIA COLLIBRA</a:t>
            </a:r>
          </a:p>
        </p:txBody>
      </p:sp>
      <p:grpSp>
        <p:nvGrpSpPr>
          <p:cNvPr id="46" name="Group 45">
            <a:extLst>
              <a:ext uri="{FF2B5EF4-FFF2-40B4-BE49-F238E27FC236}">
                <a16:creationId xmlns:a16="http://schemas.microsoft.com/office/drawing/2014/main" id="{68057D40-35A0-0C43-A109-879DB081F5DD}"/>
              </a:ext>
            </a:extLst>
          </p:cNvPr>
          <p:cNvGrpSpPr/>
          <p:nvPr/>
        </p:nvGrpSpPr>
        <p:grpSpPr>
          <a:xfrm>
            <a:off x="3619587" y="1932090"/>
            <a:ext cx="4385219" cy="3990177"/>
            <a:chOff x="7001942" y="1545482"/>
            <a:chExt cx="4385219" cy="3990177"/>
          </a:xfrm>
        </p:grpSpPr>
        <p:grpSp>
          <p:nvGrpSpPr>
            <p:cNvPr id="47" name="Group 46">
              <a:extLst>
                <a:ext uri="{FF2B5EF4-FFF2-40B4-BE49-F238E27FC236}">
                  <a16:creationId xmlns:a16="http://schemas.microsoft.com/office/drawing/2014/main" id="{28888DC7-EE42-B841-A500-8C5F68BE178D}"/>
                </a:ext>
              </a:extLst>
            </p:cNvPr>
            <p:cNvGrpSpPr/>
            <p:nvPr/>
          </p:nvGrpSpPr>
          <p:grpSpPr>
            <a:xfrm>
              <a:off x="7001942" y="3103104"/>
              <a:ext cx="4385219" cy="646331"/>
              <a:chOff x="1731133" y="5063756"/>
              <a:chExt cx="4385219" cy="646331"/>
            </a:xfrm>
          </p:grpSpPr>
          <p:sp>
            <p:nvSpPr>
              <p:cNvPr id="60" name="TextBox 59">
                <a:extLst>
                  <a:ext uri="{FF2B5EF4-FFF2-40B4-BE49-F238E27FC236}">
                    <a16:creationId xmlns:a16="http://schemas.microsoft.com/office/drawing/2014/main" id="{6EC70349-B0C2-0142-852A-5026FA2389D3}"/>
                  </a:ext>
                </a:extLst>
              </p:cNvPr>
              <p:cNvSpPr txBox="1"/>
              <p:nvPr/>
            </p:nvSpPr>
            <p:spPr>
              <a:xfrm>
                <a:off x="1731133" y="5063756"/>
                <a:ext cx="2272144" cy="646331"/>
              </a:xfrm>
              <a:prstGeom prst="rect">
                <a:avLst/>
              </a:prstGeom>
              <a:noFill/>
            </p:spPr>
            <p:txBody>
              <a:bodyPr wrap="square" rtlCol="0" anchor="ctr">
                <a:spAutoFit/>
              </a:bodyPr>
              <a:lstStyle/>
              <a:p>
                <a:pPr algn="r"/>
                <a:r>
                  <a:rPr lang="en-US" sz="1200" dirty="0">
                    <a:solidFill>
                      <a:schemeClr val="accent6">
                        <a:lumMod val="75000"/>
                      </a:schemeClr>
                    </a:solidFill>
                  </a:rPr>
                  <a:t>ALIAS:</a:t>
                </a:r>
              </a:p>
              <a:p>
                <a:pPr algn="r"/>
                <a:r>
                  <a:rPr lang="en-US" sz="1200" dirty="0">
                    <a:solidFill>
                      <a:schemeClr val="accent6">
                        <a:lumMod val="75000"/>
                      </a:schemeClr>
                    </a:solidFill>
                  </a:rPr>
                  <a:t>COLUMN_NAME:</a:t>
                </a:r>
              </a:p>
              <a:p>
                <a:pPr algn="r"/>
                <a:r>
                  <a:rPr lang="en-US" sz="1200" dirty="0">
                    <a:solidFill>
                      <a:schemeClr val="accent6">
                        <a:lumMod val="75000"/>
                      </a:schemeClr>
                    </a:solidFill>
                  </a:rPr>
                  <a:t>COLUMN_TYPE:</a:t>
                </a:r>
              </a:p>
            </p:txBody>
          </p:sp>
          <p:sp>
            <p:nvSpPr>
              <p:cNvPr id="61" name="TextBox 60">
                <a:extLst>
                  <a:ext uri="{FF2B5EF4-FFF2-40B4-BE49-F238E27FC236}">
                    <a16:creationId xmlns:a16="http://schemas.microsoft.com/office/drawing/2014/main" id="{4153B712-DE7F-224C-82A1-EC51E54FDA6A}"/>
                  </a:ext>
                </a:extLst>
              </p:cNvPr>
              <p:cNvSpPr txBox="1"/>
              <p:nvPr/>
            </p:nvSpPr>
            <p:spPr>
              <a:xfrm>
                <a:off x="3844208" y="5063756"/>
                <a:ext cx="2272144" cy="646331"/>
              </a:xfrm>
              <a:prstGeom prst="rect">
                <a:avLst/>
              </a:prstGeom>
              <a:noFill/>
            </p:spPr>
            <p:txBody>
              <a:bodyPr wrap="square" rtlCol="0" anchor="ctr">
                <a:spAutoFit/>
              </a:bodyPr>
              <a:lstStyle/>
              <a:p>
                <a:pPr lvl="0">
                  <a:defRPr/>
                </a:pPr>
                <a:r>
                  <a:rPr lang="en-US" sz="1200" b="1" dirty="0">
                    <a:solidFill>
                      <a:schemeClr val="accent6">
                        <a:lumMod val="50000"/>
                      </a:schemeClr>
                    </a:solidFill>
                    <a:latin typeface="Consolas" panose="020B0609020204030204" pitchFamily="49" charset="0"/>
                    <a:cs typeface="Consolas" panose="020B0609020204030204" pitchFamily="49" charset="0"/>
                  </a:rPr>
                  <a:t>4312</a:t>
                </a:r>
              </a:p>
              <a:p>
                <a:r>
                  <a:rPr lang="en-US" sz="1200" b="1" dirty="0">
                    <a:solidFill>
                      <a:schemeClr val="accent6">
                        <a:lumMod val="50000"/>
                      </a:schemeClr>
                    </a:solidFill>
                  </a:rPr>
                  <a:t>GOV_BUSINESS_CLOSE_DATE</a:t>
                </a:r>
              </a:p>
              <a:p>
                <a:r>
                  <a:rPr lang="en-US" sz="1200" b="1" dirty="0" err="1">
                    <a:solidFill>
                      <a:schemeClr val="accent6">
                        <a:lumMod val="50000"/>
                      </a:schemeClr>
                    </a:solidFill>
                  </a:rPr>
                  <a:t>TimestampType</a:t>
                </a:r>
                <a:endParaRPr lang="en-US" sz="1200" b="1" dirty="0">
                  <a:solidFill>
                    <a:schemeClr val="accent6">
                      <a:lumMod val="50000"/>
                    </a:schemeClr>
                  </a:solidFill>
                </a:endParaRPr>
              </a:p>
            </p:txBody>
          </p:sp>
        </p:grpSp>
        <p:grpSp>
          <p:nvGrpSpPr>
            <p:cNvPr id="48" name="Group 47">
              <a:extLst>
                <a:ext uri="{FF2B5EF4-FFF2-40B4-BE49-F238E27FC236}">
                  <a16:creationId xmlns:a16="http://schemas.microsoft.com/office/drawing/2014/main" id="{063A237D-79A5-E048-9705-6DF6FA2E636A}"/>
                </a:ext>
              </a:extLst>
            </p:cNvPr>
            <p:cNvGrpSpPr/>
            <p:nvPr/>
          </p:nvGrpSpPr>
          <p:grpSpPr>
            <a:xfrm>
              <a:off x="7001942" y="4034316"/>
              <a:ext cx="4385219" cy="646331"/>
              <a:chOff x="6037050" y="2858433"/>
              <a:chExt cx="4385219" cy="646331"/>
            </a:xfrm>
          </p:grpSpPr>
          <p:sp>
            <p:nvSpPr>
              <p:cNvPr id="58" name="TextBox 57">
                <a:extLst>
                  <a:ext uri="{FF2B5EF4-FFF2-40B4-BE49-F238E27FC236}">
                    <a16:creationId xmlns:a16="http://schemas.microsoft.com/office/drawing/2014/main" id="{30D37708-0CC2-EF41-BDF4-308C03F52B74}"/>
                  </a:ext>
                </a:extLst>
              </p:cNvPr>
              <p:cNvSpPr txBox="1"/>
              <p:nvPr/>
            </p:nvSpPr>
            <p:spPr>
              <a:xfrm>
                <a:off x="6037050" y="2858433"/>
                <a:ext cx="2272144" cy="646331"/>
              </a:xfrm>
              <a:prstGeom prst="rect">
                <a:avLst/>
              </a:prstGeom>
              <a:noFill/>
            </p:spPr>
            <p:txBody>
              <a:bodyPr wrap="square" rtlCol="0" anchor="ctr">
                <a:spAutoFit/>
              </a:bodyPr>
              <a:lstStyle/>
              <a:p>
                <a:pPr algn="r"/>
                <a:r>
                  <a:rPr lang="en-US" sz="1200" dirty="0">
                    <a:solidFill>
                      <a:schemeClr val="accent6">
                        <a:lumMod val="75000"/>
                      </a:schemeClr>
                    </a:solidFill>
                  </a:rPr>
                  <a:t>ALIAS:</a:t>
                </a:r>
              </a:p>
              <a:p>
                <a:pPr algn="r"/>
                <a:r>
                  <a:rPr lang="en-US" sz="1200" dirty="0">
                    <a:solidFill>
                      <a:schemeClr val="accent6">
                        <a:lumMod val="75000"/>
                      </a:schemeClr>
                    </a:solidFill>
                  </a:rPr>
                  <a:t>COLUMN_NAME:</a:t>
                </a:r>
              </a:p>
              <a:p>
                <a:pPr algn="r"/>
                <a:r>
                  <a:rPr lang="en-US" sz="1200" dirty="0">
                    <a:solidFill>
                      <a:schemeClr val="accent6">
                        <a:lumMod val="75000"/>
                      </a:schemeClr>
                    </a:solidFill>
                  </a:rPr>
                  <a:t>COLUMN_TYPE:</a:t>
                </a:r>
              </a:p>
            </p:txBody>
          </p:sp>
          <p:sp>
            <p:nvSpPr>
              <p:cNvPr id="59" name="TextBox 58">
                <a:extLst>
                  <a:ext uri="{FF2B5EF4-FFF2-40B4-BE49-F238E27FC236}">
                    <a16:creationId xmlns:a16="http://schemas.microsoft.com/office/drawing/2014/main" id="{ACE97C2A-24B4-1F47-ABD1-A962D5D36854}"/>
                  </a:ext>
                </a:extLst>
              </p:cNvPr>
              <p:cNvSpPr txBox="1"/>
              <p:nvPr/>
            </p:nvSpPr>
            <p:spPr>
              <a:xfrm>
                <a:off x="8150125" y="2858433"/>
                <a:ext cx="2272144" cy="646331"/>
              </a:xfrm>
              <a:prstGeom prst="rect">
                <a:avLst/>
              </a:prstGeom>
              <a:noFill/>
            </p:spPr>
            <p:txBody>
              <a:bodyPr wrap="square" rtlCol="0" anchor="ctr">
                <a:spAutoFit/>
              </a:bodyPr>
              <a:lstStyle/>
              <a:p>
                <a:pPr lvl="0">
                  <a:defRPr/>
                </a:pPr>
                <a:r>
                  <a:rPr lang="en-US" sz="1200" b="1" dirty="0">
                    <a:solidFill>
                      <a:schemeClr val="accent6">
                        <a:lumMod val="50000"/>
                      </a:schemeClr>
                    </a:solidFill>
                    <a:latin typeface="Consolas" panose="020B0609020204030204" pitchFamily="49" charset="0"/>
                    <a:cs typeface="Consolas" panose="020B0609020204030204" pitchFamily="49" charset="0"/>
                  </a:rPr>
                  <a:t>34987</a:t>
                </a:r>
              </a:p>
              <a:p>
                <a:r>
                  <a:rPr lang="en-US" sz="1200" b="1" dirty="0">
                    <a:solidFill>
                      <a:schemeClr val="accent6">
                        <a:lumMod val="50000"/>
                      </a:schemeClr>
                    </a:solidFill>
                  </a:rPr>
                  <a:t>GOV_RUNNING_BALANCE</a:t>
                </a:r>
              </a:p>
              <a:p>
                <a:r>
                  <a:rPr lang="en-US" sz="1200" b="1" dirty="0" err="1">
                    <a:solidFill>
                      <a:schemeClr val="accent6">
                        <a:lumMod val="50000"/>
                      </a:schemeClr>
                    </a:solidFill>
                  </a:rPr>
                  <a:t>DecimalType</a:t>
                </a:r>
                <a:r>
                  <a:rPr lang="en-US" sz="1200" b="1" dirty="0">
                    <a:solidFill>
                      <a:schemeClr val="accent6">
                        <a:lumMod val="50000"/>
                      </a:schemeClr>
                    </a:solidFill>
                  </a:rPr>
                  <a:t>(10,8)</a:t>
                </a:r>
              </a:p>
            </p:txBody>
          </p:sp>
        </p:grpSp>
        <p:grpSp>
          <p:nvGrpSpPr>
            <p:cNvPr id="49" name="Group 48">
              <a:extLst>
                <a:ext uri="{FF2B5EF4-FFF2-40B4-BE49-F238E27FC236}">
                  <a16:creationId xmlns:a16="http://schemas.microsoft.com/office/drawing/2014/main" id="{A2790B9C-5243-8943-A4B2-C487E3CD4EE6}"/>
                </a:ext>
              </a:extLst>
            </p:cNvPr>
            <p:cNvGrpSpPr/>
            <p:nvPr/>
          </p:nvGrpSpPr>
          <p:grpSpPr>
            <a:xfrm>
              <a:off x="7001942" y="1545482"/>
              <a:ext cx="4385219" cy="646331"/>
              <a:chOff x="1731133" y="3506133"/>
              <a:chExt cx="4385219" cy="646331"/>
            </a:xfrm>
          </p:grpSpPr>
          <p:sp>
            <p:nvSpPr>
              <p:cNvPr id="56" name="TextBox 55">
                <a:extLst>
                  <a:ext uri="{FF2B5EF4-FFF2-40B4-BE49-F238E27FC236}">
                    <a16:creationId xmlns:a16="http://schemas.microsoft.com/office/drawing/2014/main" id="{9808F602-5B88-694A-8375-54A9347383FB}"/>
                  </a:ext>
                </a:extLst>
              </p:cNvPr>
              <p:cNvSpPr txBox="1"/>
              <p:nvPr/>
            </p:nvSpPr>
            <p:spPr>
              <a:xfrm>
                <a:off x="1731133" y="3506133"/>
                <a:ext cx="2272144" cy="646331"/>
              </a:xfrm>
              <a:prstGeom prst="rect">
                <a:avLst/>
              </a:prstGeom>
              <a:noFill/>
            </p:spPr>
            <p:txBody>
              <a:bodyPr wrap="square" rtlCol="0" anchor="ctr">
                <a:spAutoFit/>
              </a:bodyPr>
              <a:lstStyle/>
              <a:p>
                <a:pPr algn="r"/>
                <a:r>
                  <a:rPr lang="en-US" sz="1200" dirty="0">
                    <a:solidFill>
                      <a:schemeClr val="accent6">
                        <a:lumMod val="75000"/>
                      </a:schemeClr>
                    </a:solidFill>
                  </a:rPr>
                  <a:t>ALIAS:</a:t>
                </a:r>
              </a:p>
              <a:p>
                <a:pPr algn="r"/>
                <a:r>
                  <a:rPr lang="en-US" sz="1200" dirty="0">
                    <a:solidFill>
                      <a:schemeClr val="accent6">
                        <a:lumMod val="75000"/>
                      </a:schemeClr>
                    </a:solidFill>
                  </a:rPr>
                  <a:t>COLUMN_NAME:</a:t>
                </a:r>
              </a:p>
              <a:p>
                <a:pPr algn="r"/>
                <a:r>
                  <a:rPr lang="en-US" sz="1200" dirty="0">
                    <a:solidFill>
                      <a:schemeClr val="accent6">
                        <a:lumMod val="75000"/>
                      </a:schemeClr>
                    </a:solidFill>
                  </a:rPr>
                  <a:t>COLUMN_TYPE:</a:t>
                </a:r>
              </a:p>
            </p:txBody>
          </p:sp>
          <p:sp>
            <p:nvSpPr>
              <p:cNvPr id="57" name="TextBox 56">
                <a:extLst>
                  <a:ext uri="{FF2B5EF4-FFF2-40B4-BE49-F238E27FC236}">
                    <a16:creationId xmlns:a16="http://schemas.microsoft.com/office/drawing/2014/main" id="{F8B12E62-ED3B-7047-87CB-025DFAB660E2}"/>
                  </a:ext>
                </a:extLst>
              </p:cNvPr>
              <p:cNvSpPr txBox="1"/>
              <p:nvPr/>
            </p:nvSpPr>
            <p:spPr>
              <a:xfrm>
                <a:off x="3844208" y="3506133"/>
                <a:ext cx="2272144" cy="646331"/>
              </a:xfrm>
              <a:prstGeom prst="rect">
                <a:avLst/>
              </a:prstGeom>
              <a:noFill/>
            </p:spPr>
            <p:txBody>
              <a:bodyPr wrap="square" rtlCol="0" anchor="ctr">
                <a:spAutoFit/>
              </a:bodyPr>
              <a:lstStyle/>
              <a:p>
                <a:r>
                  <a:rPr lang="en-US" sz="1200" b="1" dirty="0">
                    <a:solidFill>
                      <a:schemeClr val="accent6">
                        <a:lumMod val="50000"/>
                      </a:schemeClr>
                    </a:solidFill>
                  </a:rPr>
                  <a:t>10342</a:t>
                </a:r>
              </a:p>
              <a:p>
                <a:r>
                  <a:rPr lang="en-US" sz="1200" b="1" dirty="0">
                    <a:solidFill>
                      <a:schemeClr val="accent6">
                        <a:lumMod val="50000"/>
                      </a:schemeClr>
                    </a:solidFill>
                  </a:rPr>
                  <a:t>GOV_SLICE_ID</a:t>
                </a:r>
              </a:p>
              <a:p>
                <a:r>
                  <a:rPr lang="en-US" sz="1200" b="1" dirty="0">
                    <a:solidFill>
                      <a:schemeClr val="accent6">
                        <a:lumMod val="50000"/>
                      </a:schemeClr>
                    </a:solidFill>
                  </a:rPr>
                  <a:t>StringType</a:t>
                </a:r>
              </a:p>
            </p:txBody>
          </p:sp>
        </p:grpSp>
        <p:grpSp>
          <p:nvGrpSpPr>
            <p:cNvPr id="50" name="Group 49">
              <a:extLst>
                <a:ext uri="{FF2B5EF4-FFF2-40B4-BE49-F238E27FC236}">
                  <a16:creationId xmlns:a16="http://schemas.microsoft.com/office/drawing/2014/main" id="{64F1C615-57A0-004E-837C-13EE52FF31A7}"/>
                </a:ext>
              </a:extLst>
            </p:cNvPr>
            <p:cNvGrpSpPr/>
            <p:nvPr/>
          </p:nvGrpSpPr>
          <p:grpSpPr>
            <a:xfrm>
              <a:off x="7001942" y="2286193"/>
              <a:ext cx="4385219" cy="646331"/>
              <a:chOff x="1731133" y="4254764"/>
              <a:chExt cx="4385219" cy="646331"/>
            </a:xfrm>
          </p:grpSpPr>
          <p:sp>
            <p:nvSpPr>
              <p:cNvPr id="54" name="TextBox 53">
                <a:extLst>
                  <a:ext uri="{FF2B5EF4-FFF2-40B4-BE49-F238E27FC236}">
                    <a16:creationId xmlns:a16="http://schemas.microsoft.com/office/drawing/2014/main" id="{74AB58CE-9F08-6F43-ACAC-EE5ABE5A1CA3}"/>
                  </a:ext>
                </a:extLst>
              </p:cNvPr>
              <p:cNvSpPr txBox="1"/>
              <p:nvPr/>
            </p:nvSpPr>
            <p:spPr>
              <a:xfrm>
                <a:off x="1731133" y="4254764"/>
                <a:ext cx="2272144" cy="646331"/>
              </a:xfrm>
              <a:prstGeom prst="rect">
                <a:avLst/>
              </a:prstGeom>
              <a:noFill/>
            </p:spPr>
            <p:txBody>
              <a:bodyPr wrap="square" rtlCol="0" anchor="ctr">
                <a:spAutoFit/>
              </a:bodyPr>
              <a:lstStyle/>
              <a:p>
                <a:pPr algn="r"/>
                <a:r>
                  <a:rPr lang="en-US" sz="1200" dirty="0">
                    <a:solidFill>
                      <a:schemeClr val="accent6">
                        <a:lumMod val="75000"/>
                      </a:schemeClr>
                    </a:solidFill>
                  </a:rPr>
                  <a:t>ALIAS :</a:t>
                </a:r>
              </a:p>
              <a:p>
                <a:pPr algn="r"/>
                <a:r>
                  <a:rPr lang="en-US" sz="1200" dirty="0">
                    <a:solidFill>
                      <a:schemeClr val="accent6">
                        <a:lumMod val="75000"/>
                      </a:schemeClr>
                    </a:solidFill>
                  </a:rPr>
                  <a:t>COLUMN_NAME:</a:t>
                </a:r>
              </a:p>
              <a:p>
                <a:pPr algn="r"/>
                <a:r>
                  <a:rPr lang="en-US" sz="1200" dirty="0">
                    <a:solidFill>
                      <a:schemeClr val="accent6">
                        <a:lumMod val="75000"/>
                      </a:schemeClr>
                    </a:solidFill>
                  </a:rPr>
                  <a:t>COLUMN_TYPE:</a:t>
                </a:r>
              </a:p>
            </p:txBody>
          </p:sp>
          <p:sp>
            <p:nvSpPr>
              <p:cNvPr id="55" name="TextBox 54">
                <a:extLst>
                  <a:ext uri="{FF2B5EF4-FFF2-40B4-BE49-F238E27FC236}">
                    <a16:creationId xmlns:a16="http://schemas.microsoft.com/office/drawing/2014/main" id="{76730D2F-6A84-FA4B-B096-F12C5A28CEA0}"/>
                  </a:ext>
                </a:extLst>
              </p:cNvPr>
              <p:cNvSpPr txBox="1"/>
              <p:nvPr/>
            </p:nvSpPr>
            <p:spPr>
              <a:xfrm>
                <a:off x="3844208" y="4254764"/>
                <a:ext cx="2272144" cy="646331"/>
              </a:xfrm>
              <a:prstGeom prst="rect">
                <a:avLst/>
              </a:prstGeom>
              <a:noFill/>
            </p:spPr>
            <p:txBody>
              <a:bodyPr wrap="square" rtlCol="0" anchor="ctr">
                <a:spAutoFit/>
              </a:bodyPr>
              <a:lstStyle/>
              <a:p>
                <a:pPr lvl="0">
                  <a:defRPr/>
                </a:pPr>
                <a:r>
                  <a:rPr lang="en-US" sz="1200" b="1" dirty="0">
                    <a:solidFill>
                      <a:schemeClr val="accent6">
                        <a:lumMod val="50000"/>
                      </a:schemeClr>
                    </a:solidFill>
                    <a:latin typeface="Consolas" panose="020B0609020204030204" pitchFamily="49" charset="0"/>
                    <a:cs typeface="Consolas" panose="020B0609020204030204" pitchFamily="49" charset="0"/>
                  </a:rPr>
                  <a:t>20441</a:t>
                </a:r>
              </a:p>
              <a:p>
                <a:r>
                  <a:rPr lang="en-US" sz="1200" b="1" dirty="0">
                    <a:solidFill>
                      <a:schemeClr val="accent6">
                        <a:lumMod val="50000"/>
                      </a:schemeClr>
                    </a:solidFill>
                  </a:rPr>
                  <a:t>GOV_BUSINESS_REGION</a:t>
                </a:r>
              </a:p>
              <a:p>
                <a:r>
                  <a:rPr lang="en-US" sz="1200" b="1" dirty="0">
                    <a:solidFill>
                      <a:schemeClr val="accent6">
                        <a:lumMod val="50000"/>
                      </a:schemeClr>
                    </a:solidFill>
                  </a:rPr>
                  <a:t>StringType</a:t>
                </a:r>
              </a:p>
            </p:txBody>
          </p:sp>
        </p:grpSp>
        <p:grpSp>
          <p:nvGrpSpPr>
            <p:cNvPr id="51" name="Group 50">
              <a:extLst>
                <a:ext uri="{FF2B5EF4-FFF2-40B4-BE49-F238E27FC236}">
                  <a16:creationId xmlns:a16="http://schemas.microsoft.com/office/drawing/2014/main" id="{003553AD-42D3-904A-8523-219E0DE1EF86}"/>
                </a:ext>
              </a:extLst>
            </p:cNvPr>
            <p:cNvGrpSpPr/>
            <p:nvPr/>
          </p:nvGrpSpPr>
          <p:grpSpPr>
            <a:xfrm>
              <a:off x="7001942" y="4889328"/>
              <a:ext cx="4385219" cy="646331"/>
              <a:chOff x="6037050" y="3721364"/>
              <a:chExt cx="4385219" cy="646331"/>
            </a:xfrm>
          </p:grpSpPr>
          <p:sp>
            <p:nvSpPr>
              <p:cNvPr id="52" name="TextBox 51">
                <a:extLst>
                  <a:ext uri="{FF2B5EF4-FFF2-40B4-BE49-F238E27FC236}">
                    <a16:creationId xmlns:a16="http://schemas.microsoft.com/office/drawing/2014/main" id="{008E7DBC-BBA8-6F4A-8823-83AB788A236D}"/>
                  </a:ext>
                </a:extLst>
              </p:cNvPr>
              <p:cNvSpPr txBox="1"/>
              <p:nvPr/>
            </p:nvSpPr>
            <p:spPr>
              <a:xfrm>
                <a:off x="6037050" y="3721364"/>
                <a:ext cx="2272144" cy="646331"/>
              </a:xfrm>
              <a:prstGeom prst="rect">
                <a:avLst/>
              </a:prstGeom>
              <a:noFill/>
            </p:spPr>
            <p:txBody>
              <a:bodyPr wrap="square" rtlCol="0" anchor="ctr">
                <a:spAutoFit/>
              </a:bodyPr>
              <a:lstStyle/>
              <a:p>
                <a:pPr algn="r"/>
                <a:r>
                  <a:rPr lang="en-US" sz="1200" dirty="0">
                    <a:solidFill>
                      <a:schemeClr val="accent6">
                        <a:lumMod val="75000"/>
                      </a:schemeClr>
                    </a:solidFill>
                  </a:rPr>
                  <a:t>ALIAS:</a:t>
                </a:r>
              </a:p>
              <a:p>
                <a:pPr algn="r"/>
                <a:r>
                  <a:rPr lang="en-US" sz="1200" dirty="0">
                    <a:solidFill>
                      <a:schemeClr val="accent6">
                        <a:lumMod val="75000"/>
                      </a:schemeClr>
                    </a:solidFill>
                  </a:rPr>
                  <a:t>COLUMN_NAME:</a:t>
                </a:r>
              </a:p>
              <a:p>
                <a:pPr algn="r"/>
                <a:r>
                  <a:rPr lang="en-US" sz="1200" dirty="0">
                    <a:solidFill>
                      <a:schemeClr val="accent6">
                        <a:lumMod val="75000"/>
                      </a:schemeClr>
                    </a:solidFill>
                  </a:rPr>
                  <a:t>COLUMN_TYPE:</a:t>
                </a:r>
              </a:p>
            </p:txBody>
          </p:sp>
          <p:sp>
            <p:nvSpPr>
              <p:cNvPr id="53" name="TextBox 52">
                <a:extLst>
                  <a:ext uri="{FF2B5EF4-FFF2-40B4-BE49-F238E27FC236}">
                    <a16:creationId xmlns:a16="http://schemas.microsoft.com/office/drawing/2014/main" id="{6D896637-54DB-2F40-BBB4-D6C6409B86B3}"/>
                  </a:ext>
                </a:extLst>
              </p:cNvPr>
              <p:cNvSpPr txBox="1"/>
              <p:nvPr/>
            </p:nvSpPr>
            <p:spPr>
              <a:xfrm>
                <a:off x="8150125" y="3721364"/>
                <a:ext cx="2272144" cy="646331"/>
              </a:xfrm>
              <a:prstGeom prst="rect">
                <a:avLst/>
              </a:prstGeom>
              <a:noFill/>
            </p:spPr>
            <p:txBody>
              <a:bodyPr wrap="square" rtlCol="0" anchor="ctr">
                <a:spAutoFit/>
              </a:bodyPr>
              <a:lstStyle/>
              <a:p>
                <a:pPr lvl="0">
                  <a:defRPr/>
                </a:pPr>
                <a:r>
                  <a:rPr lang="en-US" sz="1200" b="1" dirty="0">
                    <a:solidFill>
                      <a:schemeClr val="accent6">
                        <a:lumMod val="50000"/>
                      </a:schemeClr>
                    </a:solidFill>
                    <a:latin typeface="Consolas" panose="020B0609020204030204" pitchFamily="49" charset="0"/>
                    <a:cs typeface="Consolas" panose="020B0609020204030204" pitchFamily="49" charset="0"/>
                  </a:rPr>
                  <a:t>44561</a:t>
                </a:r>
              </a:p>
              <a:p>
                <a:r>
                  <a:rPr lang="en-US" sz="1200" b="1" dirty="0">
                    <a:solidFill>
                      <a:schemeClr val="accent6">
                        <a:lumMod val="50000"/>
                      </a:schemeClr>
                    </a:solidFill>
                  </a:rPr>
                  <a:t>PLATFORM_TS</a:t>
                </a:r>
              </a:p>
              <a:p>
                <a:r>
                  <a:rPr lang="en-US" sz="1200" b="1" dirty="0" err="1">
                    <a:solidFill>
                      <a:schemeClr val="accent6">
                        <a:lumMod val="50000"/>
                      </a:schemeClr>
                    </a:solidFill>
                  </a:rPr>
                  <a:t>TimestampType</a:t>
                </a:r>
                <a:endParaRPr lang="en-US" sz="1200" b="1" dirty="0">
                  <a:solidFill>
                    <a:schemeClr val="accent6">
                      <a:lumMod val="50000"/>
                    </a:schemeClr>
                  </a:solidFill>
                </a:endParaRPr>
              </a:p>
            </p:txBody>
          </p:sp>
        </p:grpSp>
      </p:grpSp>
      <p:pic>
        <p:nvPicPr>
          <p:cNvPr id="80" name="Picture 79">
            <a:extLst>
              <a:ext uri="{FF2B5EF4-FFF2-40B4-BE49-F238E27FC236}">
                <a16:creationId xmlns:a16="http://schemas.microsoft.com/office/drawing/2014/main" id="{D22BC557-5ECF-5C44-84C3-048DC408EC89}"/>
              </a:ext>
            </a:extLst>
          </p:cNvPr>
          <p:cNvPicPr>
            <a:picLocks noChangeAspect="1"/>
          </p:cNvPicPr>
          <p:nvPr/>
        </p:nvPicPr>
        <p:blipFill>
          <a:blip r:embed="rId3"/>
          <a:stretch>
            <a:fillRect/>
          </a:stretch>
        </p:blipFill>
        <p:spPr>
          <a:xfrm>
            <a:off x="8898482" y="2508113"/>
            <a:ext cx="2362598" cy="3644900"/>
          </a:xfrm>
          <a:prstGeom prst="rect">
            <a:avLst/>
          </a:prstGeom>
        </p:spPr>
      </p:pic>
      <p:pic>
        <p:nvPicPr>
          <p:cNvPr id="82" name="Picture 81">
            <a:extLst>
              <a:ext uri="{FF2B5EF4-FFF2-40B4-BE49-F238E27FC236}">
                <a16:creationId xmlns:a16="http://schemas.microsoft.com/office/drawing/2014/main" id="{A4F6CD89-36D5-B544-BE63-DA5DCAD50761}"/>
              </a:ext>
            </a:extLst>
          </p:cNvPr>
          <p:cNvPicPr>
            <a:picLocks noChangeAspect="1"/>
          </p:cNvPicPr>
          <p:nvPr/>
        </p:nvPicPr>
        <p:blipFill>
          <a:blip r:embed="rId4"/>
          <a:stretch>
            <a:fillRect/>
          </a:stretch>
        </p:blipFill>
        <p:spPr>
          <a:xfrm>
            <a:off x="399923" y="1128473"/>
            <a:ext cx="2685701" cy="5024540"/>
          </a:xfrm>
          <a:prstGeom prst="rect">
            <a:avLst/>
          </a:prstGeom>
        </p:spPr>
      </p:pic>
      <p:sp>
        <p:nvSpPr>
          <p:cNvPr id="83" name="Right Arrow 82">
            <a:extLst>
              <a:ext uri="{FF2B5EF4-FFF2-40B4-BE49-F238E27FC236}">
                <a16:creationId xmlns:a16="http://schemas.microsoft.com/office/drawing/2014/main" id="{6247DA5F-C901-164C-8FFF-68A982538D48}"/>
              </a:ext>
            </a:extLst>
          </p:cNvPr>
          <p:cNvSpPr/>
          <p:nvPr/>
        </p:nvSpPr>
        <p:spPr>
          <a:xfrm>
            <a:off x="3706063" y="2660513"/>
            <a:ext cx="4745581" cy="3009763"/>
          </a:xfrm>
          <a:prstGeom prst="rightArrow">
            <a:avLst/>
          </a:prstGeom>
          <a:solidFill>
            <a:srgbClr val="B4C7E7">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C376D1A-CBE5-6B4B-B026-5D2DFB7D962E}"/>
              </a:ext>
            </a:extLst>
          </p:cNvPr>
          <p:cNvSpPr txBox="1"/>
          <p:nvPr/>
        </p:nvSpPr>
        <p:spPr>
          <a:xfrm>
            <a:off x="399922" y="6350123"/>
            <a:ext cx="2685701" cy="369332"/>
          </a:xfrm>
          <a:prstGeom prst="rect">
            <a:avLst/>
          </a:prstGeom>
          <a:noFill/>
        </p:spPr>
        <p:txBody>
          <a:bodyPr wrap="square" rtlCol="0" anchor="ctr">
            <a:spAutoFit/>
          </a:bodyPr>
          <a:lstStyle/>
          <a:p>
            <a:pPr algn="ctr"/>
            <a:r>
              <a:rPr lang="en-US" b="1" dirty="0">
                <a:solidFill>
                  <a:srgbClr val="0070C0"/>
                </a:solidFill>
              </a:rPr>
              <a:t>CURATED SCHEMA</a:t>
            </a:r>
          </a:p>
        </p:txBody>
      </p:sp>
      <p:sp>
        <p:nvSpPr>
          <p:cNvPr id="85" name="TextBox 84">
            <a:extLst>
              <a:ext uri="{FF2B5EF4-FFF2-40B4-BE49-F238E27FC236}">
                <a16:creationId xmlns:a16="http://schemas.microsoft.com/office/drawing/2014/main" id="{E84F4071-34D7-2741-BDED-A2DDC55DE0C1}"/>
              </a:ext>
            </a:extLst>
          </p:cNvPr>
          <p:cNvSpPr txBox="1"/>
          <p:nvPr/>
        </p:nvSpPr>
        <p:spPr>
          <a:xfrm>
            <a:off x="3619588" y="6305413"/>
            <a:ext cx="4229012" cy="369332"/>
          </a:xfrm>
          <a:prstGeom prst="rect">
            <a:avLst/>
          </a:prstGeom>
          <a:noFill/>
        </p:spPr>
        <p:txBody>
          <a:bodyPr wrap="square" rtlCol="0" anchor="ctr">
            <a:spAutoFit/>
          </a:bodyPr>
          <a:lstStyle/>
          <a:p>
            <a:pPr algn="ctr"/>
            <a:r>
              <a:rPr lang="en-US" b="1" dirty="0">
                <a:solidFill>
                  <a:srgbClr val="0070C0"/>
                </a:solidFill>
              </a:rPr>
              <a:t>COLLIBRA COLUMN PICKLIST </a:t>
            </a:r>
            <a:r>
              <a:rPr lang="en-US" sz="1000" b="1" dirty="0">
                <a:solidFill>
                  <a:srgbClr val="0070C0"/>
                </a:solidFill>
              </a:rPr>
              <a:t>(by version label)</a:t>
            </a:r>
          </a:p>
        </p:txBody>
      </p:sp>
      <p:sp>
        <p:nvSpPr>
          <p:cNvPr id="86" name="TextBox 85">
            <a:extLst>
              <a:ext uri="{FF2B5EF4-FFF2-40B4-BE49-F238E27FC236}">
                <a16:creationId xmlns:a16="http://schemas.microsoft.com/office/drawing/2014/main" id="{B98379B3-738B-FD4C-AAB6-1F59C40BF888}"/>
              </a:ext>
            </a:extLst>
          </p:cNvPr>
          <p:cNvSpPr txBox="1"/>
          <p:nvPr/>
        </p:nvSpPr>
        <p:spPr>
          <a:xfrm>
            <a:off x="8575379" y="6350123"/>
            <a:ext cx="2685701" cy="369332"/>
          </a:xfrm>
          <a:prstGeom prst="rect">
            <a:avLst/>
          </a:prstGeom>
          <a:noFill/>
        </p:spPr>
        <p:txBody>
          <a:bodyPr wrap="square" rtlCol="0" anchor="ctr">
            <a:spAutoFit/>
          </a:bodyPr>
          <a:lstStyle/>
          <a:p>
            <a:pPr algn="ctr"/>
            <a:r>
              <a:rPr lang="en-US" b="1" dirty="0">
                <a:solidFill>
                  <a:srgbClr val="0070C0"/>
                </a:solidFill>
              </a:rPr>
              <a:t>GOVERNED SCHEMA</a:t>
            </a:r>
          </a:p>
        </p:txBody>
      </p:sp>
    </p:spTree>
    <p:extLst>
      <p:ext uri="{BB962C8B-B14F-4D97-AF65-F5344CB8AC3E}">
        <p14:creationId xmlns:p14="http://schemas.microsoft.com/office/powerpoint/2010/main" val="880430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BF9C2A3-8076-E74E-93DA-0187E73C3BF7}"/>
              </a:ext>
            </a:extLst>
          </p:cNvPr>
          <p:cNvSpPr txBox="1"/>
          <p:nvPr/>
        </p:nvSpPr>
        <p:spPr>
          <a:xfrm>
            <a:off x="0" y="138545"/>
            <a:ext cx="12192000" cy="369332"/>
          </a:xfrm>
          <a:prstGeom prst="rect">
            <a:avLst/>
          </a:prstGeom>
          <a:noFill/>
        </p:spPr>
        <p:txBody>
          <a:bodyPr wrap="square" rtlCol="0" anchor="ctr">
            <a:spAutoFit/>
          </a:bodyPr>
          <a:lstStyle/>
          <a:p>
            <a:pPr algn="ctr"/>
            <a:r>
              <a:rPr lang="en-US" b="1" dirty="0">
                <a:solidFill>
                  <a:srgbClr val="0070C0"/>
                </a:solidFill>
              </a:rPr>
              <a:t>THE NEED FOR VERSION CONTROL OF COLLIBRA</a:t>
            </a:r>
          </a:p>
        </p:txBody>
      </p:sp>
      <p:pic>
        <p:nvPicPr>
          <p:cNvPr id="80" name="Picture 79">
            <a:extLst>
              <a:ext uri="{FF2B5EF4-FFF2-40B4-BE49-F238E27FC236}">
                <a16:creationId xmlns:a16="http://schemas.microsoft.com/office/drawing/2014/main" id="{D22BC557-5ECF-5C44-84C3-048DC408EC89}"/>
              </a:ext>
            </a:extLst>
          </p:cNvPr>
          <p:cNvPicPr>
            <a:picLocks noChangeAspect="1"/>
          </p:cNvPicPr>
          <p:nvPr/>
        </p:nvPicPr>
        <p:blipFill>
          <a:blip r:embed="rId3"/>
          <a:stretch>
            <a:fillRect/>
          </a:stretch>
        </p:blipFill>
        <p:spPr>
          <a:xfrm>
            <a:off x="469230" y="1009310"/>
            <a:ext cx="2362598" cy="3644900"/>
          </a:xfrm>
          <a:prstGeom prst="rect">
            <a:avLst/>
          </a:prstGeom>
        </p:spPr>
      </p:pic>
      <p:sp>
        <p:nvSpPr>
          <p:cNvPr id="86" name="TextBox 85">
            <a:extLst>
              <a:ext uri="{FF2B5EF4-FFF2-40B4-BE49-F238E27FC236}">
                <a16:creationId xmlns:a16="http://schemas.microsoft.com/office/drawing/2014/main" id="{B98379B3-738B-FD4C-AAB6-1F59C40BF888}"/>
              </a:ext>
            </a:extLst>
          </p:cNvPr>
          <p:cNvSpPr txBox="1"/>
          <p:nvPr/>
        </p:nvSpPr>
        <p:spPr>
          <a:xfrm>
            <a:off x="307679" y="4691980"/>
            <a:ext cx="2685701" cy="369332"/>
          </a:xfrm>
          <a:prstGeom prst="rect">
            <a:avLst/>
          </a:prstGeom>
          <a:noFill/>
        </p:spPr>
        <p:txBody>
          <a:bodyPr wrap="square" rtlCol="0" anchor="ctr">
            <a:spAutoFit/>
          </a:bodyPr>
          <a:lstStyle/>
          <a:p>
            <a:pPr algn="ctr"/>
            <a:r>
              <a:rPr lang="en-US" b="1" dirty="0">
                <a:solidFill>
                  <a:srgbClr val="0070C0"/>
                </a:solidFill>
              </a:rPr>
              <a:t>ORIG GOVERNED SCHEMA</a:t>
            </a:r>
          </a:p>
        </p:txBody>
      </p:sp>
      <p:sp>
        <p:nvSpPr>
          <p:cNvPr id="2" name="TextBox 1">
            <a:extLst>
              <a:ext uri="{FF2B5EF4-FFF2-40B4-BE49-F238E27FC236}">
                <a16:creationId xmlns:a16="http://schemas.microsoft.com/office/drawing/2014/main" id="{2E048D19-9D51-BC41-908E-D388A5A2B941}"/>
              </a:ext>
            </a:extLst>
          </p:cNvPr>
          <p:cNvSpPr txBox="1"/>
          <p:nvPr/>
        </p:nvSpPr>
        <p:spPr>
          <a:xfrm>
            <a:off x="6009590" y="2042380"/>
            <a:ext cx="6179897" cy="2246769"/>
          </a:xfrm>
          <a:prstGeom prst="rect">
            <a:avLst/>
          </a:prstGeom>
          <a:noFill/>
        </p:spPr>
        <p:txBody>
          <a:bodyPr wrap="none" rtlCol="0">
            <a:spAutoFit/>
          </a:bodyPr>
          <a:lstStyle/>
          <a:p>
            <a:r>
              <a:rPr lang="en-US" sz="1000" dirty="0" err="1">
                <a:latin typeface="Consolas" panose="020B0609020204030204" pitchFamily="49" charset="0"/>
                <a:cs typeface="Consolas" panose="020B0609020204030204" pitchFamily="49" charset="0"/>
              </a:rPr>
              <a:t>val</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dataSetOne</a:t>
            </a:r>
            <a:r>
              <a:rPr lang="en-US" sz="1000" dirty="0">
                <a:latin typeface="Consolas" panose="020B0609020204030204" pitchFamily="49" charset="0"/>
                <a:cs typeface="Consolas" panose="020B0609020204030204" pitchFamily="49" charset="0"/>
              </a:rPr>
              <a:t>: Dataset[</a:t>
            </a:r>
            <a:r>
              <a:rPr lang="en-US" sz="1000" dirty="0" err="1">
                <a:latin typeface="Consolas" panose="020B0609020204030204" pitchFamily="49" charset="0"/>
                <a:cs typeface="Consolas" panose="020B0609020204030204" pitchFamily="49" charset="0"/>
              </a:rPr>
              <a:t>MyDataSetOne</a:t>
            </a:r>
            <a:r>
              <a:rPr lang="en-US" sz="1000" dirty="0">
                <a:latin typeface="Consolas" panose="020B0609020204030204" pitchFamily="49" charset="0"/>
                <a:cs typeface="Consolas" panose="020B0609020204030204" pitchFamily="49" charset="0"/>
              </a:rPr>
              <a:t>] = </a:t>
            </a:r>
            <a:r>
              <a:rPr lang="en-US" sz="1000" dirty="0" err="1">
                <a:latin typeface="Consolas" panose="020B0609020204030204" pitchFamily="49" charset="0"/>
                <a:cs typeface="Consolas" panose="020B0609020204030204" pitchFamily="49" charset="0"/>
              </a:rPr>
              <a:t>Moniker.getData</a:t>
            </a:r>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com.ubs.megdp.MyDatasetOne</a:t>
            </a:r>
            <a:r>
              <a:rPr lang="en-US" sz="1000" dirty="0">
                <a:latin typeface="Consolas" panose="020B0609020204030204" pitchFamily="49" charset="0"/>
                <a:cs typeface="Consolas" panose="020B0609020204030204" pitchFamily="49" charset="0"/>
              </a:rPr>
              <a:t>")</a:t>
            </a:r>
          </a:p>
          <a:p>
            <a:r>
              <a:rPr lang="en-US" sz="1000" dirty="0" err="1">
                <a:latin typeface="Consolas" panose="020B0609020204030204" pitchFamily="49" charset="0"/>
                <a:cs typeface="Consolas" panose="020B0609020204030204" pitchFamily="49" charset="0"/>
              </a:rPr>
              <a:t>val</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dataSetTwo</a:t>
            </a:r>
            <a:r>
              <a:rPr lang="en-US" sz="1000" dirty="0">
                <a:latin typeface="Consolas" panose="020B0609020204030204" pitchFamily="49" charset="0"/>
                <a:cs typeface="Consolas" panose="020B0609020204030204" pitchFamily="49" charset="0"/>
              </a:rPr>
              <a:t>: Dataset[</a:t>
            </a:r>
            <a:r>
              <a:rPr lang="en-US" sz="1000" dirty="0" err="1">
                <a:latin typeface="Consolas" panose="020B0609020204030204" pitchFamily="49" charset="0"/>
                <a:cs typeface="Consolas" panose="020B0609020204030204" pitchFamily="49" charset="0"/>
              </a:rPr>
              <a:t>MyDataSetTwo</a:t>
            </a:r>
            <a:r>
              <a:rPr lang="en-US" sz="1000" dirty="0">
                <a:latin typeface="Consolas" panose="020B0609020204030204" pitchFamily="49" charset="0"/>
                <a:cs typeface="Consolas" panose="020B0609020204030204" pitchFamily="49" charset="0"/>
              </a:rPr>
              <a:t>] = </a:t>
            </a:r>
            <a:r>
              <a:rPr lang="en-US" sz="1000" dirty="0" err="1">
                <a:latin typeface="Consolas" panose="020B0609020204030204" pitchFamily="49" charset="0"/>
                <a:cs typeface="Consolas" panose="020B0609020204030204" pitchFamily="49" charset="0"/>
              </a:rPr>
              <a:t>Moniker.getData</a:t>
            </a:r>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com.ubs.megdp.MyDatasetTwo</a:t>
            </a:r>
            <a:r>
              <a:rPr lang="en-US" sz="1000" dirty="0">
                <a:latin typeface="Consolas" panose="020B0609020204030204" pitchFamily="49" charset="0"/>
                <a:cs typeface="Consolas" panose="020B0609020204030204" pitchFamily="49" charset="0"/>
              </a:rPr>
              <a:t>")</a:t>
            </a:r>
          </a:p>
          <a:p>
            <a:endParaRPr lang="en-US" sz="1000" dirty="0">
              <a:solidFill>
                <a:schemeClr val="accent5">
                  <a:lumMod val="75000"/>
                </a:schemeClr>
              </a:solidFill>
              <a:latin typeface="Consolas" panose="020B0609020204030204" pitchFamily="49" charset="0"/>
              <a:cs typeface="Consolas" panose="020B0609020204030204" pitchFamily="49" charset="0"/>
            </a:endParaRPr>
          </a:p>
          <a:p>
            <a:r>
              <a:rPr lang="en-US" sz="1000" dirty="0">
                <a:solidFill>
                  <a:schemeClr val="accent5">
                    <a:lumMod val="75000"/>
                  </a:schemeClr>
                </a:solidFill>
                <a:latin typeface="Consolas" panose="020B0609020204030204" pitchFamily="49" charset="0"/>
                <a:cs typeface="Consolas" panose="020B0609020204030204" pitchFamily="49" charset="0"/>
              </a:rPr>
              <a:t>// I’m going to do a </a:t>
            </a:r>
            <a:r>
              <a:rPr lang="en-US" sz="1000" i="1" dirty="0">
                <a:solidFill>
                  <a:schemeClr val="accent5">
                    <a:lumMod val="75000"/>
                  </a:schemeClr>
                </a:solidFill>
                <a:latin typeface="Consolas" panose="020B0609020204030204" pitchFamily="49" charset="0"/>
                <a:cs typeface="Consolas" panose="020B0609020204030204" pitchFamily="49" charset="0"/>
              </a:rPr>
              <a:t>group-by</a:t>
            </a:r>
            <a:r>
              <a:rPr lang="en-US" sz="1000" dirty="0">
                <a:solidFill>
                  <a:schemeClr val="accent5">
                    <a:lumMod val="75000"/>
                  </a:schemeClr>
                </a:solidFill>
                <a:latin typeface="Consolas" panose="020B0609020204030204" pitchFamily="49" charset="0"/>
                <a:cs typeface="Consolas" panose="020B0609020204030204" pitchFamily="49" charset="0"/>
              </a:rPr>
              <a:t> operation and then </a:t>
            </a:r>
            <a:r>
              <a:rPr lang="en-US" sz="1000" i="1" dirty="0">
                <a:solidFill>
                  <a:schemeClr val="accent5">
                    <a:lumMod val="75000"/>
                  </a:schemeClr>
                </a:solidFill>
                <a:latin typeface="Consolas" panose="020B0609020204030204" pitchFamily="49" charset="0"/>
                <a:cs typeface="Consolas" panose="020B0609020204030204" pitchFamily="49" charset="0"/>
              </a:rPr>
              <a:t>aggregate</a:t>
            </a:r>
            <a:r>
              <a:rPr lang="en-US" sz="1000" dirty="0">
                <a:solidFill>
                  <a:schemeClr val="accent5">
                    <a:lumMod val="75000"/>
                  </a:schemeClr>
                </a:solidFill>
                <a:latin typeface="Consolas" panose="020B0609020204030204" pitchFamily="49" charset="0"/>
                <a:cs typeface="Consolas" panose="020B0609020204030204" pitchFamily="49" charset="0"/>
              </a:rPr>
              <a:t> over a column here</a:t>
            </a:r>
          </a:p>
          <a:p>
            <a:r>
              <a:rPr lang="en-US" sz="1000" dirty="0">
                <a:solidFill>
                  <a:schemeClr val="accent5">
                    <a:lumMod val="75000"/>
                  </a:schemeClr>
                </a:solidFill>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dataSetOne</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groupByKey</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dataSetOne</a:t>
            </a:r>
            <a:r>
              <a:rPr lang="en-US" sz="1000" dirty="0">
                <a:latin typeface="Consolas" panose="020B0609020204030204" pitchFamily="49" charset="0"/>
                <a:cs typeface="Consolas" panose="020B0609020204030204" pitchFamily="49" charset="0"/>
              </a:rPr>
              <a:t>=&gt;</a:t>
            </a:r>
          </a:p>
          <a:p>
            <a:r>
              <a:rPr lang="en-US" sz="1000" dirty="0">
                <a:solidFill>
                  <a:schemeClr val="accent5">
                    <a:lumMod val="75000"/>
                  </a:schemeClr>
                </a:solidFill>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dataSetOne.</a:t>
            </a:r>
            <a:r>
              <a:rPr lang="en-US" sz="1000" dirty="0" err="1">
                <a:solidFill>
                  <a:srgbClr val="C00000"/>
                </a:solidFill>
                <a:latin typeface="Consolas" panose="020B0609020204030204" pitchFamily="49" charset="0"/>
                <a:cs typeface="Consolas" panose="020B0609020204030204" pitchFamily="49" charset="0"/>
              </a:rPr>
              <a:t>GOV_SLIDE_ID</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dataSetOne.</a:t>
            </a:r>
            <a:r>
              <a:rPr lang="en-US" sz="1000" dirty="0" err="1">
                <a:solidFill>
                  <a:srgbClr val="C00000"/>
                </a:solidFill>
                <a:latin typeface="Consolas" panose="020B0609020204030204" pitchFamily="49" charset="0"/>
                <a:cs typeface="Consolas" panose="020B0609020204030204" pitchFamily="49" charset="0"/>
              </a:rPr>
              <a:t>GOV_BUSINESS_REGION</a:t>
            </a:r>
            <a:r>
              <a:rPr lang="en-US" sz="1000" dirty="0">
                <a:solidFill>
                  <a:schemeClr val="accent5">
                    <a:lumMod val="75000"/>
                  </a:schemeClr>
                </a:solidFill>
                <a:latin typeface="Consolas" panose="020B0609020204030204" pitchFamily="49" charset="0"/>
                <a:cs typeface="Consolas" panose="020B0609020204030204" pitchFamily="49" charset="0"/>
              </a:rPr>
              <a:t>))</a:t>
            </a:r>
          </a:p>
          <a:p>
            <a:r>
              <a:rPr lang="en-US" sz="1000" dirty="0">
                <a:solidFill>
                  <a:schemeClr val="accent5">
                    <a:lumMod val="75000"/>
                  </a:schemeClr>
                </a:solidFill>
                <a:latin typeface="Consolas" panose="020B0609020204030204" pitchFamily="49" charset="0"/>
                <a:cs typeface="Consolas" panose="020B0609020204030204" pitchFamily="49" charset="0"/>
              </a:rPr>
              <a:t>            </a:t>
            </a:r>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agg</a:t>
            </a:r>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typedSum</a:t>
            </a:r>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dataSetOne</a:t>
            </a:r>
            <a:r>
              <a:rPr lang="en-US" sz="1000" dirty="0">
                <a:latin typeface="Consolas" panose="020B0609020204030204" pitchFamily="49" charset="0"/>
                <a:cs typeface="Consolas" panose="020B0609020204030204" pitchFamily="49" charset="0"/>
              </a:rPr>
              <a:t>](_.</a:t>
            </a:r>
            <a:r>
              <a:rPr lang="en-US" sz="1000" dirty="0">
                <a:solidFill>
                  <a:srgbClr val="C00000"/>
                </a:solidFill>
                <a:latin typeface="Consolas" panose="020B0609020204030204" pitchFamily="49" charset="0"/>
                <a:cs typeface="Consolas" panose="020B0609020204030204" pitchFamily="49" charset="0"/>
              </a:rPr>
              <a:t>GOV_RUNNING_BALANCE</a:t>
            </a:r>
            <a:r>
              <a:rPr lang="en-US" sz="1000" dirty="0">
                <a:solidFill>
                  <a:schemeClr val="accent5">
                    <a:lumMod val="75000"/>
                  </a:schemeClr>
                </a:solidFill>
                <a:latin typeface="Consolas" panose="020B0609020204030204" pitchFamily="49" charset="0"/>
                <a:cs typeface="Consolas" panose="020B0609020204030204" pitchFamily="49" charset="0"/>
              </a:rPr>
              <a:t>)</a:t>
            </a:r>
          </a:p>
          <a:p>
            <a:r>
              <a:rPr lang="en-US" sz="1000" dirty="0">
                <a:solidFill>
                  <a:schemeClr val="accent5">
                    <a:lumMod val="75000"/>
                  </a:schemeClr>
                </a:solidFill>
                <a:latin typeface="Consolas" panose="020B0609020204030204" pitchFamily="49" charset="0"/>
                <a:cs typeface="Consolas" panose="020B0609020204030204" pitchFamily="49" charset="0"/>
              </a:rPr>
              <a:t>            </a:t>
            </a:r>
            <a:r>
              <a:rPr lang="en-US" sz="1000" dirty="0">
                <a:latin typeface="Consolas" panose="020B0609020204030204" pitchFamily="49" charset="0"/>
                <a:cs typeface="Consolas" panose="020B0609020204030204" pitchFamily="49" charset="0"/>
              </a:rPr>
              <a:t>.name("sum(GOV_RUNNING_BALANCE_SUM)").divide(8))</a:t>
            </a:r>
          </a:p>
          <a:p>
            <a:r>
              <a:rPr lang="en-US" sz="1000" dirty="0">
                <a:latin typeface="Consolas" panose="020B0609020204030204" pitchFamily="49" charset="0"/>
                <a:cs typeface="Consolas" panose="020B0609020204030204" pitchFamily="49" charset="0"/>
              </a:rPr>
              <a:t>            .show()</a:t>
            </a:r>
          </a:p>
          <a:p>
            <a:endParaRPr lang="en-US" sz="1000" dirty="0">
              <a:solidFill>
                <a:schemeClr val="accent5">
                  <a:lumMod val="75000"/>
                </a:schemeClr>
              </a:solidFill>
              <a:latin typeface="Consolas" panose="020B0609020204030204" pitchFamily="49" charset="0"/>
              <a:cs typeface="Consolas" panose="020B0609020204030204" pitchFamily="49" charset="0"/>
            </a:endParaRPr>
          </a:p>
          <a:p>
            <a:endParaRPr lang="en-US" sz="1000" dirty="0">
              <a:solidFill>
                <a:schemeClr val="accent5">
                  <a:lumMod val="75000"/>
                </a:schemeClr>
              </a:solidFill>
              <a:latin typeface="Consolas" panose="020B0609020204030204" pitchFamily="49" charset="0"/>
              <a:cs typeface="Consolas" panose="020B0609020204030204" pitchFamily="49" charset="0"/>
            </a:endParaRPr>
          </a:p>
          <a:p>
            <a:r>
              <a:rPr lang="en-US" sz="1000" dirty="0">
                <a:solidFill>
                  <a:schemeClr val="accent5">
                    <a:lumMod val="75000"/>
                  </a:schemeClr>
                </a:solidFill>
                <a:latin typeface="Consolas" panose="020B0609020204030204" pitchFamily="49" charset="0"/>
                <a:cs typeface="Consolas" panose="020B0609020204030204" pitchFamily="49" charset="0"/>
              </a:rPr>
              <a:t>//          OR here when doing a </a:t>
            </a:r>
            <a:r>
              <a:rPr lang="en-US" sz="1000" i="1" dirty="0">
                <a:solidFill>
                  <a:schemeClr val="accent5">
                    <a:lumMod val="75000"/>
                  </a:schemeClr>
                </a:solidFill>
                <a:latin typeface="Consolas" panose="020B0609020204030204" pitchFamily="49" charset="0"/>
                <a:cs typeface="Consolas" panose="020B0609020204030204" pitchFamily="49" charset="0"/>
              </a:rPr>
              <a:t>join</a:t>
            </a:r>
            <a:r>
              <a:rPr lang="en-US" sz="1000" dirty="0">
                <a:solidFill>
                  <a:schemeClr val="accent5">
                    <a:lumMod val="75000"/>
                  </a:schemeClr>
                </a:solidFill>
                <a:latin typeface="Consolas" panose="020B0609020204030204" pitchFamily="49" charset="0"/>
                <a:cs typeface="Consolas" panose="020B0609020204030204" pitchFamily="49" charset="0"/>
              </a:rPr>
              <a:t> over a common </a:t>
            </a:r>
            <a:r>
              <a:rPr lang="en-US" sz="1000" dirty="0" err="1">
                <a:solidFill>
                  <a:schemeClr val="accent5">
                    <a:lumMod val="75000"/>
                  </a:schemeClr>
                </a:solidFill>
                <a:latin typeface="Consolas" panose="020B0609020204030204" pitchFamily="49" charset="0"/>
                <a:cs typeface="Consolas" panose="020B0609020204030204" pitchFamily="49" charset="0"/>
              </a:rPr>
              <a:t>colummn</a:t>
            </a:r>
            <a:endParaRPr lang="en-US" sz="1000" dirty="0">
              <a:solidFill>
                <a:schemeClr val="accent5">
                  <a:lumMod val="75000"/>
                </a:schemeClr>
              </a:solidFill>
              <a:latin typeface="Consolas" panose="020B0609020204030204" pitchFamily="49" charset="0"/>
              <a:cs typeface="Consolas" panose="020B0609020204030204" pitchFamily="49" charset="0"/>
            </a:endParaRPr>
          </a:p>
          <a:p>
            <a:r>
              <a:rPr lang="en-US" sz="1000" dirty="0" err="1">
                <a:latin typeface="Consolas" panose="020B0609020204030204" pitchFamily="49" charset="0"/>
                <a:cs typeface="Consolas" panose="020B0609020204030204" pitchFamily="49" charset="0"/>
              </a:rPr>
              <a:t>val</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dataSetThree</a:t>
            </a:r>
            <a:r>
              <a:rPr lang="en-US" sz="1000" dirty="0">
                <a:latin typeface="Consolas" panose="020B0609020204030204" pitchFamily="49" charset="0"/>
                <a:cs typeface="Consolas" panose="020B0609020204030204" pitchFamily="49" charset="0"/>
              </a:rPr>
              <a:t> = </a:t>
            </a:r>
            <a:r>
              <a:rPr lang="en-US" sz="1000" dirty="0" err="1">
                <a:latin typeface="Consolas" panose="020B0609020204030204" pitchFamily="49" charset="0"/>
                <a:cs typeface="Consolas" panose="020B0609020204030204" pitchFamily="49" charset="0"/>
              </a:rPr>
              <a:t>dataSetOne.join</a:t>
            </a:r>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dataSetTwo</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Seq</a:t>
            </a:r>
            <a:r>
              <a:rPr lang="en-US" sz="1000" dirty="0">
                <a:latin typeface="Consolas" panose="020B0609020204030204" pitchFamily="49" charset="0"/>
                <a:cs typeface="Consolas" panose="020B0609020204030204" pitchFamily="49" charset="0"/>
              </a:rPr>
              <a:t>("</a:t>
            </a:r>
            <a:r>
              <a:rPr lang="en-US" sz="1000" dirty="0">
                <a:solidFill>
                  <a:srgbClr val="C00000"/>
                </a:solidFill>
                <a:latin typeface="Consolas" panose="020B0609020204030204" pitchFamily="49" charset="0"/>
                <a:cs typeface="Consolas" panose="020B0609020204030204" pitchFamily="49" charset="0"/>
              </a:rPr>
              <a:t>GOV_JOINER_COLUMN</a:t>
            </a:r>
            <a:r>
              <a:rPr lang="en-US" sz="1000" dirty="0">
                <a:latin typeface="Consolas" panose="020B0609020204030204" pitchFamily="49" charset="0"/>
                <a:cs typeface="Consolas" panose="020B0609020204030204" pitchFamily="49" charset="0"/>
              </a:rPr>
              <a:t>"), "left”)</a:t>
            </a:r>
          </a:p>
        </p:txBody>
      </p:sp>
      <p:sp>
        <p:nvSpPr>
          <p:cNvPr id="3" name="TextBox 2">
            <a:extLst>
              <a:ext uri="{FF2B5EF4-FFF2-40B4-BE49-F238E27FC236}">
                <a16:creationId xmlns:a16="http://schemas.microsoft.com/office/drawing/2014/main" id="{8893DD72-4ABA-764B-9603-176AD09467C2}"/>
              </a:ext>
            </a:extLst>
          </p:cNvPr>
          <p:cNvSpPr txBox="1"/>
          <p:nvPr/>
        </p:nvSpPr>
        <p:spPr>
          <a:xfrm>
            <a:off x="3796145" y="1127854"/>
            <a:ext cx="7582845" cy="646331"/>
          </a:xfrm>
          <a:prstGeom prst="rect">
            <a:avLst/>
          </a:prstGeom>
          <a:noFill/>
        </p:spPr>
        <p:txBody>
          <a:bodyPr wrap="none" rtlCol="0">
            <a:spAutoFit/>
          </a:bodyPr>
          <a:lstStyle/>
          <a:p>
            <a:r>
              <a:rPr lang="en-US" dirty="0"/>
              <a:t>Typically, in a Calculator I will need to do low level operations by Column Name</a:t>
            </a:r>
          </a:p>
          <a:p>
            <a:r>
              <a:rPr lang="en-US" dirty="0"/>
              <a:t>but if the column names have changed ……</a:t>
            </a:r>
          </a:p>
        </p:txBody>
      </p:sp>
      <p:pic>
        <p:nvPicPr>
          <p:cNvPr id="5" name="Picture 4">
            <a:extLst>
              <a:ext uri="{FF2B5EF4-FFF2-40B4-BE49-F238E27FC236}">
                <a16:creationId xmlns:a16="http://schemas.microsoft.com/office/drawing/2014/main" id="{05AE865F-0841-F942-A499-9EED02AF216E}"/>
              </a:ext>
            </a:extLst>
          </p:cNvPr>
          <p:cNvPicPr>
            <a:picLocks noChangeAspect="1"/>
          </p:cNvPicPr>
          <p:nvPr/>
        </p:nvPicPr>
        <p:blipFill>
          <a:blip r:embed="rId4"/>
          <a:stretch>
            <a:fillRect/>
          </a:stretch>
        </p:blipFill>
        <p:spPr>
          <a:xfrm>
            <a:off x="3338946" y="2148476"/>
            <a:ext cx="2653710" cy="2505734"/>
          </a:xfrm>
          <a:prstGeom prst="rect">
            <a:avLst/>
          </a:prstGeom>
        </p:spPr>
      </p:pic>
      <p:sp>
        <p:nvSpPr>
          <p:cNvPr id="29" name="TextBox 28">
            <a:extLst>
              <a:ext uri="{FF2B5EF4-FFF2-40B4-BE49-F238E27FC236}">
                <a16:creationId xmlns:a16="http://schemas.microsoft.com/office/drawing/2014/main" id="{0475B88D-5980-B74D-AEE0-A2B30A20A423}"/>
              </a:ext>
            </a:extLst>
          </p:cNvPr>
          <p:cNvSpPr txBox="1"/>
          <p:nvPr/>
        </p:nvSpPr>
        <p:spPr>
          <a:xfrm>
            <a:off x="3306955" y="4691980"/>
            <a:ext cx="2685701" cy="646331"/>
          </a:xfrm>
          <a:prstGeom prst="rect">
            <a:avLst/>
          </a:prstGeom>
          <a:noFill/>
        </p:spPr>
        <p:txBody>
          <a:bodyPr wrap="square" rtlCol="0" anchor="ctr">
            <a:spAutoFit/>
          </a:bodyPr>
          <a:lstStyle/>
          <a:p>
            <a:pPr algn="ctr"/>
            <a:r>
              <a:rPr lang="en-US" b="1" dirty="0">
                <a:solidFill>
                  <a:srgbClr val="0070C0"/>
                </a:solidFill>
              </a:rPr>
              <a:t>ALTERED GOVERNED SCHEMA COLUMNS</a:t>
            </a:r>
          </a:p>
        </p:txBody>
      </p:sp>
      <p:sp>
        <p:nvSpPr>
          <p:cNvPr id="30" name="TextBox 29">
            <a:extLst>
              <a:ext uri="{FF2B5EF4-FFF2-40B4-BE49-F238E27FC236}">
                <a16:creationId xmlns:a16="http://schemas.microsoft.com/office/drawing/2014/main" id="{2978683C-FE23-0B4C-9D5F-047FF95B3AAE}"/>
              </a:ext>
            </a:extLst>
          </p:cNvPr>
          <p:cNvSpPr txBox="1"/>
          <p:nvPr/>
        </p:nvSpPr>
        <p:spPr>
          <a:xfrm>
            <a:off x="7587567" y="4691980"/>
            <a:ext cx="2685701" cy="646331"/>
          </a:xfrm>
          <a:prstGeom prst="rect">
            <a:avLst/>
          </a:prstGeom>
          <a:noFill/>
        </p:spPr>
        <p:txBody>
          <a:bodyPr wrap="square" rtlCol="0" anchor="ctr">
            <a:spAutoFit/>
          </a:bodyPr>
          <a:lstStyle/>
          <a:p>
            <a:pPr algn="ctr"/>
            <a:r>
              <a:rPr lang="en-US" b="1" dirty="0">
                <a:solidFill>
                  <a:srgbClr val="C00000"/>
                </a:solidFill>
              </a:rPr>
              <a:t>BROKEN CALCULATOR CODE</a:t>
            </a:r>
          </a:p>
        </p:txBody>
      </p:sp>
      <p:sp>
        <p:nvSpPr>
          <p:cNvPr id="31" name="TextBox 30">
            <a:extLst>
              <a:ext uri="{FF2B5EF4-FFF2-40B4-BE49-F238E27FC236}">
                <a16:creationId xmlns:a16="http://schemas.microsoft.com/office/drawing/2014/main" id="{25BEBE7F-FA04-8744-8FD0-2A67E039195C}"/>
              </a:ext>
            </a:extLst>
          </p:cNvPr>
          <p:cNvSpPr txBox="1"/>
          <p:nvPr/>
        </p:nvSpPr>
        <p:spPr>
          <a:xfrm>
            <a:off x="677333" y="5865547"/>
            <a:ext cx="10871200" cy="646331"/>
          </a:xfrm>
          <a:prstGeom prst="rect">
            <a:avLst/>
          </a:prstGeom>
          <a:noFill/>
        </p:spPr>
        <p:txBody>
          <a:bodyPr wrap="square" rtlCol="0">
            <a:spAutoFit/>
          </a:bodyPr>
          <a:lstStyle/>
          <a:p>
            <a:r>
              <a:rPr lang="en-US" dirty="0"/>
              <a:t>Calculators need to be isolated from schema changes by having the Registration Process either make a deep copy of its mapped schema or by forcing the registrar to pick a VERSIONED SCHEMA it is locked into.</a:t>
            </a:r>
          </a:p>
        </p:txBody>
      </p:sp>
      <p:sp>
        <p:nvSpPr>
          <p:cNvPr id="6" name="Oval 5">
            <a:extLst>
              <a:ext uri="{FF2B5EF4-FFF2-40B4-BE49-F238E27FC236}">
                <a16:creationId xmlns:a16="http://schemas.microsoft.com/office/drawing/2014/main" id="{38CF8ADC-A574-5A44-BAE3-0AB4723E03B2}"/>
              </a:ext>
            </a:extLst>
          </p:cNvPr>
          <p:cNvSpPr/>
          <p:nvPr/>
        </p:nvSpPr>
        <p:spPr>
          <a:xfrm>
            <a:off x="4196862" y="2253820"/>
            <a:ext cx="703385" cy="261653"/>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A4010E2-EA42-8346-882B-0885E9DD3B86}"/>
              </a:ext>
            </a:extLst>
          </p:cNvPr>
          <p:cNvSpPr/>
          <p:nvPr/>
        </p:nvSpPr>
        <p:spPr>
          <a:xfrm>
            <a:off x="1191847" y="1128808"/>
            <a:ext cx="703385" cy="261653"/>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983230F-1CA9-DA4F-B281-486B1F334E3B}"/>
              </a:ext>
            </a:extLst>
          </p:cNvPr>
          <p:cNvSpPr/>
          <p:nvPr/>
        </p:nvSpPr>
        <p:spPr>
          <a:xfrm>
            <a:off x="1191847" y="1822622"/>
            <a:ext cx="703385" cy="261653"/>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5D22AAF-B32F-0B4E-A166-160FE2B8D58E}"/>
              </a:ext>
            </a:extLst>
          </p:cNvPr>
          <p:cNvSpPr/>
          <p:nvPr/>
        </p:nvSpPr>
        <p:spPr>
          <a:xfrm>
            <a:off x="1203571" y="3270516"/>
            <a:ext cx="703385" cy="261653"/>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8D8C01-5730-EB42-BFE7-68D37CB8C1FD}"/>
              </a:ext>
            </a:extLst>
          </p:cNvPr>
          <p:cNvSpPr/>
          <p:nvPr/>
        </p:nvSpPr>
        <p:spPr>
          <a:xfrm>
            <a:off x="4196861" y="3096090"/>
            <a:ext cx="703385" cy="261653"/>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91137C6-E671-F44C-9749-0DBD2497671C}"/>
              </a:ext>
            </a:extLst>
          </p:cNvPr>
          <p:cNvSpPr/>
          <p:nvPr/>
        </p:nvSpPr>
        <p:spPr>
          <a:xfrm>
            <a:off x="4298112" y="3903091"/>
            <a:ext cx="703385" cy="261653"/>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5B141CD-0E5D-6242-861D-8D5DEB3B7F6A}"/>
              </a:ext>
            </a:extLst>
          </p:cNvPr>
          <p:cNvCxnSpPr>
            <a:cxnSpLocks/>
          </p:cNvCxnSpPr>
          <p:nvPr/>
        </p:nvCxnSpPr>
        <p:spPr>
          <a:xfrm>
            <a:off x="1906956" y="1281035"/>
            <a:ext cx="2289905" cy="11036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0D153BE-3AB0-0844-9541-171FE49F8B03}"/>
              </a:ext>
            </a:extLst>
          </p:cNvPr>
          <p:cNvCxnSpPr>
            <a:cxnSpLocks/>
            <a:endCxn id="36" idx="2"/>
          </p:cNvCxnSpPr>
          <p:nvPr/>
        </p:nvCxnSpPr>
        <p:spPr>
          <a:xfrm>
            <a:off x="1906955" y="1973594"/>
            <a:ext cx="2289906" cy="12533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E09953-9F45-BE4E-925C-5A273239C8E3}"/>
              </a:ext>
            </a:extLst>
          </p:cNvPr>
          <p:cNvCxnSpPr>
            <a:cxnSpLocks/>
          </p:cNvCxnSpPr>
          <p:nvPr/>
        </p:nvCxnSpPr>
        <p:spPr>
          <a:xfrm>
            <a:off x="1906954" y="3426326"/>
            <a:ext cx="2362599" cy="5859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15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F454-6299-D045-B352-82C1AC55059A}"/>
              </a:ext>
            </a:extLst>
          </p:cNvPr>
          <p:cNvSpPr>
            <a:spLocks noGrp="1"/>
          </p:cNvSpPr>
          <p:nvPr>
            <p:ph type="title"/>
          </p:nvPr>
        </p:nvSpPr>
        <p:spPr>
          <a:xfrm>
            <a:off x="838200" y="-3841"/>
            <a:ext cx="10515600" cy="1325563"/>
          </a:xfrm>
        </p:spPr>
        <p:txBody>
          <a:bodyPr/>
          <a:lstStyle/>
          <a:p>
            <a:r>
              <a:rPr lang="en-US" dirty="0"/>
              <a:t>The Big Data / Datalake Approach</a:t>
            </a:r>
          </a:p>
        </p:txBody>
      </p:sp>
      <p:sp>
        <p:nvSpPr>
          <p:cNvPr id="3" name="Content Placeholder 2">
            <a:extLst>
              <a:ext uri="{FF2B5EF4-FFF2-40B4-BE49-F238E27FC236}">
                <a16:creationId xmlns:a16="http://schemas.microsoft.com/office/drawing/2014/main" id="{C5C2AF92-7171-2849-96E0-EBC652A53DCE}"/>
              </a:ext>
            </a:extLst>
          </p:cNvPr>
          <p:cNvSpPr>
            <a:spLocks noGrp="1"/>
          </p:cNvSpPr>
          <p:nvPr>
            <p:ph idx="1"/>
          </p:nvPr>
        </p:nvSpPr>
        <p:spPr>
          <a:xfrm>
            <a:off x="838200" y="962528"/>
            <a:ext cx="10515600" cy="5494421"/>
          </a:xfrm>
        </p:spPr>
        <p:txBody>
          <a:bodyPr>
            <a:normAutofit fontScale="70000" lnSpcReduction="20000"/>
          </a:bodyPr>
          <a:lstStyle/>
          <a:p>
            <a:r>
              <a:rPr lang="en-US" dirty="0"/>
              <a:t>Datalakes tend to separate the shape of data being used from its physical file characteristics.  Most Datalake tooling favors this abstraction</a:t>
            </a:r>
          </a:p>
          <a:p>
            <a:endParaRPr lang="en-US" dirty="0"/>
          </a:p>
          <a:p>
            <a:r>
              <a:rPr lang="en-US" dirty="0"/>
              <a:t>This enables a structure to be applied at QUERY-TIME rather than a less flexible but more traditional structure being required at STORAGE-TIME….often called </a:t>
            </a:r>
            <a:r>
              <a:rPr lang="en-US" i="1" dirty="0"/>
              <a:t>schema on read</a:t>
            </a:r>
          </a:p>
          <a:p>
            <a:endParaRPr lang="en-US" i="1" dirty="0"/>
          </a:p>
          <a:p>
            <a:r>
              <a:rPr lang="en-US" dirty="0"/>
              <a:t>This also enables </a:t>
            </a:r>
            <a:r>
              <a:rPr lang="en-US" i="1" dirty="0"/>
              <a:t>discrete data </a:t>
            </a:r>
            <a:r>
              <a:rPr lang="en-US" dirty="0"/>
              <a:t>shapes (per user) to be leveraged by code that controls its expected structure and content long after the data was landed and favors a concept called </a:t>
            </a:r>
            <a:r>
              <a:rPr lang="en-US" i="1" dirty="0" err="1"/>
              <a:t>DataWrangling</a:t>
            </a:r>
            <a:endParaRPr lang="en-US" i="1" dirty="0"/>
          </a:p>
          <a:p>
            <a:pPr marL="0" indent="0">
              <a:buNone/>
            </a:pPr>
            <a:endParaRPr lang="en-US" dirty="0"/>
          </a:p>
          <a:p>
            <a:r>
              <a:rPr lang="en-US" dirty="0"/>
              <a:t>RAW data is generally altered from less useful semi-structured PRIMITIVE data formats and collections that represent an </a:t>
            </a:r>
            <a:r>
              <a:rPr lang="en-US" i="1" dirty="0"/>
              <a:t>operational view </a:t>
            </a:r>
            <a:r>
              <a:rPr lang="en-US" dirty="0"/>
              <a:t>of data [ source system’s view ] to more useful analytics views via a process called </a:t>
            </a:r>
            <a:r>
              <a:rPr lang="en-US" dirty="0" err="1"/>
              <a:t>DataShaping</a:t>
            </a:r>
            <a:r>
              <a:rPr lang="en-US" dirty="0"/>
              <a:t> or </a:t>
            </a:r>
            <a:r>
              <a:rPr lang="en-US" dirty="0" err="1"/>
              <a:t>DataWrangling</a:t>
            </a:r>
            <a:endParaRPr lang="en-US" dirty="0"/>
          </a:p>
          <a:p>
            <a:endParaRPr lang="en-US" dirty="0"/>
          </a:p>
          <a:p>
            <a:r>
              <a:rPr lang="en-US" dirty="0"/>
              <a:t>Shapes over existing data both logically and physically transform the data, but only while the transformation process is manipulating the data or stored as a result of the process</a:t>
            </a:r>
          </a:p>
          <a:p>
            <a:endParaRPr lang="en-US" dirty="0"/>
          </a:p>
          <a:p>
            <a:r>
              <a:rPr lang="en-US" dirty="0"/>
              <a:t>We leverage SCHEMAS to allow semi-structured stored data to meet expectations of Calculator authors with different perspectives over the same data</a:t>
            </a:r>
          </a:p>
        </p:txBody>
      </p:sp>
    </p:spTree>
    <p:extLst>
      <p:ext uri="{BB962C8B-B14F-4D97-AF65-F5344CB8AC3E}">
        <p14:creationId xmlns:p14="http://schemas.microsoft.com/office/powerpoint/2010/main" val="365318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F454-6299-D045-B352-82C1AC55059A}"/>
              </a:ext>
            </a:extLst>
          </p:cNvPr>
          <p:cNvSpPr>
            <a:spLocks noGrp="1"/>
          </p:cNvSpPr>
          <p:nvPr>
            <p:ph type="title"/>
          </p:nvPr>
        </p:nvSpPr>
        <p:spPr>
          <a:xfrm>
            <a:off x="838200" y="-3841"/>
            <a:ext cx="10515600" cy="1325563"/>
          </a:xfrm>
        </p:spPr>
        <p:txBody>
          <a:bodyPr/>
          <a:lstStyle/>
          <a:p>
            <a:r>
              <a:rPr lang="en-US" dirty="0"/>
              <a:t>The Big Data / Datalake Approach</a:t>
            </a:r>
          </a:p>
        </p:txBody>
      </p:sp>
      <p:sp>
        <p:nvSpPr>
          <p:cNvPr id="3" name="Content Placeholder 2">
            <a:extLst>
              <a:ext uri="{FF2B5EF4-FFF2-40B4-BE49-F238E27FC236}">
                <a16:creationId xmlns:a16="http://schemas.microsoft.com/office/drawing/2014/main" id="{C5C2AF92-7171-2849-96E0-EBC652A53DCE}"/>
              </a:ext>
            </a:extLst>
          </p:cNvPr>
          <p:cNvSpPr>
            <a:spLocks noGrp="1"/>
          </p:cNvSpPr>
          <p:nvPr>
            <p:ph idx="1"/>
          </p:nvPr>
        </p:nvSpPr>
        <p:spPr>
          <a:xfrm>
            <a:off x="838200" y="962528"/>
            <a:ext cx="10515600" cy="5494421"/>
          </a:xfrm>
        </p:spPr>
        <p:txBody>
          <a:bodyPr>
            <a:normAutofit fontScale="92500" lnSpcReduction="10000"/>
          </a:bodyPr>
          <a:lstStyle/>
          <a:p>
            <a:r>
              <a:rPr lang="en-US" dirty="0"/>
              <a:t>Raw data reflecting a source system’s perspective lands in the INCOMING ZONE</a:t>
            </a:r>
          </a:p>
          <a:p>
            <a:r>
              <a:rPr lang="en-US" dirty="0"/>
              <a:t>It is immediately checked against its Registered </a:t>
            </a:r>
            <a:r>
              <a:rPr lang="en-US" dirty="0" err="1"/>
              <a:t>ControlSet</a:t>
            </a:r>
            <a:r>
              <a:rPr lang="en-US" dirty="0"/>
              <a:t> shape for that file, if it passes, it’s placed in the RAW ZONE and given a default schema matching the Registered shape, else the sender is notified</a:t>
            </a:r>
          </a:p>
          <a:p>
            <a:r>
              <a:rPr lang="en-US" dirty="0"/>
              <a:t>It is then immediately CURATED (checked against its storage model integrity rules) and listed as being available through the CURATED ZONE via one of its many defined schemas (sometimes one per different calculator over this same </a:t>
            </a:r>
            <a:r>
              <a:rPr lang="en-US" dirty="0" err="1"/>
              <a:t>ControlSet</a:t>
            </a:r>
            <a:r>
              <a:rPr lang="en-US" dirty="0"/>
              <a:t>).  Calculators waiting for this data are notified.</a:t>
            </a:r>
          </a:p>
          <a:p>
            <a:r>
              <a:rPr lang="en-US" dirty="0"/>
              <a:t>Lastly it is then immediately GOVERNED (marked as available through the GOVERNED ZONE) but only through the COLLIBRA column mapped format or shape…this too is just another schema.</a:t>
            </a:r>
          </a:p>
          <a:p>
            <a:r>
              <a:rPr lang="en-US" dirty="0"/>
              <a:t>Although present in the file’s content, columns that are not mapped to COLLIBRA columns, will never be made available through this GOVERNED schema.  Again Calculators waiting for this data are notified.</a:t>
            </a:r>
          </a:p>
          <a:p>
            <a:pPr marL="0" indent="0">
              <a:buNone/>
            </a:pPr>
            <a:endParaRPr lang="en-US" dirty="0"/>
          </a:p>
        </p:txBody>
      </p:sp>
    </p:spTree>
    <p:extLst>
      <p:ext uri="{BB962C8B-B14F-4D97-AF65-F5344CB8AC3E}">
        <p14:creationId xmlns:p14="http://schemas.microsoft.com/office/powerpoint/2010/main" val="59090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F454-6299-D045-B352-82C1AC55059A}"/>
              </a:ext>
            </a:extLst>
          </p:cNvPr>
          <p:cNvSpPr>
            <a:spLocks noGrp="1"/>
          </p:cNvSpPr>
          <p:nvPr>
            <p:ph type="title"/>
          </p:nvPr>
        </p:nvSpPr>
        <p:spPr>
          <a:xfrm>
            <a:off x="838200" y="-3841"/>
            <a:ext cx="10515600" cy="1325563"/>
          </a:xfrm>
        </p:spPr>
        <p:txBody>
          <a:bodyPr/>
          <a:lstStyle/>
          <a:p>
            <a:r>
              <a:rPr lang="en-US" dirty="0"/>
              <a:t>How a Datalake works</a:t>
            </a:r>
          </a:p>
        </p:txBody>
      </p:sp>
      <p:sp>
        <p:nvSpPr>
          <p:cNvPr id="3" name="Content Placeholder 2">
            <a:extLst>
              <a:ext uri="{FF2B5EF4-FFF2-40B4-BE49-F238E27FC236}">
                <a16:creationId xmlns:a16="http://schemas.microsoft.com/office/drawing/2014/main" id="{C5C2AF92-7171-2849-96E0-EBC652A53DCE}"/>
              </a:ext>
            </a:extLst>
          </p:cNvPr>
          <p:cNvSpPr>
            <a:spLocks noGrp="1"/>
          </p:cNvSpPr>
          <p:nvPr>
            <p:ph idx="1"/>
          </p:nvPr>
        </p:nvSpPr>
        <p:spPr>
          <a:xfrm>
            <a:off x="838200" y="962528"/>
            <a:ext cx="10515600" cy="5494421"/>
          </a:xfrm>
        </p:spPr>
        <p:txBody>
          <a:bodyPr>
            <a:normAutofit fontScale="85000" lnSpcReduction="20000"/>
          </a:bodyPr>
          <a:lstStyle/>
          <a:p>
            <a:r>
              <a:rPr lang="en-US" dirty="0"/>
              <a:t>There really are no tables.   Tables are actually file system directories with lots of files : “</a:t>
            </a:r>
            <a:r>
              <a:rPr lang="en-US" dirty="0" err="1"/>
              <a:t>mpart</a:t>
            </a:r>
            <a:r>
              <a:rPr lang="en-US" dirty="0"/>
              <a:t> files”.   Aggregated together but sent day after day, they represent the total number of records for a table [</a:t>
            </a:r>
            <a:r>
              <a:rPr lang="en-US" dirty="0" err="1"/>
              <a:t>ControlSet</a:t>
            </a:r>
            <a:r>
              <a:rPr lang="en-US" dirty="0"/>
              <a:t>] since data was first sent.</a:t>
            </a:r>
          </a:p>
          <a:p>
            <a:r>
              <a:rPr lang="en-US" dirty="0"/>
              <a:t>Schemas over these ControlSets abstract the user from the physical constructs of the files underlying them.</a:t>
            </a:r>
          </a:p>
          <a:p>
            <a:r>
              <a:rPr lang="en-US" dirty="0"/>
              <a:t>Different schemas applied to the same </a:t>
            </a:r>
            <a:r>
              <a:rPr lang="en-US" dirty="0" err="1"/>
              <a:t>ControlSet</a:t>
            </a:r>
            <a:r>
              <a:rPr lang="en-US" dirty="0"/>
              <a:t> give it different </a:t>
            </a:r>
            <a:r>
              <a:rPr lang="en-US" i="1" dirty="0"/>
              <a:t>shapes</a:t>
            </a:r>
          </a:p>
          <a:p>
            <a:r>
              <a:rPr lang="en-US" dirty="0"/>
              <a:t>Schemas are like views in an RDB, except they are more powerful </a:t>
            </a:r>
            <a:r>
              <a:rPr lang="en-US" i="1" dirty="0"/>
              <a:t>physically</a:t>
            </a:r>
            <a:r>
              <a:rPr lang="en-US" dirty="0"/>
              <a:t> yet weaker </a:t>
            </a:r>
            <a:r>
              <a:rPr lang="en-US" i="1" dirty="0"/>
              <a:t>logically</a:t>
            </a:r>
            <a:r>
              <a:rPr lang="en-US" dirty="0"/>
              <a:t> as is the Datalake as a whole than an RDB</a:t>
            </a:r>
          </a:p>
          <a:p>
            <a:r>
              <a:rPr lang="en-US" dirty="0"/>
              <a:t>Examples of weakness:</a:t>
            </a:r>
          </a:p>
          <a:p>
            <a:pPr lvl="1"/>
            <a:r>
              <a:rPr lang="en-US" dirty="0"/>
              <a:t>There are no logical indexes [ data must be physically sorted to reorder it or alter its access ] partitioning as an example</a:t>
            </a:r>
          </a:p>
          <a:p>
            <a:pPr lvl="1"/>
            <a:r>
              <a:rPr lang="en-US" dirty="0"/>
              <a:t>There are no linkages by reference such as relationships between tables</a:t>
            </a:r>
          </a:p>
          <a:p>
            <a:r>
              <a:rPr lang="en-US" dirty="0"/>
              <a:t>Examples of strength:</a:t>
            </a:r>
          </a:p>
          <a:p>
            <a:pPr lvl="1"/>
            <a:r>
              <a:rPr lang="en-US" dirty="0"/>
              <a:t>You can have thousands of columns: ‘width is of no consequence’</a:t>
            </a:r>
          </a:p>
          <a:p>
            <a:pPr lvl="1"/>
            <a:r>
              <a:rPr lang="en-US" dirty="0"/>
              <a:t>You can work on petabyte length files: ‘depth is of no consequence’</a:t>
            </a:r>
          </a:p>
          <a:p>
            <a:pPr lvl="1"/>
            <a:r>
              <a:rPr lang="en-US" dirty="0"/>
              <a:t>Storage is the single cheapest asset, compute the second cheapest asset</a:t>
            </a:r>
          </a:p>
          <a:p>
            <a:pPr lvl="1"/>
            <a:r>
              <a:rPr lang="en-US" dirty="0"/>
              <a:t>A transformational change in the way we process data</a:t>
            </a:r>
          </a:p>
          <a:p>
            <a:pPr marL="0" indent="0">
              <a:buNone/>
            </a:pPr>
            <a:endParaRPr lang="en-US" dirty="0"/>
          </a:p>
        </p:txBody>
      </p:sp>
    </p:spTree>
    <p:extLst>
      <p:ext uri="{BB962C8B-B14F-4D97-AF65-F5344CB8AC3E}">
        <p14:creationId xmlns:p14="http://schemas.microsoft.com/office/powerpoint/2010/main" val="150949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F454-6299-D045-B352-82C1AC55059A}"/>
              </a:ext>
            </a:extLst>
          </p:cNvPr>
          <p:cNvSpPr>
            <a:spLocks noGrp="1"/>
          </p:cNvSpPr>
          <p:nvPr>
            <p:ph type="title"/>
          </p:nvPr>
        </p:nvSpPr>
        <p:spPr>
          <a:xfrm>
            <a:off x="838200" y="2322264"/>
            <a:ext cx="10515600" cy="1325563"/>
          </a:xfrm>
        </p:spPr>
        <p:txBody>
          <a:bodyPr/>
          <a:lstStyle/>
          <a:p>
            <a:r>
              <a:rPr lang="en-US" dirty="0"/>
              <a:t>Example of MEG Shaping and Transformation</a:t>
            </a:r>
          </a:p>
        </p:txBody>
      </p:sp>
    </p:spTree>
    <p:extLst>
      <p:ext uri="{BB962C8B-B14F-4D97-AF65-F5344CB8AC3E}">
        <p14:creationId xmlns:p14="http://schemas.microsoft.com/office/powerpoint/2010/main" val="203964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8CBC066-6AC5-5F4B-9FE6-EFC160FAE74F}"/>
              </a:ext>
            </a:extLst>
          </p:cNvPr>
          <p:cNvPicPr>
            <a:picLocks noChangeAspect="1"/>
          </p:cNvPicPr>
          <p:nvPr/>
        </p:nvPicPr>
        <p:blipFill>
          <a:blip r:embed="rId2"/>
          <a:stretch>
            <a:fillRect/>
          </a:stretch>
        </p:blipFill>
        <p:spPr>
          <a:xfrm>
            <a:off x="7485495" y="903524"/>
            <a:ext cx="801688" cy="801688"/>
          </a:xfrm>
          <a:prstGeom prst="rect">
            <a:avLst/>
          </a:prstGeom>
        </p:spPr>
      </p:pic>
      <p:sp>
        <p:nvSpPr>
          <p:cNvPr id="19" name="TextBox 18">
            <a:extLst>
              <a:ext uri="{FF2B5EF4-FFF2-40B4-BE49-F238E27FC236}">
                <a16:creationId xmlns:a16="http://schemas.microsoft.com/office/drawing/2014/main" id="{AA5E6758-7071-194C-97FA-DBCDC731DA65}"/>
              </a:ext>
            </a:extLst>
          </p:cNvPr>
          <p:cNvSpPr txBox="1"/>
          <p:nvPr/>
        </p:nvSpPr>
        <p:spPr>
          <a:xfrm>
            <a:off x="944272" y="1165869"/>
            <a:ext cx="1937472" cy="276999"/>
          </a:xfrm>
          <a:prstGeom prst="rect">
            <a:avLst/>
          </a:prstGeom>
          <a:noFill/>
        </p:spPr>
        <p:txBody>
          <a:bodyPr wrap="square" rtlCol="0">
            <a:spAutoFit/>
          </a:bodyPr>
          <a:lstStyle/>
          <a:p>
            <a:r>
              <a:rPr lang="en-US" sz="1200" b="1" dirty="0" err="1">
                <a:solidFill>
                  <a:schemeClr val="accent5">
                    <a:lumMod val="75000"/>
                  </a:schemeClr>
                </a:solidFill>
              </a:rPr>
              <a:t>my_controlset_file.csv</a:t>
            </a:r>
            <a:endParaRPr lang="en-US" sz="1200" b="1" dirty="0">
              <a:solidFill>
                <a:schemeClr val="accent5">
                  <a:lumMod val="75000"/>
                </a:schemeClr>
              </a:solidFill>
            </a:endParaRPr>
          </a:p>
        </p:txBody>
      </p:sp>
      <p:pic>
        <p:nvPicPr>
          <p:cNvPr id="21" name="Picture 20">
            <a:extLst>
              <a:ext uri="{FF2B5EF4-FFF2-40B4-BE49-F238E27FC236}">
                <a16:creationId xmlns:a16="http://schemas.microsoft.com/office/drawing/2014/main" id="{0A18F197-E48C-3547-B7A4-7FB4C2310A57}"/>
              </a:ext>
            </a:extLst>
          </p:cNvPr>
          <p:cNvPicPr>
            <a:picLocks noChangeAspect="1"/>
          </p:cNvPicPr>
          <p:nvPr/>
        </p:nvPicPr>
        <p:blipFill>
          <a:blip r:embed="rId3"/>
          <a:stretch>
            <a:fillRect/>
          </a:stretch>
        </p:blipFill>
        <p:spPr>
          <a:xfrm>
            <a:off x="2767580" y="897968"/>
            <a:ext cx="812800" cy="812800"/>
          </a:xfrm>
          <a:prstGeom prst="rect">
            <a:avLst/>
          </a:prstGeom>
        </p:spPr>
      </p:pic>
      <p:sp>
        <p:nvSpPr>
          <p:cNvPr id="22" name="TextBox 21">
            <a:extLst>
              <a:ext uri="{FF2B5EF4-FFF2-40B4-BE49-F238E27FC236}">
                <a16:creationId xmlns:a16="http://schemas.microsoft.com/office/drawing/2014/main" id="{B78F5038-259C-F946-A131-6B128A921EFA}"/>
              </a:ext>
            </a:extLst>
          </p:cNvPr>
          <p:cNvSpPr txBox="1"/>
          <p:nvPr/>
        </p:nvSpPr>
        <p:spPr>
          <a:xfrm>
            <a:off x="5378824" y="1165869"/>
            <a:ext cx="2235266" cy="276999"/>
          </a:xfrm>
          <a:prstGeom prst="rect">
            <a:avLst/>
          </a:prstGeom>
          <a:noFill/>
        </p:spPr>
        <p:txBody>
          <a:bodyPr wrap="square" rtlCol="0">
            <a:spAutoFit/>
          </a:bodyPr>
          <a:lstStyle/>
          <a:p>
            <a:r>
              <a:rPr lang="en-US" sz="1200" b="1" dirty="0">
                <a:solidFill>
                  <a:schemeClr val="accent1">
                    <a:lumMod val="50000"/>
                  </a:schemeClr>
                </a:solidFill>
              </a:rPr>
              <a:t>INCOMING MEGDP LOCATION</a:t>
            </a:r>
          </a:p>
        </p:txBody>
      </p:sp>
      <p:sp>
        <p:nvSpPr>
          <p:cNvPr id="23" name="TextBox 22">
            <a:extLst>
              <a:ext uri="{FF2B5EF4-FFF2-40B4-BE49-F238E27FC236}">
                <a16:creationId xmlns:a16="http://schemas.microsoft.com/office/drawing/2014/main" id="{BD46E377-B31C-234C-A6F9-7D20638EB5E8}"/>
              </a:ext>
            </a:extLst>
          </p:cNvPr>
          <p:cNvSpPr txBox="1"/>
          <p:nvPr/>
        </p:nvSpPr>
        <p:spPr>
          <a:xfrm>
            <a:off x="8190198" y="1165869"/>
            <a:ext cx="2990418" cy="276999"/>
          </a:xfrm>
          <a:prstGeom prst="rect">
            <a:avLst/>
          </a:prstGeom>
          <a:noFill/>
        </p:spPr>
        <p:txBody>
          <a:bodyPr wrap="square" rtlCol="0">
            <a:spAutoFit/>
          </a:bodyPr>
          <a:lstStyle/>
          <a:p>
            <a:r>
              <a:rPr lang="en-US" sz="1200" b="1" dirty="0">
                <a:solidFill>
                  <a:schemeClr val="accent5">
                    <a:lumMod val="75000"/>
                  </a:schemeClr>
                </a:solidFill>
              </a:rPr>
              <a:t>DIRECTORY: MY_CONTROLSET_FILE</a:t>
            </a:r>
          </a:p>
        </p:txBody>
      </p:sp>
      <p:sp>
        <p:nvSpPr>
          <p:cNvPr id="24" name="Notched Right Arrow 23">
            <a:extLst>
              <a:ext uri="{FF2B5EF4-FFF2-40B4-BE49-F238E27FC236}">
                <a16:creationId xmlns:a16="http://schemas.microsoft.com/office/drawing/2014/main" id="{73A3B381-C649-C14D-95AE-C157EB88A3CA}"/>
              </a:ext>
            </a:extLst>
          </p:cNvPr>
          <p:cNvSpPr/>
          <p:nvPr/>
        </p:nvSpPr>
        <p:spPr>
          <a:xfrm>
            <a:off x="3740725" y="1034697"/>
            <a:ext cx="1371600" cy="539343"/>
          </a:xfrm>
          <a:prstGeom prst="notch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a:t>
            </a:r>
          </a:p>
        </p:txBody>
      </p:sp>
      <p:sp>
        <p:nvSpPr>
          <p:cNvPr id="8" name="TextBox 7">
            <a:extLst>
              <a:ext uri="{FF2B5EF4-FFF2-40B4-BE49-F238E27FC236}">
                <a16:creationId xmlns:a16="http://schemas.microsoft.com/office/drawing/2014/main" id="{2457DEE0-1991-7443-BB64-1DBD77348FCF}"/>
              </a:ext>
            </a:extLst>
          </p:cNvPr>
          <p:cNvSpPr txBox="1"/>
          <p:nvPr/>
        </p:nvSpPr>
        <p:spPr>
          <a:xfrm>
            <a:off x="667177" y="2847389"/>
            <a:ext cx="5272219" cy="830997"/>
          </a:xfrm>
          <a:prstGeom prst="rect">
            <a:avLst/>
          </a:prstGeom>
          <a:noFill/>
        </p:spPr>
        <p:txBody>
          <a:bodyPr wrap="square" rtlCol="0">
            <a:spAutoFit/>
          </a:bodyPr>
          <a:lstStyle/>
          <a:p>
            <a:r>
              <a:rPr lang="en-US" sz="1200" b="1" dirty="0"/>
              <a:t>SLICE_ID, BUSINESS_REGION, BUSINESS_CLOSE_DATE, RUNNING_BALANCE</a:t>
            </a:r>
          </a:p>
          <a:p>
            <a:r>
              <a:rPr lang="en-US" sz="1200" b="1" dirty="0"/>
              <a:t>001, WMUS, 09/22/2019, 1,999.09</a:t>
            </a:r>
          </a:p>
          <a:p>
            <a:r>
              <a:rPr lang="en-US" sz="1200" b="1" dirty="0"/>
              <a:t>001,  WM_GB, 09/22/2019, 2,100,231.03</a:t>
            </a:r>
          </a:p>
          <a:p>
            <a:r>
              <a:rPr lang="en-US" sz="1200" b="1" dirty="0"/>
              <a:t>………</a:t>
            </a:r>
          </a:p>
        </p:txBody>
      </p:sp>
      <p:pic>
        <p:nvPicPr>
          <p:cNvPr id="26" name="Picture 25">
            <a:extLst>
              <a:ext uri="{FF2B5EF4-FFF2-40B4-BE49-F238E27FC236}">
                <a16:creationId xmlns:a16="http://schemas.microsoft.com/office/drawing/2014/main" id="{FCE3BA43-B3CF-D145-A8A1-380CCC09E3EA}"/>
              </a:ext>
            </a:extLst>
          </p:cNvPr>
          <p:cNvPicPr>
            <a:picLocks noChangeAspect="1"/>
          </p:cNvPicPr>
          <p:nvPr/>
        </p:nvPicPr>
        <p:blipFill>
          <a:blip r:embed="rId4"/>
          <a:stretch>
            <a:fillRect/>
          </a:stretch>
        </p:blipFill>
        <p:spPr>
          <a:xfrm>
            <a:off x="-1066806" y="2177480"/>
            <a:ext cx="8774545" cy="1625600"/>
          </a:xfrm>
          <a:prstGeom prst="rect">
            <a:avLst/>
          </a:prstGeom>
        </p:spPr>
      </p:pic>
      <p:grpSp>
        <p:nvGrpSpPr>
          <p:cNvPr id="31" name="Group 30">
            <a:extLst>
              <a:ext uri="{FF2B5EF4-FFF2-40B4-BE49-F238E27FC236}">
                <a16:creationId xmlns:a16="http://schemas.microsoft.com/office/drawing/2014/main" id="{9DCB2352-92EC-DA4C-948C-C01226517D55}"/>
              </a:ext>
            </a:extLst>
          </p:cNvPr>
          <p:cNvGrpSpPr/>
          <p:nvPr/>
        </p:nvGrpSpPr>
        <p:grpSpPr>
          <a:xfrm>
            <a:off x="3083923" y="1734130"/>
            <a:ext cx="124690" cy="443344"/>
            <a:chOff x="3083923" y="1817260"/>
            <a:chExt cx="124690" cy="443344"/>
          </a:xfrm>
        </p:grpSpPr>
        <p:sp>
          <p:nvSpPr>
            <p:cNvPr id="27" name="Oval 26">
              <a:extLst>
                <a:ext uri="{FF2B5EF4-FFF2-40B4-BE49-F238E27FC236}">
                  <a16:creationId xmlns:a16="http://schemas.microsoft.com/office/drawing/2014/main" id="{11DB0757-166E-344B-B148-1FF1C44C5B81}"/>
                </a:ext>
              </a:extLst>
            </p:cNvPr>
            <p:cNvSpPr/>
            <p:nvPr/>
          </p:nvSpPr>
          <p:spPr>
            <a:xfrm>
              <a:off x="3083923" y="1976587"/>
              <a:ext cx="124690" cy="12469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86AAD44-D814-BA46-A32D-54B7611C5C54}"/>
                </a:ext>
              </a:extLst>
            </p:cNvPr>
            <p:cNvSpPr/>
            <p:nvPr/>
          </p:nvSpPr>
          <p:spPr>
            <a:xfrm>
              <a:off x="3083923" y="2135914"/>
              <a:ext cx="124690" cy="12469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075A125-0CF0-1E48-90F6-6EEA9DD884D5}"/>
                </a:ext>
              </a:extLst>
            </p:cNvPr>
            <p:cNvSpPr/>
            <p:nvPr/>
          </p:nvSpPr>
          <p:spPr>
            <a:xfrm>
              <a:off x="3083923" y="1817260"/>
              <a:ext cx="124690" cy="12469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8F884C8A-087C-544A-8DB9-43EC2CB8A423}"/>
              </a:ext>
            </a:extLst>
          </p:cNvPr>
          <p:cNvSpPr txBox="1"/>
          <p:nvPr/>
        </p:nvSpPr>
        <p:spPr>
          <a:xfrm>
            <a:off x="6594765" y="1909580"/>
            <a:ext cx="5998648" cy="120032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m_part_000_AF2345.csv   100 records       data from Monday</a:t>
            </a:r>
          </a:p>
          <a:p>
            <a:r>
              <a:rPr lang="en-US" sz="1200" dirty="0">
                <a:latin typeface="Consolas" panose="020B0609020204030204" pitchFamily="49" charset="0"/>
                <a:cs typeface="Consolas" panose="020B0609020204030204" pitchFamily="49" charset="0"/>
              </a:rPr>
              <a:t>m_part_001_122345.csv   100 records       data from Tuesday</a:t>
            </a:r>
          </a:p>
          <a:p>
            <a:r>
              <a:rPr lang="en-US" sz="1200" dirty="0">
                <a:latin typeface="Consolas" panose="020B0609020204030204" pitchFamily="49" charset="0"/>
                <a:cs typeface="Consolas" panose="020B0609020204030204" pitchFamily="49" charset="0"/>
              </a:rPr>
              <a:t>m_part_002_EA2345.csv   100 records       data from Wednesday</a:t>
            </a:r>
          </a:p>
          <a:p>
            <a:r>
              <a:rPr lang="en-US" sz="1200" dirty="0">
                <a:latin typeface="Consolas" panose="020B0609020204030204" pitchFamily="49" charset="0"/>
                <a:cs typeface="Consolas" panose="020B0609020204030204" pitchFamily="49" charset="0"/>
              </a:rPr>
              <a:t>m_part_003_ADD345.csv   100 records       data from Thursday</a:t>
            </a:r>
          </a:p>
          <a:p>
            <a:r>
              <a:rPr lang="en-US" sz="1200" dirty="0">
                <a:solidFill>
                  <a:srgbClr val="C00000"/>
                </a:solidFill>
                <a:latin typeface="Consolas" panose="020B0609020204030204" pitchFamily="49" charset="0"/>
                <a:cs typeface="Consolas" panose="020B0609020204030204" pitchFamily="49" charset="0"/>
              </a:rPr>
              <a:t>m_part_004_FF2345.csv   100 records       data from Today</a:t>
            </a:r>
          </a:p>
          <a:p>
            <a:endParaRPr lang="en-US" sz="1200" b="1" dirty="0"/>
          </a:p>
        </p:txBody>
      </p:sp>
      <p:sp>
        <p:nvSpPr>
          <p:cNvPr id="35" name="TextBox 34">
            <a:extLst>
              <a:ext uri="{FF2B5EF4-FFF2-40B4-BE49-F238E27FC236}">
                <a16:creationId xmlns:a16="http://schemas.microsoft.com/office/drawing/2014/main" id="{D071ABC1-3352-FA4F-836E-896AE75C575A}"/>
              </a:ext>
            </a:extLst>
          </p:cNvPr>
          <p:cNvSpPr txBox="1"/>
          <p:nvPr/>
        </p:nvSpPr>
        <p:spPr>
          <a:xfrm>
            <a:off x="0" y="138545"/>
            <a:ext cx="12192000" cy="369332"/>
          </a:xfrm>
          <a:prstGeom prst="rect">
            <a:avLst/>
          </a:prstGeom>
          <a:noFill/>
        </p:spPr>
        <p:txBody>
          <a:bodyPr wrap="square" rtlCol="0" anchor="ctr">
            <a:spAutoFit/>
          </a:bodyPr>
          <a:lstStyle/>
          <a:p>
            <a:pPr algn="ctr"/>
            <a:r>
              <a:rPr lang="en-US" b="1" dirty="0">
                <a:solidFill>
                  <a:srgbClr val="0070C0"/>
                </a:solidFill>
              </a:rPr>
              <a:t>TODAY IS FRIDAY : SEND NEW FILE</a:t>
            </a:r>
          </a:p>
        </p:txBody>
      </p:sp>
      <p:pic>
        <p:nvPicPr>
          <p:cNvPr id="37" name="Picture 36">
            <a:extLst>
              <a:ext uri="{FF2B5EF4-FFF2-40B4-BE49-F238E27FC236}">
                <a16:creationId xmlns:a16="http://schemas.microsoft.com/office/drawing/2014/main" id="{271592A2-0490-A645-B519-FB937B2C9622}"/>
              </a:ext>
            </a:extLst>
          </p:cNvPr>
          <p:cNvPicPr>
            <a:picLocks noChangeAspect="1"/>
          </p:cNvPicPr>
          <p:nvPr/>
        </p:nvPicPr>
        <p:blipFill>
          <a:blip r:embed="rId5"/>
          <a:stretch>
            <a:fillRect/>
          </a:stretch>
        </p:blipFill>
        <p:spPr>
          <a:xfrm>
            <a:off x="6874741" y="3262887"/>
            <a:ext cx="4125768" cy="1062572"/>
          </a:xfrm>
          <a:prstGeom prst="rect">
            <a:avLst/>
          </a:prstGeom>
        </p:spPr>
      </p:pic>
      <p:sp>
        <p:nvSpPr>
          <p:cNvPr id="38" name="TextBox 37">
            <a:extLst>
              <a:ext uri="{FF2B5EF4-FFF2-40B4-BE49-F238E27FC236}">
                <a16:creationId xmlns:a16="http://schemas.microsoft.com/office/drawing/2014/main" id="{3ECA7F9F-8E5A-A245-9740-674E95C82145}"/>
              </a:ext>
            </a:extLst>
          </p:cNvPr>
          <p:cNvSpPr txBox="1"/>
          <p:nvPr/>
        </p:nvSpPr>
        <p:spPr>
          <a:xfrm>
            <a:off x="7010399" y="4325459"/>
            <a:ext cx="3879273" cy="1569660"/>
          </a:xfrm>
          <a:prstGeom prst="rect">
            <a:avLst/>
          </a:prstGeom>
          <a:noFill/>
        </p:spPr>
        <p:txBody>
          <a:bodyPr wrap="square" rtlCol="0">
            <a:spAutoFit/>
          </a:bodyPr>
          <a:lstStyle/>
          <a:p>
            <a:r>
              <a:rPr lang="en-US" sz="1200" b="1" dirty="0">
                <a:solidFill>
                  <a:schemeClr val="accent5">
                    <a:lumMod val="75000"/>
                  </a:schemeClr>
                </a:solidFill>
              </a:rPr>
              <a:t>Note: Each file has the same “SHAPE” as that submitted, yet the data in the columns is different for each send</a:t>
            </a:r>
          </a:p>
          <a:p>
            <a:endParaRPr lang="en-US" sz="1200" b="1" dirty="0">
              <a:solidFill>
                <a:schemeClr val="accent5">
                  <a:lumMod val="75000"/>
                </a:schemeClr>
              </a:solidFill>
            </a:endParaRPr>
          </a:p>
          <a:p>
            <a:r>
              <a:rPr lang="en-US" sz="1200" b="1" dirty="0">
                <a:solidFill>
                  <a:schemeClr val="accent5">
                    <a:lumMod val="75000"/>
                  </a:schemeClr>
                </a:solidFill>
              </a:rPr>
              <a:t>They are all stored in the same directory matching the name of the file, minus the ‘.</a:t>
            </a:r>
            <a:r>
              <a:rPr lang="en-US" sz="1200" b="1" dirty="0" err="1">
                <a:solidFill>
                  <a:schemeClr val="accent5">
                    <a:lumMod val="75000"/>
                  </a:schemeClr>
                </a:solidFill>
              </a:rPr>
              <a:t>cvs</a:t>
            </a:r>
            <a:r>
              <a:rPr lang="en-US" sz="1200" b="1" dirty="0">
                <a:solidFill>
                  <a:schemeClr val="accent5">
                    <a:lumMod val="75000"/>
                  </a:schemeClr>
                </a:solidFill>
              </a:rPr>
              <a:t>’ extension</a:t>
            </a:r>
          </a:p>
          <a:p>
            <a:endParaRPr lang="en-US" sz="1200" b="1" dirty="0">
              <a:solidFill>
                <a:schemeClr val="accent5">
                  <a:lumMod val="75000"/>
                </a:schemeClr>
              </a:solidFill>
            </a:endParaRPr>
          </a:p>
          <a:p>
            <a:r>
              <a:rPr lang="en-US" sz="1200" b="1" dirty="0">
                <a:solidFill>
                  <a:schemeClr val="accent5">
                    <a:lumMod val="75000"/>
                  </a:schemeClr>
                </a:solidFill>
              </a:rPr>
              <a:t>The sent file’s name is changed to the platform multi-part format so the name is lost. </a:t>
            </a:r>
            <a:r>
              <a:rPr lang="en-US" sz="1200" b="1" dirty="0" err="1">
                <a:solidFill>
                  <a:schemeClr val="accent5">
                    <a:lumMod val="75000"/>
                  </a:schemeClr>
                </a:solidFill>
              </a:rPr>
              <a:t>i.e</a:t>
            </a:r>
            <a:r>
              <a:rPr lang="en-US" sz="1200" b="1" dirty="0">
                <a:solidFill>
                  <a:schemeClr val="accent5">
                    <a:lumMod val="75000"/>
                  </a:schemeClr>
                </a:solidFill>
              </a:rPr>
              <a:t> : </a:t>
            </a:r>
            <a:r>
              <a:rPr lang="en-US" sz="1200" b="1" dirty="0" err="1">
                <a:solidFill>
                  <a:schemeClr val="accent5">
                    <a:lumMod val="75000"/>
                  </a:schemeClr>
                </a:solidFill>
              </a:rPr>
              <a:t>m_part_xxxx.csv</a:t>
            </a:r>
            <a:endParaRPr lang="en-US" sz="1200" b="1" dirty="0">
              <a:solidFill>
                <a:schemeClr val="accent5">
                  <a:lumMod val="75000"/>
                </a:schemeClr>
              </a:solidFill>
            </a:endParaRPr>
          </a:p>
        </p:txBody>
      </p:sp>
      <p:grpSp>
        <p:nvGrpSpPr>
          <p:cNvPr id="41" name="Group 40">
            <a:extLst>
              <a:ext uri="{FF2B5EF4-FFF2-40B4-BE49-F238E27FC236}">
                <a16:creationId xmlns:a16="http://schemas.microsoft.com/office/drawing/2014/main" id="{9A080E6A-4948-0240-9014-403C6B7C78A7}"/>
              </a:ext>
            </a:extLst>
          </p:cNvPr>
          <p:cNvGrpSpPr/>
          <p:nvPr/>
        </p:nvGrpSpPr>
        <p:grpSpPr>
          <a:xfrm>
            <a:off x="2797626" y="4070980"/>
            <a:ext cx="572593" cy="572593"/>
            <a:chOff x="3246488" y="4973782"/>
            <a:chExt cx="572593" cy="572593"/>
          </a:xfrm>
        </p:grpSpPr>
        <p:sp>
          <p:nvSpPr>
            <p:cNvPr id="39" name="Oval 38">
              <a:extLst>
                <a:ext uri="{FF2B5EF4-FFF2-40B4-BE49-F238E27FC236}">
                  <a16:creationId xmlns:a16="http://schemas.microsoft.com/office/drawing/2014/main" id="{10E0ABE6-9FD6-DE46-81F2-F2206DE39CBE}"/>
                </a:ext>
              </a:extLst>
            </p:cNvPr>
            <p:cNvSpPr/>
            <p:nvPr/>
          </p:nvSpPr>
          <p:spPr>
            <a:xfrm>
              <a:off x="3246488" y="4973782"/>
              <a:ext cx="572593" cy="572593"/>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4461544-3A84-7F47-AED1-90B97B946418}"/>
                </a:ext>
              </a:extLst>
            </p:cNvPr>
            <p:cNvSpPr txBox="1"/>
            <p:nvPr/>
          </p:nvSpPr>
          <p:spPr>
            <a:xfrm>
              <a:off x="3272368" y="5075412"/>
              <a:ext cx="520832" cy="369332"/>
            </a:xfrm>
            <a:prstGeom prst="rect">
              <a:avLst/>
            </a:prstGeom>
            <a:noFill/>
          </p:spPr>
          <p:txBody>
            <a:bodyPr wrap="square" rtlCol="0" anchor="ctr">
              <a:spAutoFit/>
            </a:bodyPr>
            <a:lstStyle/>
            <a:p>
              <a:pPr algn="ctr"/>
              <a:r>
                <a:rPr lang="en-US" dirty="0"/>
                <a:t>A</a:t>
              </a:r>
            </a:p>
          </p:txBody>
        </p:sp>
      </p:grpSp>
      <p:grpSp>
        <p:nvGrpSpPr>
          <p:cNvPr id="42" name="Group 41">
            <a:extLst>
              <a:ext uri="{FF2B5EF4-FFF2-40B4-BE49-F238E27FC236}">
                <a16:creationId xmlns:a16="http://schemas.microsoft.com/office/drawing/2014/main" id="{E4826C93-872A-8F45-83E2-8B8102354715}"/>
              </a:ext>
            </a:extLst>
          </p:cNvPr>
          <p:cNvGrpSpPr/>
          <p:nvPr/>
        </p:nvGrpSpPr>
        <p:grpSpPr>
          <a:xfrm>
            <a:off x="8651328" y="6020731"/>
            <a:ext cx="572593" cy="572593"/>
            <a:chOff x="3246488" y="4973782"/>
            <a:chExt cx="572593" cy="572593"/>
          </a:xfrm>
        </p:grpSpPr>
        <p:sp>
          <p:nvSpPr>
            <p:cNvPr id="43" name="Oval 42">
              <a:extLst>
                <a:ext uri="{FF2B5EF4-FFF2-40B4-BE49-F238E27FC236}">
                  <a16:creationId xmlns:a16="http://schemas.microsoft.com/office/drawing/2014/main" id="{21B561A4-1187-1441-9C57-51619E120B49}"/>
                </a:ext>
              </a:extLst>
            </p:cNvPr>
            <p:cNvSpPr/>
            <p:nvPr/>
          </p:nvSpPr>
          <p:spPr>
            <a:xfrm>
              <a:off x="3246488" y="4973782"/>
              <a:ext cx="572593" cy="572593"/>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EDC63A7D-A10D-0C45-A7FA-E1D1F6DBE5D2}"/>
                </a:ext>
              </a:extLst>
            </p:cNvPr>
            <p:cNvSpPr txBox="1"/>
            <p:nvPr/>
          </p:nvSpPr>
          <p:spPr>
            <a:xfrm>
              <a:off x="3272368" y="5075412"/>
              <a:ext cx="520832" cy="369332"/>
            </a:xfrm>
            <a:prstGeom prst="rect">
              <a:avLst/>
            </a:prstGeom>
            <a:noFill/>
          </p:spPr>
          <p:txBody>
            <a:bodyPr wrap="square" rtlCol="0" anchor="ctr">
              <a:spAutoFit/>
            </a:bodyPr>
            <a:lstStyle/>
            <a:p>
              <a:pPr algn="ctr"/>
              <a:r>
                <a:rPr lang="en-US" dirty="0"/>
                <a:t>B</a:t>
              </a:r>
            </a:p>
          </p:txBody>
        </p:sp>
      </p:grpSp>
      <p:sp>
        <p:nvSpPr>
          <p:cNvPr id="45" name="Rectangle 44">
            <a:extLst>
              <a:ext uri="{FF2B5EF4-FFF2-40B4-BE49-F238E27FC236}">
                <a16:creationId xmlns:a16="http://schemas.microsoft.com/office/drawing/2014/main" id="{AB4C2A51-0B7E-B24F-B14A-8096E8DA295E}"/>
              </a:ext>
            </a:extLst>
          </p:cNvPr>
          <p:cNvSpPr/>
          <p:nvPr/>
        </p:nvSpPr>
        <p:spPr>
          <a:xfrm>
            <a:off x="665017" y="2720162"/>
            <a:ext cx="4932219" cy="37407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F3BA7E3-4CA1-A84E-BE13-11AC8AD93A2B}"/>
              </a:ext>
            </a:extLst>
          </p:cNvPr>
          <p:cNvSpPr txBox="1"/>
          <p:nvPr/>
        </p:nvSpPr>
        <p:spPr>
          <a:xfrm>
            <a:off x="669629" y="4680640"/>
            <a:ext cx="3879273" cy="461665"/>
          </a:xfrm>
          <a:prstGeom prst="rect">
            <a:avLst/>
          </a:prstGeom>
          <a:noFill/>
        </p:spPr>
        <p:txBody>
          <a:bodyPr wrap="square" rtlCol="0">
            <a:spAutoFit/>
          </a:bodyPr>
          <a:lstStyle/>
          <a:p>
            <a:r>
              <a:rPr lang="en-US" sz="1200" b="1" dirty="0">
                <a:solidFill>
                  <a:schemeClr val="accent5">
                    <a:lumMod val="75000"/>
                  </a:schemeClr>
                </a:solidFill>
              </a:rPr>
              <a:t>Note: The first line of the file is the header describing the column names, all subsequent lines are data</a:t>
            </a:r>
          </a:p>
        </p:txBody>
      </p:sp>
    </p:spTree>
    <p:extLst>
      <p:ext uri="{BB962C8B-B14F-4D97-AF65-F5344CB8AC3E}">
        <p14:creationId xmlns:p14="http://schemas.microsoft.com/office/powerpoint/2010/main" val="224882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8CBC066-6AC5-5F4B-9FE6-EFC160FAE74F}"/>
              </a:ext>
            </a:extLst>
          </p:cNvPr>
          <p:cNvPicPr>
            <a:picLocks noChangeAspect="1"/>
          </p:cNvPicPr>
          <p:nvPr/>
        </p:nvPicPr>
        <p:blipFill>
          <a:blip r:embed="rId2"/>
          <a:stretch>
            <a:fillRect/>
          </a:stretch>
        </p:blipFill>
        <p:spPr>
          <a:xfrm>
            <a:off x="2442435" y="903524"/>
            <a:ext cx="801688" cy="801688"/>
          </a:xfrm>
          <a:prstGeom prst="rect">
            <a:avLst/>
          </a:prstGeom>
        </p:spPr>
      </p:pic>
      <p:sp>
        <p:nvSpPr>
          <p:cNvPr id="22" name="TextBox 21">
            <a:extLst>
              <a:ext uri="{FF2B5EF4-FFF2-40B4-BE49-F238E27FC236}">
                <a16:creationId xmlns:a16="http://schemas.microsoft.com/office/drawing/2014/main" id="{B78F5038-259C-F946-A131-6B128A921EFA}"/>
              </a:ext>
            </a:extLst>
          </p:cNvPr>
          <p:cNvSpPr txBox="1"/>
          <p:nvPr/>
        </p:nvSpPr>
        <p:spPr>
          <a:xfrm>
            <a:off x="335764" y="1165869"/>
            <a:ext cx="2235266" cy="276999"/>
          </a:xfrm>
          <a:prstGeom prst="rect">
            <a:avLst/>
          </a:prstGeom>
          <a:noFill/>
        </p:spPr>
        <p:txBody>
          <a:bodyPr wrap="square" rtlCol="0">
            <a:spAutoFit/>
          </a:bodyPr>
          <a:lstStyle/>
          <a:p>
            <a:r>
              <a:rPr lang="en-US" sz="1200" b="1" dirty="0">
                <a:solidFill>
                  <a:schemeClr val="accent1">
                    <a:lumMod val="50000"/>
                  </a:schemeClr>
                </a:solidFill>
              </a:rPr>
              <a:t>INCOMING MEGDP LOCATION</a:t>
            </a:r>
          </a:p>
        </p:txBody>
      </p:sp>
      <p:sp>
        <p:nvSpPr>
          <p:cNvPr id="23" name="TextBox 22">
            <a:extLst>
              <a:ext uri="{FF2B5EF4-FFF2-40B4-BE49-F238E27FC236}">
                <a16:creationId xmlns:a16="http://schemas.microsoft.com/office/drawing/2014/main" id="{BD46E377-B31C-234C-A6F9-7D20638EB5E8}"/>
              </a:ext>
            </a:extLst>
          </p:cNvPr>
          <p:cNvSpPr txBox="1"/>
          <p:nvPr/>
        </p:nvSpPr>
        <p:spPr>
          <a:xfrm>
            <a:off x="3147138" y="1165869"/>
            <a:ext cx="2990418" cy="276999"/>
          </a:xfrm>
          <a:prstGeom prst="rect">
            <a:avLst/>
          </a:prstGeom>
          <a:noFill/>
        </p:spPr>
        <p:txBody>
          <a:bodyPr wrap="square" rtlCol="0">
            <a:spAutoFit/>
          </a:bodyPr>
          <a:lstStyle/>
          <a:p>
            <a:r>
              <a:rPr lang="en-US" sz="1200" b="1" dirty="0">
                <a:solidFill>
                  <a:schemeClr val="accent5">
                    <a:lumMod val="75000"/>
                  </a:schemeClr>
                </a:solidFill>
              </a:rPr>
              <a:t>DIRECTORY: MY_CONTROLSET_FILE</a:t>
            </a:r>
          </a:p>
        </p:txBody>
      </p:sp>
      <p:sp>
        <p:nvSpPr>
          <p:cNvPr id="34" name="TextBox 33">
            <a:extLst>
              <a:ext uri="{FF2B5EF4-FFF2-40B4-BE49-F238E27FC236}">
                <a16:creationId xmlns:a16="http://schemas.microsoft.com/office/drawing/2014/main" id="{8F884C8A-087C-544A-8DB9-43EC2CB8A423}"/>
              </a:ext>
            </a:extLst>
          </p:cNvPr>
          <p:cNvSpPr txBox="1"/>
          <p:nvPr/>
        </p:nvSpPr>
        <p:spPr>
          <a:xfrm>
            <a:off x="1551705" y="1909580"/>
            <a:ext cx="5998648" cy="120032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m_part_000_AF2345.csv   100 records       data from Monday</a:t>
            </a:r>
          </a:p>
          <a:p>
            <a:r>
              <a:rPr lang="en-US" sz="1200" dirty="0">
                <a:latin typeface="Consolas" panose="020B0609020204030204" pitchFamily="49" charset="0"/>
                <a:cs typeface="Consolas" panose="020B0609020204030204" pitchFamily="49" charset="0"/>
              </a:rPr>
              <a:t>m_part_001_122345.csv   100 records       data from Tuesday</a:t>
            </a:r>
          </a:p>
          <a:p>
            <a:r>
              <a:rPr lang="en-US" sz="1200" dirty="0">
                <a:latin typeface="Consolas" panose="020B0609020204030204" pitchFamily="49" charset="0"/>
                <a:cs typeface="Consolas" panose="020B0609020204030204" pitchFamily="49" charset="0"/>
              </a:rPr>
              <a:t>m_part_002_EA2345.csv   100 records       data from Wednesday</a:t>
            </a:r>
          </a:p>
          <a:p>
            <a:r>
              <a:rPr lang="en-US" sz="1200" dirty="0">
                <a:latin typeface="Consolas" panose="020B0609020204030204" pitchFamily="49" charset="0"/>
                <a:cs typeface="Consolas" panose="020B0609020204030204" pitchFamily="49" charset="0"/>
              </a:rPr>
              <a:t>m_part_003_ADD345.csv   100 records       data from Thursday</a:t>
            </a:r>
          </a:p>
          <a:p>
            <a:r>
              <a:rPr lang="en-US" sz="1200" dirty="0">
                <a:solidFill>
                  <a:srgbClr val="C00000"/>
                </a:solidFill>
                <a:latin typeface="Consolas" panose="020B0609020204030204" pitchFamily="49" charset="0"/>
                <a:cs typeface="Consolas" panose="020B0609020204030204" pitchFamily="49" charset="0"/>
              </a:rPr>
              <a:t>m_part_004_FF2345.csv   100 records       data from Today</a:t>
            </a:r>
          </a:p>
          <a:p>
            <a:endParaRPr lang="en-US" sz="1200" b="1" dirty="0"/>
          </a:p>
        </p:txBody>
      </p:sp>
      <p:sp>
        <p:nvSpPr>
          <p:cNvPr id="35" name="TextBox 34">
            <a:extLst>
              <a:ext uri="{FF2B5EF4-FFF2-40B4-BE49-F238E27FC236}">
                <a16:creationId xmlns:a16="http://schemas.microsoft.com/office/drawing/2014/main" id="{D071ABC1-3352-FA4F-836E-896AE75C575A}"/>
              </a:ext>
            </a:extLst>
          </p:cNvPr>
          <p:cNvSpPr txBox="1"/>
          <p:nvPr/>
        </p:nvSpPr>
        <p:spPr>
          <a:xfrm>
            <a:off x="0" y="138545"/>
            <a:ext cx="12192000" cy="369332"/>
          </a:xfrm>
          <a:prstGeom prst="rect">
            <a:avLst/>
          </a:prstGeom>
          <a:noFill/>
        </p:spPr>
        <p:txBody>
          <a:bodyPr wrap="square" rtlCol="0" anchor="ctr">
            <a:spAutoFit/>
          </a:bodyPr>
          <a:lstStyle/>
          <a:p>
            <a:pPr algn="ctr"/>
            <a:r>
              <a:rPr lang="en-US" b="1" dirty="0">
                <a:solidFill>
                  <a:srgbClr val="0070C0"/>
                </a:solidFill>
              </a:rPr>
              <a:t>TODAY IS FRIDAY : MOVE TO RAW ZONE</a:t>
            </a:r>
          </a:p>
        </p:txBody>
      </p:sp>
      <p:sp>
        <p:nvSpPr>
          <p:cNvPr id="38" name="TextBox 37">
            <a:extLst>
              <a:ext uri="{FF2B5EF4-FFF2-40B4-BE49-F238E27FC236}">
                <a16:creationId xmlns:a16="http://schemas.microsoft.com/office/drawing/2014/main" id="{3ECA7F9F-8E5A-A245-9740-674E95C82145}"/>
              </a:ext>
            </a:extLst>
          </p:cNvPr>
          <p:cNvSpPr txBox="1"/>
          <p:nvPr/>
        </p:nvSpPr>
        <p:spPr>
          <a:xfrm>
            <a:off x="609601" y="2967335"/>
            <a:ext cx="6719454" cy="461665"/>
          </a:xfrm>
          <a:prstGeom prst="rect">
            <a:avLst/>
          </a:prstGeom>
          <a:noFill/>
        </p:spPr>
        <p:txBody>
          <a:bodyPr wrap="square" rtlCol="0">
            <a:spAutoFit/>
          </a:bodyPr>
          <a:lstStyle/>
          <a:p>
            <a:r>
              <a:rPr lang="en-US" sz="1200" b="1" dirty="0">
                <a:solidFill>
                  <a:schemeClr val="accent5">
                    <a:lumMod val="75000"/>
                  </a:schemeClr>
                </a:solidFill>
              </a:rPr>
              <a:t>Note: transformation process picks up the file from </a:t>
            </a:r>
            <a:r>
              <a:rPr lang="en-US" sz="1200" b="1" dirty="0">
                <a:solidFill>
                  <a:srgbClr val="C00000"/>
                </a:solidFill>
              </a:rPr>
              <a:t>today</a:t>
            </a:r>
            <a:r>
              <a:rPr lang="en-US" sz="1200" b="1" dirty="0">
                <a:solidFill>
                  <a:schemeClr val="accent5">
                    <a:lumMod val="75000"/>
                  </a:schemeClr>
                </a:solidFill>
              </a:rPr>
              <a:t>, without changing anything drops it into the </a:t>
            </a:r>
            <a:r>
              <a:rPr lang="en-US" sz="1200" b="1" dirty="0">
                <a:solidFill>
                  <a:schemeClr val="accent6">
                    <a:lumMod val="50000"/>
                  </a:schemeClr>
                </a:solidFill>
              </a:rPr>
              <a:t>RAW zone</a:t>
            </a:r>
            <a:r>
              <a:rPr lang="en-US" sz="1200" b="1" dirty="0">
                <a:solidFill>
                  <a:schemeClr val="accent5">
                    <a:lumMod val="75000"/>
                  </a:schemeClr>
                </a:solidFill>
              </a:rPr>
              <a:t>.</a:t>
            </a:r>
          </a:p>
        </p:txBody>
      </p:sp>
      <p:grpSp>
        <p:nvGrpSpPr>
          <p:cNvPr id="42" name="Group 41">
            <a:extLst>
              <a:ext uri="{FF2B5EF4-FFF2-40B4-BE49-F238E27FC236}">
                <a16:creationId xmlns:a16="http://schemas.microsoft.com/office/drawing/2014/main" id="{E4826C93-872A-8F45-83E2-8B8102354715}"/>
              </a:ext>
            </a:extLst>
          </p:cNvPr>
          <p:cNvGrpSpPr/>
          <p:nvPr/>
        </p:nvGrpSpPr>
        <p:grpSpPr>
          <a:xfrm>
            <a:off x="7412067" y="2002211"/>
            <a:ext cx="572593" cy="572593"/>
            <a:chOff x="3246488" y="4973782"/>
            <a:chExt cx="572593" cy="572593"/>
          </a:xfrm>
        </p:grpSpPr>
        <p:sp>
          <p:nvSpPr>
            <p:cNvPr id="43" name="Oval 42">
              <a:extLst>
                <a:ext uri="{FF2B5EF4-FFF2-40B4-BE49-F238E27FC236}">
                  <a16:creationId xmlns:a16="http://schemas.microsoft.com/office/drawing/2014/main" id="{21B561A4-1187-1441-9C57-51619E120B49}"/>
                </a:ext>
              </a:extLst>
            </p:cNvPr>
            <p:cNvSpPr/>
            <p:nvPr/>
          </p:nvSpPr>
          <p:spPr>
            <a:xfrm>
              <a:off x="3246488" y="4973782"/>
              <a:ext cx="572593" cy="572593"/>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EDC63A7D-A10D-0C45-A7FA-E1D1F6DBE5D2}"/>
                </a:ext>
              </a:extLst>
            </p:cNvPr>
            <p:cNvSpPr txBox="1"/>
            <p:nvPr/>
          </p:nvSpPr>
          <p:spPr>
            <a:xfrm>
              <a:off x="3272368" y="5075412"/>
              <a:ext cx="520832" cy="369332"/>
            </a:xfrm>
            <a:prstGeom prst="rect">
              <a:avLst/>
            </a:prstGeom>
            <a:noFill/>
          </p:spPr>
          <p:txBody>
            <a:bodyPr wrap="square" rtlCol="0" anchor="ctr">
              <a:spAutoFit/>
            </a:bodyPr>
            <a:lstStyle/>
            <a:p>
              <a:pPr algn="ctr"/>
              <a:r>
                <a:rPr lang="en-US" dirty="0"/>
                <a:t>C</a:t>
              </a:r>
            </a:p>
          </p:txBody>
        </p:sp>
      </p:grpSp>
      <p:sp>
        <p:nvSpPr>
          <p:cNvPr id="29" name="TextBox 28">
            <a:extLst>
              <a:ext uri="{FF2B5EF4-FFF2-40B4-BE49-F238E27FC236}">
                <a16:creationId xmlns:a16="http://schemas.microsoft.com/office/drawing/2014/main" id="{B2F5A9DF-5A06-9B4E-B879-7CF6A3A49A00}"/>
              </a:ext>
            </a:extLst>
          </p:cNvPr>
          <p:cNvSpPr txBox="1"/>
          <p:nvPr/>
        </p:nvSpPr>
        <p:spPr>
          <a:xfrm>
            <a:off x="6511634" y="4434905"/>
            <a:ext cx="5998648" cy="120032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m_part_000_AF2345.csv   100 records       data from Monday</a:t>
            </a:r>
          </a:p>
          <a:p>
            <a:r>
              <a:rPr lang="en-US" sz="1200" dirty="0">
                <a:latin typeface="Consolas" panose="020B0609020204030204" pitchFamily="49" charset="0"/>
                <a:cs typeface="Consolas" panose="020B0609020204030204" pitchFamily="49" charset="0"/>
              </a:rPr>
              <a:t>m_part_001_122345.csv   100 records       data from Tuesday</a:t>
            </a:r>
          </a:p>
          <a:p>
            <a:r>
              <a:rPr lang="en-US" sz="1200" dirty="0">
                <a:latin typeface="Consolas" panose="020B0609020204030204" pitchFamily="49" charset="0"/>
                <a:cs typeface="Consolas" panose="020B0609020204030204" pitchFamily="49" charset="0"/>
              </a:rPr>
              <a:t>m_part_002_EA2345.csv   100 records       data from Wednesday</a:t>
            </a:r>
          </a:p>
          <a:p>
            <a:r>
              <a:rPr lang="en-US" sz="1200" dirty="0">
                <a:latin typeface="Consolas" panose="020B0609020204030204" pitchFamily="49" charset="0"/>
                <a:cs typeface="Consolas" panose="020B0609020204030204" pitchFamily="49" charset="0"/>
              </a:rPr>
              <a:t>m_part_003_ADD345.csv   100 records       data from Thursday</a:t>
            </a:r>
          </a:p>
          <a:p>
            <a:r>
              <a:rPr lang="en-US" sz="1200" dirty="0">
                <a:solidFill>
                  <a:srgbClr val="C00000"/>
                </a:solidFill>
                <a:latin typeface="Consolas" panose="020B0609020204030204" pitchFamily="49" charset="0"/>
                <a:cs typeface="Consolas" panose="020B0609020204030204" pitchFamily="49" charset="0"/>
              </a:rPr>
              <a:t>m_part_004_FF2345.csv   100 records       data from Today</a:t>
            </a:r>
          </a:p>
          <a:p>
            <a:endParaRPr lang="en-US" sz="1200" b="1" dirty="0"/>
          </a:p>
        </p:txBody>
      </p:sp>
      <p:sp>
        <p:nvSpPr>
          <p:cNvPr id="2" name="Right Arrow 1">
            <a:extLst>
              <a:ext uri="{FF2B5EF4-FFF2-40B4-BE49-F238E27FC236}">
                <a16:creationId xmlns:a16="http://schemas.microsoft.com/office/drawing/2014/main" id="{732841AF-BDD7-1C49-9558-0850E6DEC53F}"/>
              </a:ext>
            </a:extLst>
          </p:cNvPr>
          <p:cNvSpPr/>
          <p:nvPr/>
        </p:nvSpPr>
        <p:spPr>
          <a:xfrm>
            <a:off x="6511634" y="2707547"/>
            <a:ext cx="2230582" cy="20289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937333D-CBAA-5740-A365-C88BC14ABE41}"/>
              </a:ext>
            </a:extLst>
          </p:cNvPr>
          <p:cNvSpPr/>
          <p:nvPr/>
        </p:nvSpPr>
        <p:spPr>
          <a:xfrm>
            <a:off x="8852677" y="2617768"/>
            <a:ext cx="2577321" cy="3693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ZONE</a:t>
            </a:r>
          </a:p>
        </p:txBody>
      </p:sp>
      <p:sp>
        <p:nvSpPr>
          <p:cNvPr id="32" name="TextBox 31">
            <a:extLst>
              <a:ext uri="{FF2B5EF4-FFF2-40B4-BE49-F238E27FC236}">
                <a16:creationId xmlns:a16="http://schemas.microsoft.com/office/drawing/2014/main" id="{CA3E2B16-2373-3545-B9F2-54B08D4BCBB2}"/>
              </a:ext>
            </a:extLst>
          </p:cNvPr>
          <p:cNvSpPr txBox="1"/>
          <p:nvPr/>
        </p:nvSpPr>
        <p:spPr>
          <a:xfrm>
            <a:off x="-1655617" y="6687000"/>
            <a:ext cx="6719454" cy="461665"/>
          </a:xfrm>
          <a:prstGeom prst="rect">
            <a:avLst/>
          </a:prstGeom>
          <a:noFill/>
        </p:spPr>
        <p:txBody>
          <a:bodyPr wrap="square" rtlCol="0">
            <a:spAutoFit/>
          </a:bodyPr>
          <a:lstStyle/>
          <a:p>
            <a:r>
              <a:rPr lang="en-US" sz="1200" b="1" dirty="0">
                <a:solidFill>
                  <a:schemeClr val="accent5">
                    <a:lumMod val="75000"/>
                  </a:schemeClr>
                </a:solidFill>
              </a:rPr>
              <a:t>Note: transformation process picks up the file from </a:t>
            </a:r>
            <a:r>
              <a:rPr lang="en-US" sz="1200" b="1" dirty="0">
                <a:solidFill>
                  <a:srgbClr val="C00000"/>
                </a:solidFill>
              </a:rPr>
              <a:t>today</a:t>
            </a:r>
            <a:r>
              <a:rPr lang="en-US" sz="1200" b="1" dirty="0">
                <a:solidFill>
                  <a:schemeClr val="accent5">
                    <a:lumMod val="75000"/>
                  </a:schemeClr>
                </a:solidFill>
              </a:rPr>
              <a:t>, adds a timestamp to each row, reads the schema [ shape ] defined for the next zone and rewrites the file to that default shape</a:t>
            </a:r>
          </a:p>
        </p:txBody>
      </p:sp>
      <p:pic>
        <p:nvPicPr>
          <p:cNvPr id="33" name="Picture 32">
            <a:extLst>
              <a:ext uri="{FF2B5EF4-FFF2-40B4-BE49-F238E27FC236}">
                <a16:creationId xmlns:a16="http://schemas.microsoft.com/office/drawing/2014/main" id="{DEEA2930-FC76-C34F-A5F1-F50C1D56438E}"/>
              </a:ext>
            </a:extLst>
          </p:cNvPr>
          <p:cNvPicPr>
            <a:picLocks noChangeAspect="1"/>
          </p:cNvPicPr>
          <p:nvPr/>
        </p:nvPicPr>
        <p:blipFill>
          <a:blip r:embed="rId2">
            <a:duotone>
              <a:schemeClr val="accent6">
                <a:shade val="45000"/>
                <a:satMod val="135000"/>
              </a:schemeClr>
              <a:prstClr val="white"/>
            </a:duotone>
          </a:blip>
          <a:stretch>
            <a:fillRect/>
          </a:stretch>
        </p:blipFill>
        <p:spPr>
          <a:xfrm>
            <a:off x="6993661" y="3562835"/>
            <a:ext cx="801688" cy="801688"/>
          </a:xfrm>
          <a:prstGeom prst="rect">
            <a:avLst/>
          </a:prstGeom>
        </p:spPr>
      </p:pic>
      <p:sp>
        <p:nvSpPr>
          <p:cNvPr id="36" name="TextBox 35">
            <a:extLst>
              <a:ext uri="{FF2B5EF4-FFF2-40B4-BE49-F238E27FC236}">
                <a16:creationId xmlns:a16="http://schemas.microsoft.com/office/drawing/2014/main" id="{446A2223-3214-B34E-A866-74E55CAF8FF4}"/>
              </a:ext>
            </a:extLst>
          </p:cNvPr>
          <p:cNvSpPr txBox="1"/>
          <p:nvPr/>
        </p:nvSpPr>
        <p:spPr>
          <a:xfrm>
            <a:off x="4886990" y="3825180"/>
            <a:ext cx="2235266" cy="276999"/>
          </a:xfrm>
          <a:prstGeom prst="rect">
            <a:avLst/>
          </a:prstGeom>
          <a:noFill/>
        </p:spPr>
        <p:txBody>
          <a:bodyPr wrap="square" rtlCol="0">
            <a:spAutoFit/>
          </a:bodyPr>
          <a:lstStyle/>
          <a:p>
            <a:r>
              <a:rPr lang="en-US" sz="1200" b="1" dirty="0">
                <a:solidFill>
                  <a:schemeClr val="accent6">
                    <a:lumMod val="50000"/>
                  </a:schemeClr>
                </a:solidFill>
              </a:rPr>
              <a:t>RAW ZONE MEGDP LOCATION</a:t>
            </a:r>
          </a:p>
        </p:txBody>
      </p:sp>
      <p:sp>
        <p:nvSpPr>
          <p:cNvPr id="47" name="TextBox 46">
            <a:extLst>
              <a:ext uri="{FF2B5EF4-FFF2-40B4-BE49-F238E27FC236}">
                <a16:creationId xmlns:a16="http://schemas.microsoft.com/office/drawing/2014/main" id="{CE5432C8-5E8C-F54B-9E94-9511F231461F}"/>
              </a:ext>
            </a:extLst>
          </p:cNvPr>
          <p:cNvSpPr txBox="1"/>
          <p:nvPr/>
        </p:nvSpPr>
        <p:spPr>
          <a:xfrm>
            <a:off x="7698364" y="3825180"/>
            <a:ext cx="2990418" cy="276999"/>
          </a:xfrm>
          <a:prstGeom prst="rect">
            <a:avLst/>
          </a:prstGeom>
          <a:noFill/>
        </p:spPr>
        <p:txBody>
          <a:bodyPr wrap="square" rtlCol="0">
            <a:spAutoFit/>
          </a:bodyPr>
          <a:lstStyle/>
          <a:p>
            <a:r>
              <a:rPr lang="en-US" sz="1200" b="1" dirty="0">
                <a:solidFill>
                  <a:schemeClr val="accent6">
                    <a:lumMod val="50000"/>
                  </a:schemeClr>
                </a:solidFill>
              </a:rPr>
              <a:t>DIRECTORY: MY_CONTROLSET_FILE</a:t>
            </a:r>
          </a:p>
        </p:txBody>
      </p:sp>
    </p:spTree>
    <p:extLst>
      <p:ext uri="{BB962C8B-B14F-4D97-AF65-F5344CB8AC3E}">
        <p14:creationId xmlns:p14="http://schemas.microsoft.com/office/powerpoint/2010/main" val="3138349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F884C8A-087C-544A-8DB9-43EC2CB8A423}"/>
              </a:ext>
            </a:extLst>
          </p:cNvPr>
          <p:cNvSpPr txBox="1"/>
          <p:nvPr/>
        </p:nvSpPr>
        <p:spPr>
          <a:xfrm>
            <a:off x="1551705" y="1909580"/>
            <a:ext cx="5998648" cy="120032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m_part_000_AF2345.csv   100 records       data from Monday</a:t>
            </a:r>
          </a:p>
          <a:p>
            <a:r>
              <a:rPr lang="en-US" sz="1200" dirty="0">
                <a:latin typeface="Consolas" panose="020B0609020204030204" pitchFamily="49" charset="0"/>
                <a:cs typeface="Consolas" panose="020B0609020204030204" pitchFamily="49" charset="0"/>
              </a:rPr>
              <a:t>m_part_001_122345.csv   100 records       data from Tuesday</a:t>
            </a:r>
          </a:p>
          <a:p>
            <a:r>
              <a:rPr lang="en-US" sz="1200" dirty="0">
                <a:latin typeface="Consolas" panose="020B0609020204030204" pitchFamily="49" charset="0"/>
                <a:cs typeface="Consolas" panose="020B0609020204030204" pitchFamily="49" charset="0"/>
              </a:rPr>
              <a:t>m_part_002_EA2345.csv   100 records       data from Wednesday</a:t>
            </a:r>
          </a:p>
          <a:p>
            <a:r>
              <a:rPr lang="en-US" sz="1200" dirty="0">
                <a:latin typeface="Consolas" panose="020B0609020204030204" pitchFamily="49" charset="0"/>
                <a:cs typeface="Consolas" panose="020B0609020204030204" pitchFamily="49" charset="0"/>
              </a:rPr>
              <a:t>m_part_003_ADD345.csv   100 records       data from Thursday</a:t>
            </a:r>
          </a:p>
          <a:p>
            <a:r>
              <a:rPr lang="en-US" sz="1200" dirty="0">
                <a:solidFill>
                  <a:srgbClr val="C00000"/>
                </a:solidFill>
                <a:latin typeface="Consolas" panose="020B0609020204030204" pitchFamily="49" charset="0"/>
                <a:cs typeface="Consolas" panose="020B0609020204030204" pitchFamily="49" charset="0"/>
              </a:rPr>
              <a:t>m_part_004_FF2345.csv   100 records       data from Today</a:t>
            </a:r>
          </a:p>
          <a:p>
            <a:endParaRPr lang="en-US" sz="1200" b="1" dirty="0"/>
          </a:p>
        </p:txBody>
      </p:sp>
      <p:sp>
        <p:nvSpPr>
          <p:cNvPr id="35" name="TextBox 34">
            <a:extLst>
              <a:ext uri="{FF2B5EF4-FFF2-40B4-BE49-F238E27FC236}">
                <a16:creationId xmlns:a16="http://schemas.microsoft.com/office/drawing/2014/main" id="{D071ABC1-3352-FA4F-836E-896AE75C575A}"/>
              </a:ext>
            </a:extLst>
          </p:cNvPr>
          <p:cNvSpPr txBox="1"/>
          <p:nvPr/>
        </p:nvSpPr>
        <p:spPr>
          <a:xfrm>
            <a:off x="0" y="138545"/>
            <a:ext cx="12192000" cy="369332"/>
          </a:xfrm>
          <a:prstGeom prst="rect">
            <a:avLst/>
          </a:prstGeom>
          <a:noFill/>
        </p:spPr>
        <p:txBody>
          <a:bodyPr wrap="square" rtlCol="0" anchor="ctr">
            <a:spAutoFit/>
          </a:bodyPr>
          <a:lstStyle/>
          <a:p>
            <a:pPr algn="ctr"/>
            <a:r>
              <a:rPr lang="en-US" b="1" dirty="0">
                <a:solidFill>
                  <a:srgbClr val="0070C0"/>
                </a:solidFill>
              </a:rPr>
              <a:t>TODAY IS FRIDAY : MOVE TO CURATED ZONE</a:t>
            </a:r>
          </a:p>
        </p:txBody>
      </p:sp>
      <p:grpSp>
        <p:nvGrpSpPr>
          <p:cNvPr id="42" name="Group 41">
            <a:extLst>
              <a:ext uri="{FF2B5EF4-FFF2-40B4-BE49-F238E27FC236}">
                <a16:creationId xmlns:a16="http://schemas.microsoft.com/office/drawing/2014/main" id="{E4826C93-872A-8F45-83E2-8B8102354715}"/>
              </a:ext>
            </a:extLst>
          </p:cNvPr>
          <p:cNvGrpSpPr/>
          <p:nvPr/>
        </p:nvGrpSpPr>
        <p:grpSpPr>
          <a:xfrm>
            <a:off x="7412067" y="2002211"/>
            <a:ext cx="572593" cy="572593"/>
            <a:chOff x="3246488" y="4973782"/>
            <a:chExt cx="572593" cy="572593"/>
          </a:xfrm>
        </p:grpSpPr>
        <p:sp>
          <p:nvSpPr>
            <p:cNvPr id="43" name="Oval 42">
              <a:extLst>
                <a:ext uri="{FF2B5EF4-FFF2-40B4-BE49-F238E27FC236}">
                  <a16:creationId xmlns:a16="http://schemas.microsoft.com/office/drawing/2014/main" id="{21B561A4-1187-1441-9C57-51619E120B49}"/>
                </a:ext>
              </a:extLst>
            </p:cNvPr>
            <p:cNvSpPr/>
            <p:nvPr/>
          </p:nvSpPr>
          <p:spPr>
            <a:xfrm>
              <a:off x="3246488" y="4973782"/>
              <a:ext cx="572593" cy="572593"/>
            </a:xfrm>
            <a:prstGeom prst="ellipse">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EDC63A7D-A10D-0C45-A7FA-E1D1F6DBE5D2}"/>
                </a:ext>
              </a:extLst>
            </p:cNvPr>
            <p:cNvSpPr txBox="1"/>
            <p:nvPr/>
          </p:nvSpPr>
          <p:spPr>
            <a:xfrm>
              <a:off x="3272368" y="5075412"/>
              <a:ext cx="520832" cy="369332"/>
            </a:xfrm>
            <a:prstGeom prst="rect">
              <a:avLst/>
            </a:prstGeom>
            <a:noFill/>
          </p:spPr>
          <p:txBody>
            <a:bodyPr wrap="square" rtlCol="0" anchor="ctr">
              <a:spAutoFit/>
            </a:bodyPr>
            <a:lstStyle/>
            <a:p>
              <a:pPr algn="ctr"/>
              <a:r>
                <a:rPr lang="en-US" dirty="0"/>
                <a:t>D</a:t>
              </a:r>
            </a:p>
          </p:txBody>
        </p:sp>
      </p:grpSp>
      <p:sp>
        <p:nvSpPr>
          <p:cNvPr id="29" name="TextBox 28">
            <a:extLst>
              <a:ext uri="{FF2B5EF4-FFF2-40B4-BE49-F238E27FC236}">
                <a16:creationId xmlns:a16="http://schemas.microsoft.com/office/drawing/2014/main" id="{B2F5A9DF-5A06-9B4E-B879-7CF6A3A49A00}"/>
              </a:ext>
            </a:extLst>
          </p:cNvPr>
          <p:cNvSpPr txBox="1"/>
          <p:nvPr/>
        </p:nvSpPr>
        <p:spPr>
          <a:xfrm>
            <a:off x="6511634" y="5293891"/>
            <a:ext cx="5998648" cy="120032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m_part_000_AF2345.pqt   100 records       data from Monday</a:t>
            </a:r>
          </a:p>
          <a:p>
            <a:r>
              <a:rPr lang="en-US" sz="1200" dirty="0">
                <a:latin typeface="Consolas" panose="020B0609020204030204" pitchFamily="49" charset="0"/>
                <a:cs typeface="Consolas" panose="020B0609020204030204" pitchFamily="49" charset="0"/>
              </a:rPr>
              <a:t>m_part_001_122345.pqt   100 records       data from Tuesday</a:t>
            </a:r>
          </a:p>
          <a:p>
            <a:r>
              <a:rPr lang="en-US" sz="1200" dirty="0">
                <a:latin typeface="Consolas" panose="020B0609020204030204" pitchFamily="49" charset="0"/>
                <a:cs typeface="Consolas" panose="020B0609020204030204" pitchFamily="49" charset="0"/>
              </a:rPr>
              <a:t>m_part_002_EA2345.pqt   100 records       data from Wednesday</a:t>
            </a:r>
          </a:p>
          <a:p>
            <a:r>
              <a:rPr lang="en-US" sz="1200" dirty="0">
                <a:latin typeface="Consolas" panose="020B0609020204030204" pitchFamily="49" charset="0"/>
                <a:cs typeface="Consolas" panose="020B0609020204030204" pitchFamily="49" charset="0"/>
              </a:rPr>
              <a:t>m_part_003_ADD345.pqt   100 records       data from Thursday</a:t>
            </a:r>
          </a:p>
          <a:p>
            <a:r>
              <a:rPr lang="en-US" sz="1200" dirty="0">
                <a:solidFill>
                  <a:srgbClr val="C00000"/>
                </a:solidFill>
                <a:latin typeface="Consolas" panose="020B0609020204030204" pitchFamily="49" charset="0"/>
                <a:cs typeface="Consolas" panose="020B0609020204030204" pitchFamily="49" charset="0"/>
              </a:rPr>
              <a:t>m_part_004_FF2345.pqt   100 records       data from Today</a:t>
            </a:r>
          </a:p>
          <a:p>
            <a:endParaRPr lang="en-US" sz="1200" b="1" dirty="0"/>
          </a:p>
        </p:txBody>
      </p:sp>
      <p:sp>
        <p:nvSpPr>
          <p:cNvPr id="2" name="Right Arrow 1">
            <a:extLst>
              <a:ext uri="{FF2B5EF4-FFF2-40B4-BE49-F238E27FC236}">
                <a16:creationId xmlns:a16="http://schemas.microsoft.com/office/drawing/2014/main" id="{732841AF-BDD7-1C49-9558-0850E6DEC53F}"/>
              </a:ext>
            </a:extLst>
          </p:cNvPr>
          <p:cNvSpPr/>
          <p:nvPr/>
        </p:nvSpPr>
        <p:spPr>
          <a:xfrm>
            <a:off x="6511634" y="2707547"/>
            <a:ext cx="2230582" cy="20289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937333D-CBAA-5740-A365-C88BC14ABE41}"/>
              </a:ext>
            </a:extLst>
          </p:cNvPr>
          <p:cNvSpPr/>
          <p:nvPr/>
        </p:nvSpPr>
        <p:spPr>
          <a:xfrm>
            <a:off x="8852677" y="2617768"/>
            <a:ext cx="2577321" cy="3693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CURATED ZONE</a:t>
            </a:r>
          </a:p>
        </p:txBody>
      </p:sp>
      <p:sp>
        <p:nvSpPr>
          <p:cNvPr id="32" name="TextBox 31">
            <a:extLst>
              <a:ext uri="{FF2B5EF4-FFF2-40B4-BE49-F238E27FC236}">
                <a16:creationId xmlns:a16="http://schemas.microsoft.com/office/drawing/2014/main" id="{CA3E2B16-2373-3545-B9F2-54B08D4BCBB2}"/>
              </a:ext>
            </a:extLst>
          </p:cNvPr>
          <p:cNvSpPr txBox="1"/>
          <p:nvPr/>
        </p:nvSpPr>
        <p:spPr>
          <a:xfrm>
            <a:off x="830899" y="3030788"/>
            <a:ext cx="6719454" cy="646331"/>
          </a:xfrm>
          <a:prstGeom prst="rect">
            <a:avLst/>
          </a:prstGeom>
          <a:noFill/>
        </p:spPr>
        <p:txBody>
          <a:bodyPr wrap="square" rtlCol="0">
            <a:spAutoFit/>
          </a:bodyPr>
          <a:lstStyle/>
          <a:p>
            <a:r>
              <a:rPr lang="en-US" sz="1200" b="1" dirty="0">
                <a:solidFill>
                  <a:schemeClr val="accent5">
                    <a:lumMod val="75000"/>
                  </a:schemeClr>
                </a:solidFill>
              </a:rPr>
              <a:t>Note: transformation process picks up the file from </a:t>
            </a:r>
            <a:r>
              <a:rPr lang="en-US" sz="1200" b="1" dirty="0">
                <a:solidFill>
                  <a:srgbClr val="C00000"/>
                </a:solidFill>
              </a:rPr>
              <a:t>today</a:t>
            </a:r>
            <a:r>
              <a:rPr lang="en-US" sz="1200" b="1" dirty="0">
                <a:solidFill>
                  <a:schemeClr val="accent5">
                    <a:lumMod val="75000"/>
                  </a:schemeClr>
                </a:solidFill>
              </a:rPr>
              <a:t> in RAW,  adds a a new columns called platform timestamp to each row, reads the schema [ shape ] defined for the CURATED ZONE and rewrites the file to that default shape, coverts the file to PARQUET format</a:t>
            </a:r>
          </a:p>
        </p:txBody>
      </p:sp>
      <p:pic>
        <p:nvPicPr>
          <p:cNvPr id="33" name="Picture 32">
            <a:extLst>
              <a:ext uri="{FF2B5EF4-FFF2-40B4-BE49-F238E27FC236}">
                <a16:creationId xmlns:a16="http://schemas.microsoft.com/office/drawing/2014/main" id="{DEEA2930-FC76-C34F-A5F1-F50C1D56438E}"/>
              </a:ext>
            </a:extLst>
          </p:cNvPr>
          <p:cNvPicPr>
            <a:picLocks noChangeAspect="1"/>
          </p:cNvPicPr>
          <p:nvPr/>
        </p:nvPicPr>
        <p:blipFill>
          <a:blip r:embed="rId2">
            <a:duotone>
              <a:schemeClr val="accent2">
                <a:shade val="45000"/>
                <a:satMod val="135000"/>
              </a:schemeClr>
              <a:prstClr val="white"/>
            </a:duotone>
          </a:blip>
          <a:stretch>
            <a:fillRect/>
          </a:stretch>
        </p:blipFill>
        <p:spPr>
          <a:xfrm>
            <a:off x="6993661" y="4435676"/>
            <a:ext cx="801688" cy="801688"/>
          </a:xfrm>
          <a:prstGeom prst="rect">
            <a:avLst/>
          </a:prstGeom>
        </p:spPr>
      </p:pic>
      <p:sp>
        <p:nvSpPr>
          <p:cNvPr id="36" name="TextBox 35">
            <a:extLst>
              <a:ext uri="{FF2B5EF4-FFF2-40B4-BE49-F238E27FC236}">
                <a16:creationId xmlns:a16="http://schemas.microsoft.com/office/drawing/2014/main" id="{446A2223-3214-B34E-A866-74E55CAF8FF4}"/>
              </a:ext>
            </a:extLst>
          </p:cNvPr>
          <p:cNvSpPr txBox="1"/>
          <p:nvPr/>
        </p:nvSpPr>
        <p:spPr>
          <a:xfrm>
            <a:off x="4641273" y="4698021"/>
            <a:ext cx="2480983" cy="276999"/>
          </a:xfrm>
          <a:prstGeom prst="rect">
            <a:avLst/>
          </a:prstGeom>
          <a:noFill/>
        </p:spPr>
        <p:txBody>
          <a:bodyPr wrap="square" rtlCol="0">
            <a:spAutoFit/>
          </a:bodyPr>
          <a:lstStyle/>
          <a:p>
            <a:r>
              <a:rPr lang="en-US" sz="1200" b="1" dirty="0">
                <a:solidFill>
                  <a:schemeClr val="accent2">
                    <a:lumMod val="50000"/>
                  </a:schemeClr>
                </a:solidFill>
              </a:rPr>
              <a:t>CURATED ZONE MEGDP LOCATION</a:t>
            </a:r>
          </a:p>
        </p:txBody>
      </p:sp>
      <p:sp>
        <p:nvSpPr>
          <p:cNvPr id="47" name="TextBox 46">
            <a:extLst>
              <a:ext uri="{FF2B5EF4-FFF2-40B4-BE49-F238E27FC236}">
                <a16:creationId xmlns:a16="http://schemas.microsoft.com/office/drawing/2014/main" id="{CE5432C8-5E8C-F54B-9E94-9511F231461F}"/>
              </a:ext>
            </a:extLst>
          </p:cNvPr>
          <p:cNvSpPr txBox="1"/>
          <p:nvPr/>
        </p:nvSpPr>
        <p:spPr>
          <a:xfrm>
            <a:off x="7698364" y="4698021"/>
            <a:ext cx="2990418" cy="276999"/>
          </a:xfrm>
          <a:prstGeom prst="rect">
            <a:avLst/>
          </a:prstGeom>
          <a:noFill/>
        </p:spPr>
        <p:txBody>
          <a:bodyPr wrap="square" rtlCol="0">
            <a:spAutoFit/>
          </a:bodyPr>
          <a:lstStyle/>
          <a:p>
            <a:r>
              <a:rPr lang="en-US" sz="1200" b="1" dirty="0">
                <a:solidFill>
                  <a:schemeClr val="accent2">
                    <a:lumMod val="50000"/>
                  </a:schemeClr>
                </a:solidFill>
              </a:rPr>
              <a:t>DIRECTORY: MY_CONTROLSET_FILE</a:t>
            </a:r>
          </a:p>
        </p:txBody>
      </p:sp>
      <p:grpSp>
        <p:nvGrpSpPr>
          <p:cNvPr id="4" name="Group 3">
            <a:extLst>
              <a:ext uri="{FF2B5EF4-FFF2-40B4-BE49-F238E27FC236}">
                <a16:creationId xmlns:a16="http://schemas.microsoft.com/office/drawing/2014/main" id="{38BFA8FF-B44F-4E46-AEFB-B4EA7504E175}"/>
              </a:ext>
            </a:extLst>
          </p:cNvPr>
          <p:cNvGrpSpPr/>
          <p:nvPr/>
        </p:nvGrpSpPr>
        <p:grpSpPr>
          <a:xfrm>
            <a:off x="329372" y="894868"/>
            <a:ext cx="5801792" cy="801688"/>
            <a:chOff x="5039390" y="3715235"/>
            <a:chExt cx="5801792" cy="801688"/>
          </a:xfrm>
        </p:grpSpPr>
        <p:pic>
          <p:nvPicPr>
            <p:cNvPr id="18" name="Picture 17">
              <a:extLst>
                <a:ext uri="{FF2B5EF4-FFF2-40B4-BE49-F238E27FC236}">
                  <a16:creationId xmlns:a16="http://schemas.microsoft.com/office/drawing/2014/main" id="{4301C591-B93D-784A-96AC-F3BFAB5F5415}"/>
                </a:ext>
              </a:extLst>
            </p:cNvPr>
            <p:cNvPicPr>
              <a:picLocks noChangeAspect="1"/>
            </p:cNvPicPr>
            <p:nvPr/>
          </p:nvPicPr>
          <p:blipFill>
            <a:blip r:embed="rId2">
              <a:duotone>
                <a:schemeClr val="accent6">
                  <a:shade val="45000"/>
                  <a:satMod val="135000"/>
                </a:schemeClr>
                <a:prstClr val="white"/>
              </a:duotone>
            </a:blip>
            <a:stretch>
              <a:fillRect/>
            </a:stretch>
          </p:blipFill>
          <p:spPr>
            <a:xfrm>
              <a:off x="7146061" y="3715235"/>
              <a:ext cx="801688" cy="801688"/>
            </a:xfrm>
            <a:prstGeom prst="rect">
              <a:avLst/>
            </a:prstGeom>
          </p:spPr>
        </p:pic>
        <p:sp>
          <p:nvSpPr>
            <p:cNvPr id="19" name="TextBox 18">
              <a:extLst>
                <a:ext uri="{FF2B5EF4-FFF2-40B4-BE49-F238E27FC236}">
                  <a16:creationId xmlns:a16="http://schemas.microsoft.com/office/drawing/2014/main" id="{9EF79332-956C-E943-BB21-D2CCD36D3475}"/>
                </a:ext>
              </a:extLst>
            </p:cNvPr>
            <p:cNvSpPr txBox="1"/>
            <p:nvPr/>
          </p:nvSpPr>
          <p:spPr>
            <a:xfrm>
              <a:off x="5039390" y="3977580"/>
              <a:ext cx="2235266" cy="276999"/>
            </a:xfrm>
            <a:prstGeom prst="rect">
              <a:avLst/>
            </a:prstGeom>
            <a:noFill/>
          </p:spPr>
          <p:txBody>
            <a:bodyPr wrap="square" rtlCol="0">
              <a:spAutoFit/>
            </a:bodyPr>
            <a:lstStyle/>
            <a:p>
              <a:r>
                <a:rPr lang="en-US" sz="1200" b="1" dirty="0">
                  <a:solidFill>
                    <a:schemeClr val="accent6">
                      <a:lumMod val="50000"/>
                    </a:schemeClr>
                  </a:solidFill>
                </a:rPr>
                <a:t>RAW ZONE MEGDP LOCATION</a:t>
              </a:r>
            </a:p>
          </p:txBody>
        </p:sp>
        <p:sp>
          <p:nvSpPr>
            <p:cNvPr id="20" name="TextBox 19">
              <a:extLst>
                <a:ext uri="{FF2B5EF4-FFF2-40B4-BE49-F238E27FC236}">
                  <a16:creationId xmlns:a16="http://schemas.microsoft.com/office/drawing/2014/main" id="{99D4ADB5-2CFB-6A40-942C-E05849D8F076}"/>
                </a:ext>
              </a:extLst>
            </p:cNvPr>
            <p:cNvSpPr txBox="1"/>
            <p:nvPr/>
          </p:nvSpPr>
          <p:spPr>
            <a:xfrm>
              <a:off x="7850764" y="3977580"/>
              <a:ext cx="2990418" cy="276999"/>
            </a:xfrm>
            <a:prstGeom prst="rect">
              <a:avLst/>
            </a:prstGeom>
            <a:noFill/>
          </p:spPr>
          <p:txBody>
            <a:bodyPr wrap="square" rtlCol="0">
              <a:spAutoFit/>
            </a:bodyPr>
            <a:lstStyle/>
            <a:p>
              <a:r>
                <a:rPr lang="en-US" sz="1200" b="1" dirty="0">
                  <a:solidFill>
                    <a:schemeClr val="accent6">
                      <a:lumMod val="50000"/>
                    </a:schemeClr>
                  </a:solidFill>
                </a:rPr>
                <a:t>DIRECTORY: MY_CONTROLSET_FILE</a:t>
              </a:r>
            </a:p>
          </p:txBody>
        </p:sp>
      </p:grpSp>
      <p:sp>
        <p:nvSpPr>
          <p:cNvPr id="24" name="TextBox 23">
            <a:extLst>
              <a:ext uri="{FF2B5EF4-FFF2-40B4-BE49-F238E27FC236}">
                <a16:creationId xmlns:a16="http://schemas.microsoft.com/office/drawing/2014/main" id="{93F974FE-93F6-A14A-A4B6-E2C0F2515B1C}"/>
              </a:ext>
            </a:extLst>
          </p:cNvPr>
          <p:cNvSpPr txBox="1"/>
          <p:nvPr/>
        </p:nvSpPr>
        <p:spPr>
          <a:xfrm>
            <a:off x="601621" y="4020177"/>
            <a:ext cx="6520635" cy="830997"/>
          </a:xfrm>
          <a:prstGeom prst="rect">
            <a:avLst/>
          </a:prstGeom>
          <a:noFill/>
        </p:spPr>
        <p:txBody>
          <a:bodyPr wrap="square" rtlCol="0">
            <a:spAutoFit/>
          </a:bodyPr>
          <a:lstStyle/>
          <a:p>
            <a:r>
              <a:rPr lang="en-US" sz="1200" b="1" dirty="0"/>
              <a:t>SLICE_ID, BUSINESS_REGION, BUSINESS_CLOSE_DATE, RUNNING_BALANCE, </a:t>
            </a:r>
            <a:r>
              <a:rPr lang="en-US" sz="1200" b="1" dirty="0">
                <a:solidFill>
                  <a:srgbClr val="C00000"/>
                </a:solidFill>
              </a:rPr>
              <a:t>PLATFORM_TS</a:t>
            </a:r>
          </a:p>
          <a:p>
            <a:r>
              <a:rPr lang="en-US" sz="1200" b="1" dirty="0"/>
              <a:t>001, WMUS, 09/22/2019, 1,999.09, </a:t>
            </a:r>
            <a:r>
              <a:rPr lang="fr" sz="1200" dirty="0">
                <a:solidFill>
                  <a:srgbClr val="C00000"/>
                </a:solidFill>
              </a:rPr>
              <a:t>Tue Jun 11 00:00:00 UTC 2019</a:t>
            </a:r>
            <a:endParaRPr lang="en-US" sz="1200" b="1" dirty="0">
              <a:solidFill>
                <a:srgbClr val="C00000"/>
              </a:solidFill>
            </a:endParaRPr>
          </a:p>
          <a:p>
            <a:r>
              <a:rPr lang="en-US" sz="1200" b="1" dirty="0"/>
              <a:t>001,  WM_GB, 09/22/2019, 2,100,231.03, </a:t>
            </a:r>
            <a:r>
              <a:rPr lang="fr" sz="1200" dirty="0">
                <a:solidFill>
                  <a:srgbClr val="C00000"/>
                </a:solidFill>
              </a:rPr>
              <a:t>Tue Jun 11 00:00:00 UTC 2019</a:t>
            </a:r>
            <a:endParaRPr lang="en-US" sz="1200" b="1" dirty="0">
              <a:solidFill>
                <a:srgbClr val="C00000"/>
              </a:solidFill>
            </a:endParaRPr>
          </a:p>
          <a:p>
            <a:r>
              <a:rPr lang="en-US" sz="1200" b="1" dirty="0"/>
              <a:t>………</a:t>
            </a:r>
          </a:p>
        </p:txBody>
      </p:sp>
      <p:sp>
        <p:nvSpPr>
          <p:cNvPr id="25" name="Rectangle 24">
            <a:extLst>
              <a:ext uri="{FF2B5EF4-FFF2-40B4-BE49-F238E27FC236}">
                <a16:creationId xmlns:a16="http://schemas.microsoft.com/office/drawing/2014/main" id="{34CD2905-5AFE-BC44-86D0-C215770A9002}"/>
              </a:ext>
            </a:extLst>
          </p:cNvPr>
          <p:cNvSpPr/>
          <p:nvPr/>
        </p:nvSpPr>
        <p:spPr>
          <a:xfrm>
            <a:off x="599461" y="3892950"/>
            <a:ext cx="6100126" cy="37407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4A61AF1C-B9B6-D747-87E3-3D9ABA1BD378}"/>
              </a:ext>
            </a:extLst>
          </p:cNvPr>
          <p:cNvSpPr/>
          <p:nvPr/>
        </p:nvSpPr>
        <p:spPr>
          <a:xfrm rot="19622652">
            <a:off x="1196077" y="5162486"/>
            <a:ext cx="3352800" cy="110471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We added this  COLUMN to the file</a:t>
            </a:r>
          </a:p>
        </p:txBody>
      </p:sp>
    </p:spTree>
    <p:extLst>
      <p:ext uri="{BB962C8B-B14F-4D97-AF65-F5344CB8AC3E}">
        <p14:creationId xmlns:p14="http://schemas.microsoft.com/office/powerpoint/2010/main" val="33468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F454-6299-D045-B352-82C1AC55059A}"/>
              </a:ext>
            </a:extLst>
          </p:cNvPr>
          <p:cNvSpPr>
            <a:spLocks noGrp="1"/>
          </p:cNvSpPr>
          <p:nvPr>
            <p:ph type="title"/>
          </p:nvPr>
        </p:nvSpPr>
        <p:spPr>
          <a:xfrm>
            <a:off x="838200" y="2322264"/>
            <a:ext cx="10515600" cy="1325563"/>
          </a:xfrm>
        </p:spPr>
        <p:txBody>
          <a:bodyPr/>
          <a:lstStyle/>
          <a:p>
            <a:pPr algn="ctr"/>
            <a:r>
              <a:rPr lang="en-US" dirty="0"/>
              <a:t>Adding Schemas to a </a:t>
            </a:r>
            <a:r>
              <a:rPr lang="en-US" dirty="0" err="1"/>
              <a:t>ControlSet</a:t>
            </a:r>
            <a:r>
              <a:rPr lang="en-US" dirty="0"/>
              <a:t> in a Zone to facilitate access</a:t>
            </a:r>
          </a:p>
        </p:txBody>
      </p:sp>
    </p:spTree>
    <p:extLst>
      <p:ext uri="{BB962C8B-B14F-4D97-AF65-F5344CB8AC3E}">
        <p14:creationId xmlns:p14="http://schemas.microsoft.com/office/powerpoint/2010/main" val="1609642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2388</Words>
  <Application>Microsoft Macintosh PowerPoint</Application>
  <PresentationFormat>Widescreen</PresentationFormat>
  <Paragraphs>366</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Subject Review: MEGDP/COLLIBRA Governed Columns 06/11/2019</vt:lpstr>
      <vt:lpstr>The Big Data / Datalake Approach</vt:lpstr>
      <vt:lpstr>The Big Data / Datalake Approach</vt:lpstr>
      <vt:lpstr>How a Datalake works</vt:lpstr>
      <vt:lpstr>Example of MEG Shaping and Transformation</vt:lpstr>
      <vt:lpstr>PowerPoint Presentation</vt:lpstr>
      <vt:lpstr>PowerPoint Presentation</vt:lpstr>
      <vt:lpstr>PowerPoint Presentation</vt:lpstr>
      <vt:lpstr>Adding Schemas to a ControlSet in a Zone to facilitate access</vt:lpstr>
      <vt:lpstr>PowerPoint Presentation</vt:lpstr>
      <vt:lpstr>PowerPoint Presentation</vt:lpstr>
      <vt:lpstr>PowerPoint Presentation</vt:lpstr>
      <vt:lpstr>PowerPoint Presentation</vt:lpstr>
      <vt:lpstr>Mapping Collibra columns to Governed Schema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Mikell F. van der Laan Jr.</dc:creator>
  <cp:lastModifiedBy>Mikell F. van der Laan Jr.</cp:lastModifiedBy>
  <cp:revision>34</cp:revision>
  <dcterms:created xsi:type="dcterms:W3CDTF">2019-06-11T18:12:08Z</dcterms:created>
  <dcterms:modified xsi:type="dcterms:W3CDTF">2019-06-11T23:50:28Z</dcterms:modified>
</cp:coreProperties>
</file>