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58" r:id="rId3"/>
    <p:sldId id="288" r:id="rId4"/>
    <p:sldId id="259" r:id="rId5"/>
    <p:sldId id="260" r:id="rId6"/>
    <p:sldId id="262" r:id="rId7"/>
    <p:sldId id="289" r:id="rId8"/>
    <p:sldId id="290" r:id="rId9"/>
    <p:sldId id="291" r:id="rId10"/>
    <p:sldId id="292" r:id="rId11"/>
    <p:sldId id="263" r:id="rId12"/>
    <p:sldId id="265" r:id="rId13"/>
    <p:sldId id="266" r:id="rId14"/>
    <p:sldId id="267" r:id="rId15"/>
    <p:sldId id="268" r:id="rId16"/>
    <p:sldId id="264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80" r:id="rId27"/>
    <p:sldId id="284" r:id="rId28"/>
    <p:sldId id="282" r:id="rId29"/>
    <p:sldId id="283" r:id="rId3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9" autoAdjust="0"/>
    <p:restoredTop sz="94718"/>
  </p:normalViewPr>
  <p:slideViewPr>
    <p:cSldViewPr>
      <p:cViewPr varScale="1">
        <p:scale>
          <a:sx n="117" d="100"/>
          <a:sy n="117" d="100"/>
        </p:scale>
        <p:origin x="14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ркадий Шнейдер" userId="e7f73a7754f73684" providerId="LiveId" clId="{AF8A47B9-08EE-47AA-A71C-765C26FB4A50}"/>
    <pc:docChg chg="modSld">
      <pc:chgData name="Аркадий Шнейдер" userId="e7f73a7754f73684" providerId="LiveId" clId="{AF8A47B9-08EE-47AA-A71C-765C26FB4A50}" dt="2022-09-06T03:35:28.245" v="20" actId="20577"/>
      <pc:docMkLst>
        <pc:docMk/>
      </pc:docMkLst>
      <pc:sldChg chg="modSp mod">
        <pc:chgData name="Аркадий Шнейдер" userId="e7f73a7754f73684" providerId="LiveId" clId="{AF8A47B9-08EE-47AA-A71C-765C26FB4A50}" dt="2022-09-06T03:35:28.245" v="20" actId="20577"/>
        <pc:sldMkLst>
          <pc:docMk/>
          <pc:sldMk cId="0" sldId="256"/>
        </pc:sldMkLst>
        <pc:spChg chg="mod">
          <ac:chgData name="Аркадий Шнейдер" userId="e7f73a7754f73684" providerId="LiveId" clId="{AF8A47B9-08EE-47AA-A71C-765C26FB4A50}" dt="2022-09-06T03:35:28.245" v="20" actId="20577"/>
          <ac:spMkLst>
            <pc:docMk/>
            <pc:sldMk cId="0" sldId="256"/>
            <ac:spMk id="84994" creationId="{2F3B0EC7-1C02-EE5E-DAAF-228B65E323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>
            <a:extLst>
              <a:ext uri="{FF2B5EF4-FFF2-40B4-BE49-F238E27FC236}">
                <a16:creationId xmlns:a16="http://schemas.microsoft.com/office/drawing/2014/main" id="{D6419B08-8851-6D65-E9BD-7295B236587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>
              <a:extLst>
                <a:ext uri="{FF2B5EF4-FFF2-40B4-BE49-F238E27FC236}">
                  <a16:creationId xmlns:a16="http://schemas.microsoft.com/office/drawing/2014/main" id="{A494CDFA-55F9-CF2C-D2E3-7BF11366B84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39942" name="Rectangle 6">
              <a:extLst>
                <a:ext uri="{FF2B5EF4-FFF2-40B4-BE49-F238E27FC236}">
                  <a16:creationId xmlns:a16="http://schemas.microsoft.com/office/drawing/2014/main" id="{9438A522-DF78-9232-1262-92B30C394A1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9958" name="Group 22">
              <a:extLst>
                <a:ext uri="{FF2B5EF4-FFF2-40B4-BE49-F238E27FC236}">
                  <a16:creationId xmlns:a16="http://schemas.microsoft.com/office/drawing/2014/main" id="{D9BEAC0A-6448-168C-4707-3AE825C79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>
                <a:extLst>
                  <a:ext uri="{FF2B5EF4-FFF2-40B4-BE49-F238E27FC236}">
                    <a16:creationId xmlns:a16="http://schemas.microsoft.com/office/drawing/2014/main" id="{300463F9-D89B-29E6-FEAF-C8569746B8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4" name="Rectangle 8">
                <a:extLst>
                  <a:ext uri="{FF2B5EF4-FFF2-40B4-BE49-F238E27FC236}">
                    <a16:creationId xmlns:a16="http://schemas.microsoft.com/office/drawing/2014/main" id="{1F81A340-CF0F-443B-0D27-58A5FE7A5F2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5" name="Rectangle 9">
                <a:extLst>
                  <a:ext uri="{FF2B5EF4-FFF2-40B4-BE49-F238E27FC236}">
                    <a16:creationId xmlns:a16="http://schemas.microsoft.com/office/drawing/2014/main" id="{6240268B-CFF7-FD3A-B556-4EE09F51C8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6" name="Rectangle 10">
                <a:extLst>
                  <a:ext uri="{FF2B5EF4-FFF2-40B4-BE49-F238E27FC236}">
                    <a16:creationId xmlns:a16="http://schemas.microsoft.com/office/drawing/2014/main" id="{9CCBA325-C173-C060-F298-9C35529A37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7" name="Rectangle 11">
                <a:extLst>
                  <a:ext uri="{FF2B5EF4-FFF2-40B4-BE49-F238E27FC236}">
                    <a16:creationId xmlns:a16="http://schemas.microsoft.com/office/drawing/2014/main" id="{51ADC083-466D-F3EB-32E1-9CB3525406E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8" name="Rectangle 12">
                <a:extLst>
                  <a:ext uri="{FF2B5EF4-FFF2-40B4-BE49-F238E27FC236}">
                    <a16:creationId xmlns:a16="http://schemas.microsoft.com/office/drawing/2014/main" id="{F03BD55C-FBD9-5994-8799-7BF243D987A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9" name="Rectangle 13">
                <a:extLst>
                  <a:ext uri="{FF2B5EF4-FFF2-40B4-BE49-F238E27FC236}">
                    <a16:creationId xmlns:a16="http://schemas.microsoft.com/office/drawing/2014/main" id="{82A6C2F7-19FE-438B-AD7F-BB7E2DC5C3E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0" name="Rectangle 14">
                <a:extLst>
                  <a:ext uri="{FF2B5EF4-FFF2-40B4-BE49-F238E27FC236}">
                    <a16:creationId xmlns:a16="http://schemas.microsoft.com/office/drawing/2014/main" id="{B23C5923-3449-8CBB-9B90-5987F555F5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1" name="Rectangle 15">
                <a:extLst>
                  <a:ext uri="{FF2B5EF4-FFF2-40B4-BE49-F238E27FC236}">
                    <a16:creationId xmlns:a16="http://schemas.microsoft.com/office/drawing/2014/main" id="{0EDF5AEB-DC34-EDB4-88DA-F1CBF281F4B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2" name="Rectangle 16">
                <a:extLst>
                  <a:ext uri="{FF2B5EF4-FFF2-40B4-BE49-F238E27FC236}">
                    <a16:creationId xmlns:a16="http://schemas.microsoft.com/office/drawing/2014/main" id="{5C9CE4F8-78ED-1EF9-BD66-286854406C2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D6CEC04-8874-560E-4D58-28D5F98AA8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614D0AAF-9CA7-D784-9233-2A5AC75EF4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E825027D-1109-E78D-5EDF-7AD5AED2576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A501622-9402-452D-8DA7-BA93EE6FD128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39953" name="Rectangle 17">
            <a:extLst>
              <a:ext uri="{FF2B5EF4-FFF2-40B4-BE49-F238E27FC236}">
                <a16:creationId xmlns:a16="http://schemas.microsoft.com/office/drawing/2014/main" id="{297C8F7B-BBA1-E2A8-6E6C-81C1AD5150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altLang="ru-RU" noProof="0"/>
              <a:t>Образец заголовка</a:t>
            </a:r>
          </a:p>
        </p:txBody>
      </p:sp>
      <p:sp>
        <p:nvSpPr>
          <p:cNvPr id="39954" name="Rectangle 18">
            <a:extLst>
              <a:ext uri="{FF2B5EF4-FFF2-40B4-BE49-F238E27FC236}">
                <a16:creationId xmlns:a16="http://schemas.microsoft.com/office/drawing/2014/main" id="{87FE5482-82D0-7501-DD90-4613717864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ru-RU" altLang="ru-RU" noProof="0"/>
              <a:t>Образец подзаголовка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3FF59-7A42-9196-24DD-3A028B96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AD06CB-7550-9D2C-988E-19262E2F8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2A8C61-1C63-D80D-8E3A-A93927A33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6925A1-2E49-610F-10CC-B39A5E6A4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45DF06-7E7A-4579-9D19-868FB5AC5F5C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D94E7446-7554-135E-1DA0-1BCB8811636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568996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38BB65-5E9B-B497-098A-E78B62109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0B5B14-A84B-554B-A56C-4A16FF10C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BBF602-55E6-F28C-8754-339BF6C75F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AC6341-E429-38E5-B12B-CD4102C8FF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560160-8E15-4201-B627-116B5F3C569D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5214C111-41B3-15D1-03FE-59CF5804925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6768379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D7082-5B16-F3B8-036B-3894FF71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088E2-D119-E305-1A56-604871E3D64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Место для изображения из Интернета 3">
            <a:extLst>
              <a:ext uri="{FF2B5EF4-FFF2-40B4-BE49-F238E27FC236}">
                <a16:creationId xmlns:a16="http://schemas.microsoft.com/office/drawing/2014/main" id="{E6DF206E-9F8A-3ACB-BAE9-9675A5082A32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6478DA-7A0D-4D6B-475B-177B3D1ECC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03DC64-4107-A2E3-B9CE-6F54E14B5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71E4E64-2872-4E60-8954-BDD605CBB073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D3CC0E-5F0E-23B7-1D0B-E56910A6FF8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402787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CE1F464-10B1-25AD-CEAB-9B4137DA318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46F16A-BF6F-DCF8-89C1-3A251E277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939ED9-474E-A2B4-E1C3-CC74DF8CA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532FE78-38AB-4AC7-AC0D-F951F7C059F3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D2430-0878-BD12-3546-DDEFE2EB2C0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037261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391DA-9845-2DB7-51BC-609E1124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BBBDDC-3BBB-4A08-4E93-1FDC4A08480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3103C9-EABF-F86C-80C0-40F437F55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34C31E-124D-D6BE-A557-9C5D2EA5A1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6CB153-7948-C8A8-7EFB-045022DB4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28A589F-9460-46F7-AD65-0E6D41B7DA1E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9B84B1-8599-7296-FBCC-F96444416BB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1012962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B32C9-3E4F-75EC-8FAD-D76BB11D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>
            <a:extLst>
              <a:ext uri="{FF2B5EF4-FFF2-40B4-BE49-F238E27FC236}">
                <a16:creationId xmlns:a16="http://schemas.microsoft.com/office/drawing/2014/main" id="{7E074E5B-C86D-2DE9-FF55-C31B60221EC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810397-059A-21FF-989B-5D40D12FDD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808C1D-6C67-1E27-9629-319976D23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7F8EA6C-0073-41A8-A1CA-6C1EE4F97F90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9937130C-57F4-B7E1-29C1-2CDA97F9E63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564150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85803-136B-5426-4573-20382AC3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FEC07-C95A-84FB-45CA-07435A87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4ABF1E-11BE-9646-B1B9-1AC99B3786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16C077-A29B-639A-811E-4BD3B6187D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93D74C-BE57-4039-A575-0421B087C6CC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672F605D-6139-12DF-27CC-C8F2F1F47D0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4821816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85D89-4E4D-8354-AAEC-D0EAE4A2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C4ED8E-AD92-60EB-4B9E-2834237AF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847E57-1DA0-A78B-4EE4-736C72F710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2F44C7-E2C3-308D-B16A-92432E80F3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2F20E5-5E9B-4C72-8D53-1BB4C203DC38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87548218-A0DD-440E-5025-BC74D9F265C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838150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65754-5B70-34FE-B6E1-2533C41F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B280C9-0F95-AA05-A2E3-8F7F6F2B1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622DDD-518E-092F-BE3E-E58FC458A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4AEC45-EBF7-FBDF-13A6-272B735465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8A29E-7AC3-F91E-F559-ED5228FC3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B62DEE-34D0-407F-B714-CF76846C5B20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D9DBDA-4808-578B-1970-7C3A407F4DD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3133694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8740D-135B-A8C2-47A4-66AA9F95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CDCF96-E5F2-5718-D06A-13466252A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904B51-7A8C-A489-F9A2-AE2DF6C35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2239D5-16E9-67BB-440C-277A900B3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D2CDEB-80D5-F9A8-5264-6A1BFCFAE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275276CB-A4C8-206B-7E77-3C258DA0A5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9EA1E22-E97F-7BF4-F53E-7260144E3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EB5C28-B027-4225-8E16-2BE9F842C9C1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438019DD-F514-257C-88FF-4596DE7A774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37068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4431D-F19D-D805-A93E-3CF8322B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3E3FA7-1AF8-3234-BC71-358D67DDB6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6F0A09-844F-064F-3A4B-2A13ED8F8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772A38-5A33-4FF4-A315-805439F2E639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CDDC55-C54A-DC26-D4CE-2ECE96F7A0A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888250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C516AA8-1218-83D6-1F78-C508F31C16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BD5F2AC-67B5-F92F-3CDB-3084526B96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A2ECDA-C13C-44C8-9C71-1E7203A1E788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FF4398-2A86-41DA-7A5F-F0EBC0AC2FD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1989560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35D51-738F-87FD-E175-84CCBD16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31A9B2-6744-4261-F27C-911C40DDF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E23A36-FBF0-26E4-7ABC-741345ADB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9A0A33-3B7B-C97A-9275-8B8BD5A688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3CB8FC-EE11-C64D-4FD2-41CD41EA54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88EE7B-05FB-46AE-8527-6446C000D581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61B2979-E776-B64E-9A0A-27DE9CB5402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3178940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B517F-7FBE-3C4D-D864-F1B17F91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DA290A-309F-DFA2-F25A-BA0F4A577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C0283E-A088-643B-52EA-B3BC07952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B9B286-D2D7-AF54-5F2F-A1C61EE85D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EEFA99-341D-1B33-DDC3-7BB35FB601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443260-DB38-42F7-8B27-BE7E3AAECF51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75FCB8-A82B-8489-C5B8-64797E0D83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420285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518C8334-0AA4-DF03-B591-3698E6601F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ru-RU" altLang="ru-RU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31BC4F71-95AC-5C1D-C7DA-47A7ABF779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4519B51E-B0FA-488C-96DC-5C9697492B04}" type="slidenum">
              <a:rPr lang="ru-RU" altLang="ru-RU"/>
              <a:pPr/>
              <a:t>‹#›</a:t>
            </a:fld>
            <a:endParaRPr lang="ru-RU" altLang="ru-RU"/>
          </a:p>
        </p:txBody>
      </p:sp>
      <p:grpSp>
        <p:nvGrpSpPr>
          <p:cNvPr id="38947" name="Group 35">
            <a:extLst>
              <a:ext uri="{FF2B5EF4-FFF2-40B4-BE49-F238E27FC236}">
                <a16:creationId xmlns:a16="http://schemas.microsoft.com/office/drawing/2014/main" id="{885BCA8F-6709-F050-C01A-680500CE35E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>
              <a:extLst>
                <a:ext uri="{FF2B5EF4-FFF2-40B4-BE49-F238E27FC236}">
                  <a16:creationId xmlns:a16="http://schemas.microsoft.com/office/drawing/2014/main" id="{D824D127-CD8F-125D-14B8-CB2A7B09B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38918" name="Rectangle 6">
              <a:extLst>
                <a:ext uri="{FF2B5EF4-FFF2-40B4-BE49-F238E27FC236}">
                  <a16:creationId xmlns:a16="http://schemas.microsoft.com/office/drawing/2014/main" id="{ACB50DA8-F86E-2FE2-6019-21CC35472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38919" name="Rectangle 7">
              <a:extLst>
                <a:ext uri="{FF2B5EF4-FFF2-40B4-BE49-F238E27FC236}">
                  <a16:creationId xmlns:a16="http://schemas.microsoft.com/office/drawing/2014/main" id="{9C7AA329-B6B2-DA8D-280B-FE8236493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>
              <a:extLst>
                <a:ext uri="{FF2B5EF4-FFF2-40B4-BE49-F238E27FC236}">
                  <a16:creationId xmlns:a16="http://schemas.microsoft.com/office/drawing/2014/main" id="{67A9017A-E0F3-CD03-725D-97CEB7FA8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>
              <a:extLst>
                <a:ext uri="{FF2B5EF4-FFF2-40B4-BE49-F238E27FC236}">
                  <a16:creationId xmlns:a16="http://schemas.microsoft.com/office/drawing/2014/main" id="{DD0CDEC4-5063-DBF0-CF0B-70199A14B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>
              <a:extLst>
                <a:ext uri="{FF2B5EF4-FFF2-40B4-BE49-F238E27FC236}">
                  <a16:creationId xmlns:a16="http://schemas.microsoft.com/office/drawing/2014/main" id="{F61E7E7D-6AE0-F056-1933-9DFC6E612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>
              <a:extLst>
                <a:ext uri="{FF2B5EF4-FFF2-40B4-BE49-F238E27FC236}">
                  <a16:creationId xmlns:a16="http://schemas.microsoft.com/office/drawing/2014/main" id="{0C4111C6-9861-951B-289D-10444659B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38924" name="Rectangle 12">
              <a:extLst>
                <a:ext uri="{FF2B5EF4-FFF2-40B4-BE49-F238E27FC236}">
                  <a16:creationId xmlns:a16="http://schemas.microsoft.com/office/drawing/2014/main" id="{0C3074F3-A521-1544-B1EC-795F4610B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>
              <a:extLst>
                <a:ext uri="{FF2B5EF4-FFF2-40B4-BE49-F238E27FC236}">
                  <a16:creationId xmlns:a16="http://schemas.microsoft.com/office/drawing/2014/main" id="{40294F73-0B78-CCE1-98F1-ED4D935C1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alt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AEE1001A-D846-9433-1869-60BF56957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E1D281F6-C271-0D76-AF3D-B2F0F9B35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38929" name="Rectangle 17">
            <a:extLst>
              <a:ext uri="{FF2B5EF4-FFF2-40B4-BE49-F238E27FC236}">
                <a16:creationId xmlns:a16="http://schemas.microsoft.com/office/drawing/2014/main" id="{E54F1CFA-1D11-699E-5310-C94D61AF66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F3B0EC7-1C02-EE5E-DAAF-228B65E323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27313" y="1773238"/>
            <a:ext cx="6364287" cy="2447925"/>
          </a:xfrm>
        </p:spPr>
        <p:txBody>
          <a:bodyPr/>
          <a:lstStyle/>
          <a:p>
            <a:pPr algn="ctr"/>
            <a:r>
              <a:rPr lang="ru-RU" altLang="ru-RU" sz="4200" b="1" dirty="0"/>
              <a:t>Алгоритмы</a:t>
            </a:r>
            <a:endParaRPr lang="ru-RU" altLang="ru-RU" sz="4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B346A-9A96-568A-3EE4-185261AA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AADC0C-9C35-9FCD-E185-AF5C8A278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567" y="2996952"/>
            <a:ext cx="5566866" cy="114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614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>
            <a:extLst>
              <a:ext uri="{FF2B5EF4-FFF2-40B4-BE49-F238E27FC236}">
                <a16:creationId xmlns:a16="http://schemas.microsoft.com/office/drawing/2014/main" id="{6BF6CBD3-9C43-BC97-9803-6BDBBC79F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7561263" cy="55451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b="1" dirty="0"/>
              <a:t>Блок-схема</a:t>
            </a:r>
            <a:r>
              <a:rPr lang="ru-RU" altLang="ru-RU" dirty="0"/>
              <a:t> - графическое изображение структуры алгоритма, в котором каждый этап процесса переработки данных представляется в виде геометрических фигур (блоков), имеющих определенную конфигурацию в зависимости          от характера выполняемых                 при этом операций.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722" name="Group 74">
            <a:extLst>
              <a:ext uri="{FF2B5EF4-FFF2-40B4-BE49-F238E27FC236}">
                <a16:creationId xmlns:a16="http://schemas.microsoft.com/office/drawing/2014/main" id="{C10DA8F5-4669-3A34-E52A-DE03B07215AF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457200" y="457200"/>
          <a:ext cx="8362950" cy="6140453"/>
        </p:xfrm>
        <a:graphic>
          <a:graphicData uri="http://schemas.openxmlformats.org/drawingml/2006/table">
            <a:tbl>
              <a:tblPr/>
              <a:tblGrid>
                <a:gridCol w="2027238">
                  <a:extLst>
                    <a:ext uri="{9D8B030D-6E8A-4147-A177-3AD203B41FA5}">
                      <a16:colId xmlns:a16="http://schemas.microsoft.com/office/drawing/2014/main" val="3757703125"/>
                    </a:ext>
                  </a:extLst>
                </a:gridCol>
                <a:gridCol w="6335712">
                  <a:extLst>
                    <a:ext uri="{9D8B030D-6E8A-4147-A177-3AD203B41FA5}">
                      <a16:colId xmlns:a16="http://schemas.microsoft.com/office/drawing/2014/main" val="2896366475"/>
                    </a:ext>
                  </a:extLst>
                </a:gridCol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начало или конец алгоритма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536299"/>
                  </a:ext>
                </a:extLst>
              </a:tr>
              <a:tr h="1090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ввод/вывод данных или результата на экран монитора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038182"/>
                  </a:ext>
                </a:extLst>
              </a:tr>
              <a:tr h="1090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процесс – арифм.выражение или операция присваивания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404177"/>
                  </a:ext>
                </a:extLst>
              </a:tr>
              <a:tr h="793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altLang="ru-RU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проверка условия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787804"/>
                  </a:ext>
                </a:extLst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подпрограмма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216633"/>
                  </a:ext>
                </a:extLst>
              </a:tr>
              <a:tr h="788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вывод на принтер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088711"/>
                  </a:ext>
                </a:extLst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циклический процесс.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287994"/>
                  </a:ext>
                </a:extLst>
              </a:tr>
            </a:tbl>
          </a:graphicData>
        </a:graphic>
      </p:graphicFrame>
      <p:sp>
        <p:nvSpPr>
          <p:cNvPr id="283684" name="AutoShape 36">
            <a:extLst>
              <a:ext uri="{FF2B5EF4-FFF2-40B4-BE49-F238E27FC236}">
                <a16:creationId xmlns:a16="http://schemas.microsoft.com/office/drawing/2014/main" id="{41994F8A-A556-61BF-4E51-3CC43E3E5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557338"/>
            <a:ext cx="1476375" cy="374650"/>
          </a:xfrm>
          <a:prstGeom prst="parallelogram">
            <a:avLst>
              <a:gd name="adj" fmla="val 98517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3685" name="Rectangle 37">
            <a:extLst>
              <a:ext uri="{FF2B5EF4-FFF2-40B4-BE49-F238E27FC236}">
                <a16:creationId xmlns:a16="http://schemas.microsoft.com/office/drawing/2014/main" id="{9407BFAE-C68F-EC78-E306-81F4629FA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565400"/>
            <a:ext cx="1147762" cy="3746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83724" name="Group 76">
            <a:extLst>
              <a:ext uri="{FF2B5EF4-FFF2-40B4-BE49-F238E27FC236}">
                <a16:creationId xmlns:a16="http://schemas.microsoft.com/office/drawing/2014/main" id="{ED2FB527-53AA-5D4D-EDE7-95AAC8FE262B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429000"/>
            <a:ext cx="1800225" cy="657225"/>
            <a:chOff x="340" y="2160"/>
            <a:chExt cx="1134" cy="414"/>
          </a:xfrm>
        </p:grpSpPr>
        <p:sp>
          <p:nvSpPr>
            <p:cNvPr id="283688" name="Line 40">
              <a:extLst>
                <a:ext uri="{FF2B5EF4-FFF2-40B4-BE49-F238E27FC236}">
                  <a16:creationId xmlns:a16="http://schemas.microsoft.com/office/drawing/2014/main" id="{11B8AE6F-457E-8551-AC50-978577E4CF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8" y="2338"/>
              <a:ext cx="2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283723" name="Group 75">
              <a:extLst>
                <a:ext uri="{FF2B5EF4-FFF2-40B4-BE49-F238E27FC236}">
                  <a16:creationId xmlns:a16="http://schemas.microsoft.com/office/drawing/2014/main" id="{DF0C28B7-06CB-C409-7AB1-1B8F612E82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2160"/>
              <a:ext cx="1134" cy="414"/>
              <a:chOff x="340" y="2160"/>
              <a:chExt cx="1134" cy="414"/>
            </a:xfrm>
          </p:grpSpPr>
          <p:sp>
            <p:nvSpPr>
              <p:cNvPr id="283687" name="AutoShape 39">
                <a:extLst>
                  <a:ext uri="{FF2B5EF4-FFF2-40B4-BE49-F238E27FC236}">
                    <a16:creationId xmlns:a16="http://schemas.microsoft.com/office/drawing/2014/main" id="{60E85C57-4DB1-A9FF-3DF0-4B230AD32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" y="2168"/>
                <a:ext cx="517" cy="354"/>
              </a:xfrm>
              <a:prstGeom prst="diamond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3689" name="Line 41">
                <a:extLst>
                  <a:ext uri="{FF2B5EF4-FFF2-40B4-BE49-F238E27FC236}">
                    <a16:creationId xmlns:a16="http://schemas.microsoft.com/office/drawing/2014/main" id="{6CF4C25E-9AC6-C26E-53DF-00353B61AE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8" y="2182"/>
                <a:ext cx="0" cy="1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3690" name="Line 42">
                <a:extLst>
                  <a:ext uri="{FF2B5EF4-FFF2-40B4-BE49-F238E27FC236}">
                    <a16:creationId xmlns:a16="http://schemas.microsoft.com/office/drawing/2014/main" id="{FEBF00B6-C1BC-D389-98B3-EC75BE240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1" y="2338"/>
                <a:ext cx="2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3691" name="Line 43">
                <a:extLst>
                  <a:ext uri="{FF2B5EF4-FFF2-40B4-BE49-F238E27FC236}">
                    <a16:creationId xmlns:a16="http://schemas.microsoft.com/office/drawing/2014/main" id="{97C5559C-A3FB-76E6-D91B-F5EF0BCBF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7" y="2338"/>
                <a:ext cx="0" cy="2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3692" name="Text Box 44">
                <a:extLst>
                  <a:ext uri="{FF2B5EF4-FFF2-40B4-BE49-F238E27FC236}">
                    <a16:creationId xmlns:a16="http://schemas.microsoft.com/office/drawing/2014/main" id="{FA647887-53D9-832B-A4F2-CD0651F08C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" y="2160"/>
                <a:ext cx="51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ru-RU" altLang="ru-RU" sz="1200">
                    <a:latin typeface="Times New Roman" panose="02020603050405020304" pitchFamily="18" charset="0"/>
                  </a:rPr>
                  <a:t>нет</a:t>
                </a:r>
              </a:p>
            </p:txBody>
          </p:sp>
          <p:sp>
            <p:nvSpPr>
              <p:cNvPr id="283693" name="Text Box 45">
                <a:extLst>
                  <a:ext uri="{FF2B5EF4-FFF2-40B4-BE49-F238E27FC236}">
                    <a16:creationId xmlns:a16="http://schemas.microsoft.com/office/drawing/2014/main" id="{86C48C4E-8980-6069-726D-D4E9EE6AAE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1" y="2175"/>
                <a:ext cx="413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ru-RU" altLang="ru-RU" sz="1200">
                    <a:latin typeface="Times New Roman" panose="02020603050405020304" pitchFamily="18" charset="0"/>
                  </a:rPr>
                  <a:t>да</a:t>
                </a:r>
              </a:p>
            </p:txBody>
          </p:sp>
        </p:grpSp>
      </p:grpSp>
      <p:sp>
        <p:nvSpPr>
          <p:cNvPr id="283694" name="AutoShape 46">
            <a:extLst>
              <a:ext uri="{FF2B5EF4-FFF2-40B4-BE49-F238E27FC236}">
                <a16:creationId xmlns:a16="http://schemas.microsoft.com/office/drawing/2014/main" id="{DD8333FE-9F93-D9B9-96B3-E7F49C30A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437063"/>
            <a:ext cx="1311275" cy="373062"/>
          </a:xfrm>
          <a:prstGeom prst="flowChartPredefinedProcess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3695" name="AutoShape 47">
            <a:extLst>
              <a:ext uri="{FF2B5EF4-FFF2-40B4-BE49-F238E27FC236}">
                <a16:creationId xmlns:a16="http://schemas.microsoft.com/office/drawing/2014/main" id="{54F5A6DD-3351-EF1A-D4FE-8F3578C1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157788"/>
            <a:ext cx="1147762" cy="358775"/>
          </a:xfrm>
          <a:prstGeom prst="flowChartDocumen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83696" name="Group 48">
            <a:extLst>
              <a:ext uri="{FF2B5EF4-FFF2-40B4-BE49-F238E27FC236}">
                <a16:creationId xmlns:a16="http://schemas.microsoft.com/office/drawing/2014/main" id="{5FBE1AC3-BF11-FA16-36C3-1A50316C6A65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5876925"/>
            <a:ext cx="1533525" cy="647700"/>
            <a:chOff x="236" y="3113"/>
            <a:chExt cx="966" cy="680"/>
          </a:xfrm>
        </p:grpSpPr>
        <p:sp>
          <p:nvSpPr>
            <p:cNvPr id="283697" name="AutoShape 49">
              <a:extLst>
                <a:ext uri="{FF2B5EF4-FFF2-40B4-BE49-F238E27FC236}">
                  <a16:creationId xmlns:a16="http://schemas.microsoft.com/office/drawing/2014/main" id="{881BECA9-B9BB-46D3-F32B-E625F32FE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3113"/>
              <a:ext cx="709" cy="227"/>
            </a:xfrm>
            <a:prstGeom prst="hexagon">
              <a:avLst>
                <a:gd name="adj" fmla="val 78084"/>
                <a:gd name="vf" fmla="val 115470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3698" name="Line 50">
              <a:extLst>
                <a:ext uri="{FF2B5EF4-FFF2-40B4-BE49-F238E27FC236}">
                  <a16:creationId xmlns:a16="http://schemas.microsoft.com/office/drawing/2014/main" id="{CF6C9F7B-045B-D0AA-C0CF-BCC04D8793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" y="323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3699" name="Line 51">
              <a:extLst>
                <a:ext uri="{FF2B5EF4-FFF2-40B4-BE49-F238E27FC236}">
                  <a16:creationId xmlns:a16="http://schemas.microsoft.com/office/drawing/2014/main" id="{204397DB-F682-D75D-4895-A1E3FD6D7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" y="3226"/>
              <a:ext cx="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3700" name="Line 52">
              <a:extLst>
                <a:ext uri="{FF2B5EF4-FFF2-40B4-BE49-F238E27FC236}">
                  <a16:creationId xmlns:a16="http://schemas.microsoft.com/office/drawing/2014/main" id="{84E6DF8F-1A91-BFDE-248C-E669E7CBB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8" y="3226"/>
              <a:ext cx="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3701" name="Line 53">
              <a:extLst>
                <a:ext uri="{FF2B5EF4-FFF2-40B4-BE49-F238E27FC236}">
                  <a16:creationId xmlns:a16="http://schemas.microsoft.com/office/drawing/2014/main" id="{BB3943B2-005E-3B14-710B-BD73772B9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3226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3702" name="Line 54">
              <a:extLst>
                <a:ext uri="{FF2B5EF4-FFF2-40B4-BE49-F238E27FC236}">
                  <a16:creationId xmlns:a16="http://schemas.microsoft.com/office/drawing/2014/main" id="{5D3612BA-1F4E-D585-E36A-0CBCC9A43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" y="3566"/>
              <a:ext cx="4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3703" name="Line 55">
              <a:extLst>
                <a:ext uri="{FF2B5EF4-FFF2-40B4-BE49-F238E27FC236}">
                  <a16:creationId xmlns:a16="http://schemas.microsoft.com/office/drawing/2014/main" id="{639F567D-8C2C-0304-50D4-C40D96BB7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66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83704" name="Oval 56">
            <a:extLst>
              <a:ext uri="{FF2B5EF4-FFF2-40B4-BE49-F238E27FC236}">
                <a16:creationId xmlns:a16="http://schemas.microsoft.com/office/drawing/2014/main" id="{9F89FA65-9FF4-5947-C19D-37E359B2D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92150"/>
            <a:ext cx="1152525" cy="3603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7D1DD834-FBDD-1656-58EF-31B49F26B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pPr algn="ctr"/>
            <a:r>
              <a:rPr lang="ru-RU" altLang="ru-RU" sz="4000" b="1" dirty="0">
                <a:solidFill>
                  <a:schemeClr val="bg2"/>
                </a:solidFill>
              </a:rPr>
              <a:t>Основные алгоритмические конструкции </a:t>
            </a:r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D3E23400-D272-884F-557A-F771D8289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5832475" cy="43211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b="1" dirty="0"/>
              <a:t>Линейным</a:t>
            </a:r>
            <a:r>
              <a:rPr lang="ru-RU" altLang="ru-RU" dirty="0"/>
              <a:t> принято называть вычислительный процесс, в котором этапы вычислений выполняются в линейной последовательности и каждый этап выполняется только один раз. </a:t>
            </a:r>
          </a:p>
        </p:txBody>
      </p:sp>
      <p:grpSp>
        <p:nvGrpSpPr>
          <p:cNvPr id="285700" name="Group 4">
            <a:extLst>
              <a:ext uri="{FF2B5EF4-FFF2-40B4-BE49-F238E27FC236}">
                <a16:creationId xmlns:a16="http://schemas.microsoft.com/office/drawing/2014/main" id="{BD6D4BB2-0DF5-D654-CBC4-D4DE72B2C877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2852738"/>
            <a:ext cx="1873250" cy="2089150"/>
            <a:chOff x="8694" y="1854"/>
            <a:chExt cx="1620" cy="1980"/>
          </a:xfrm>
        </p:grpSpPr>
        <p:sp>
          <p:nvSpPr>
            <p:cNvPr id="285701" name="Rectangle 5">
              <a:extLst>
                <a:ext uri="{FF2B5EF4-FFF2-40B4-BE49-F238E27FC236}">
                  <a16:creationId xmlns:a16="http://schemas.microsoft.com/office/drawing/2014/main" id="{BDC4187C-73CE-4A1A-1FB7-75A61AC25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" y="1854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5702" name="Rectangle 6">
              <a:extLst>
                <a:ext uri="{FF2B5EF4-FFF2-40B4-BE49-F238E27FC236}">
                  <a16:creationId xmlns:a16="http://schemas.microsoft.com/office/drawing/2014/main" id="{EC5AFA19-469D-0B0A-F732-8FCB68CE5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" y="2574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5703" name="Rectangle 7">
              <a:extLst>
                <a:ext uri="{FF2B5EF4-FFF2-40B4-BE49-F238E27FC236}">
                  <a16:creationId xmlns:a16="http://schemas.microsoft.com/office/drawing/2014/main" id="{C79CC40B-0935-7653-5304-CFB84A3F2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" y="3294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5704" name="Line 8">
              <a:extLst>
                <a:ext uri="{FF2B5EF4-FFF2-40B4-BE49-F238E27FC236}">
                  <a16:creationId xmlns:a16="http://schemas.microsoft.com/office/drawing/2014/main" id="{8DAF5953-D22F-2060-21A9-1E8FCB9DF1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34" y="3114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5705" name="Line 9">
              <a:extLst>
                <a:ext uri="{FF2B5EF4-FFF2-40B4-BE49-F238E27FC236}">
                  <a16:creationId xmlns:a16="http://schemas.microsoft.com/office/drawing/2014/main" id="{3BEDE5DA-E342-B151-216B-F73BC2133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34" y="2394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5706" name="Text Box 10">
              <a:extLst>
                <a:ext uri="{FF2B5EF4-FFF2-40B4-BE49-F238E27FC236}">
                  <a16:creationId xmlns:a16="http://schemas.microsoft.com/office/drawing/2014/main" id="{F12F5592-7835-B4BC-21D8-5095F50B4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4" y="1854"/>
              <a:ext cx="16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altLang="ru-RU" sz="2000">
                  <a:latin typeface="Times New Roman" panose="02020603050405020304" pitchFamily="18" charset="0"/>
                </a:rPr>
                <a:t>оператор1</a:t>
              </a:r>
            </a:p>
          </p:txBody>
        </p:sp>
        <p:sp>
          <p:nvSpPr>
            <p:cNvPr id="285707" name="Text Box 11">
              <a:extLst>
                <a:ext uri="{FF2B5EF4-FFF2-40B4-BE49-F238E27FC236}">
                  <a16:creationId xmlns:a16="http://schemas.microsoft.com/office/drawing/2014/main" id="{390EA84A-231B-C756-DEFA-EE7B68BB6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4" y="2574"/>
              <a:ext cx="16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altLang="ru-RU" sz="2000">
                  <a:latin typeface="Times New Roman" panose="02020603050405020304" pitchFamily="18" charset="0"/>
                </a:rPr>
                <a:t>оператор2</a:t>
              </a:r>
            </a:p>
          </p:txBody>
        </p:sp>
        <p:sp>
          <p:nvSpPr>
            <p:cNvPr id="285708" name="Text Box 12">
              <a:extLst>
                <a:ext uri="{FF2B5EF4-FFF2-40B4-BE49-F238E27FC236}">
                  <a16:creationId xmlns:a16="http://schemas.microsoft.com/office/drawing/2014/main" id="{755B0EDF-4054-3CB5-8704-090D11052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4" y="3294"/>
              <a:ext cx="16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altLang="ru-RU" sz="2000">
                  <a:latin typeface="Times New Roman" panose="02020603050405020304" pitchFamily="18" charset="0"/>
                </a:rPr>
                <a:t>оператор3</a:t>
              </a:r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4" name="Group 24">
            <a:extLst>
              <a:ext uri="{FF2B5EF4-FFF2-40B4-BE49-F238E27FC236}">
                <a16:creationId xmlns:a16="http://schemas.microsoft.com/office/drawing/2014/main" id="{2C0BD86F-AB07-69A3-8386-A137724F9CF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692150"/>
            <a:ext cx="2089150" cy="4824413"/>
            <a:chOff x="1791" y="436"/>
            <a:chExt cx="1316" cy="3039"/>
          </a:xfrm>
        </p:grpSpPr>
        <p:sp>
          <p:nvSpPr>
            <p:cNvPr id="286725" name="Oval 5">
              <a:extLst>
                <a:ext uri="{FF2B5EF4-FFF2-40B4-BE49-F238E27FC236}">
                  <a16:creationId xmlns:a16="http://schemas.microsoft.com/office/drawing/2014/main" id="{AAF73730-5AAC-C9CF-FC85-25D059CFC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436"/>
              <a:ext cx="1224" cy="3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726" name="Text Box 6">
              <a:extLst>
                <a:ext uri="{FF2B5EF4-FFF2-40B4-BE49-F238E27FC236}">
                  <a16:creationId xmlns:a16="http://schemas.microsoft.com/office/drawing/2014/main" id="{813D02D4-92DF-063E-5CA4-1DE47F362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456"/>
              <a:ext cx="1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2000"/>
                <a:t>начало</a:t>
              </a:r>
            </a:p>
          </p:txBody>
        </p:sp>
        <p:sp>
          <p:nvSpPr>
            <p:cNvPr id="286727" name="AutoShape 7">
              <a:extLst>
                <a:ext uri="{FF2B5EF4-FFF2-40B4-BE49-F238E27FC236}">
                  <a16:creationId xmlns:a16="http://schemas.microsoft.com/office/drawing/2014/main" id="{FFF5B789-C572-FABC-E1FE-81541E1F8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071"/>
              <a:ext cx="1270" cy="318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728" name="Text Box 8">
              <a:extLst>
                <a:ext uri="{FF2B5EF4-FFF2-40B4-BE49-F238E27FC236}">
                  <a16:creationId xmlns:a16="http://schemas.microsoft.com/office/drawing/2014/main" id="{AB84F4BD-57EB-5BCA-C71E-509165FEC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117"/>
              <a:ext cx="1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2000"/>
                <a:t>Ввод А, В</a:t>
              </a:r>
            </a:p>
          </p:txBody>
        </p:sp>
        <p:sp>
          <p:nvSpPr>
            <p:cNvPr id="286729" name="Rectangle 9">
              <a:extLst>
                <a:ext uri="{FF2B5EF4-FFF2-40B4-BE49-F238E27FC236}">
                  <a16:creationId xmlns:a16="http://schemas.microsoft.com/office/drawing/2014/main" id="{5B08B6A3-0AB7-F6DC-2096-3F705233A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1706"/>
              <a:ext cx="1089" cy="4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730" name="Text Box 10">
              <a:extLst>
                <a:ext uri="{FF2B5EF4-FFF2-40B4-BE49-F238E27FC236}">
                  <a16:creationId xmlns:a16="http://schemas.microsoft.com/office/drawing/2014/main" id="{0E0E4DDA-A9C3-B543-6BC6-F9354EC9F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1797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2000"/>
                <a:t>С =    А</a:t>
              </a:r>
              <a:r>
                <a:rPr lang="ru-RU" altLang="ru-RU" sz="2000" baseline="30000"/>
                <a:t>2</a:t>
              </a:r>
              <a:r>
                <a:rPr lang="ru-RU" altLang="ru-RU" sz="2000"/>
                <a:t> + В</a:t>
              </a:r>
              <a:r>
                <a:rPr lang="ru-RU" altLang="ru-RU" sz="2000" baseline="30000"/>
                <a:t>2</a:t>
              </a:r>
              <a:r>
                <a:rPr lang="ru-RU" altLang="ru-RU" sz="2000"/>
                <a:t> </a:t>
              </a:r>
            </a:p>
          </p:txBody>
        </p:sp>
        <p:sp>
          <p:nvSpPr>
            <p:cNvPr id="286731" name="Line 11">
              <a:extLst>
                <a:ext uri="{FF2B5EF4-FFF2-40B4-BE49-F238E27FC236}">
                  <a16:creationId xmlns:a16="http://schemas.microsoft.com/office/drawing/2014/main" id="{670B613E-EDA5-4DD4-C5F7-E1396CDAF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1797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732" name="Line 12">
              <a:extLst>
                <a:ext uri="{FF2B5EF4-FFF2-40B4-BE49-F238E27FC236}">
                  <a16:creationId xmlns:a16="http://schemas.microsoft.com/office/drawing/2014/main" id="{3B007052-F20F-7032-1483-514806D15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797"/>
              <a:ext cx="4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733" name="Line 13">
              <a:extLst>
                <a:ext uri="{FF2B5EF4-FFF2-40B4-BE49-F238E27FC236}">
                  <a16:creationId xmlns:a16="http://schemas.microsoft.com/office/drawing/2014/main" id="{26A6BBCB-FF19-7D15-8957-20B953D5B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36" y="1888"/>
              <a:ext cx="45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734" name="AutoShape 14">
              <a:extLst>
                <a:ext uri="{FF2B5EF4-FFF2-40B4-BE49-F238E27FC236}">
                  <a16:creationId xmlns:a16="http://schemas.microsoft.com/office/drawing/2014/main" id="{CAF066FD-7177-928B-F715-23D404B48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477"/>
              <a:ext cx="1270" cy="318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735" name="Text Box 15">
              <a:extLst>
                <a:ext uri="{FF2B5EF4-FFF2-40B4-BE49-F238E27FC236}">
                  <a16:creationId xmlns:a16="http://schemas.microsoft.com/office/drawing/2014/main" id="{FADDDDE9-63E0-9857-E722-8833635EC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523"/>
              <a:ext cx="1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2000"/>
                <a:t>Вывод С</a:t>
              </a:r>
            </a:p>
          </p:txBody>
        </p:sp>
        <p:sp>
          <p:nvSpPr>
            <p:cNvPr id="286736" name="Oval 16">
              <a:extLst>
                <a:ext uri="{FF2B5EF4-FFF2-40B4-BE49-F238E27FC236}">
                  <a16:creationId xmlns:a16="http://schemas.microsoft.com/office/drawing/2014/main" id="{620DB977-F95D-7CC1-FC28-62BADCF2B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158"/>
              <a:ext cx="1224" cy="3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737" name="Text Box 17">
              <a:extLst>
                <a:ext uri="{FF2B5EF4-FFF2-40B4-BE49-F238E27FC236}">
                  <a16:creationId xmlns:a16="http://schemas.microsoft.com/office/drawing/2014/main" id="{B6B8124C-7B8E-335B-7C59-CD2D0AE32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3178"/>
              <a:ext cx="11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2000"/>
                <a:t>конец</a:t>
              </a:r>
            </a:p>
          </p:txBody>
        </p:sp>
        <p:sp>
          <p:nvSpPr>
            <p:cNvPr id="286738" name="Line 18">
              <a:extLst>
                <a:ext uri="{FF2B5EF4-FFF2-40B4-BE49-F238E27FC236}">
                  <a16:creationId xmlns:a16="http://schemas.microsoft.com/office/drawing/2014/main" id="{D12263C6-D9B7-7572-E638-CE696318E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754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739" name="Line 19">
              <a:extLst>
                <a:ext uri="{FF2B5EF4-FFF2-40B4-BE49-F238E27FC236}">
                  <a16:creationId xmlns:a16="http://schemas.microsoft.com/office/drawing/2014/main" id="{C6A0B3E1-9D76-F778-643C-D37DDF6FD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1389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740" name="Line 20">
              <a:extLst>
                <a:ext uri="{FF2B5EF4-FFF2-40B4-BE49-F238E27FC236}">
                  <a16:creationId xmlns:a16="http://schemas.microsoft.com/office/drawing/2014/main" id="{3D3C2DE1-0106-444B-59DA-AD1E0422E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160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6741" name="Line 21">
              <a:extLst>
                <a:ext uri="{FF2B5EF4-FFF2-40B4-BE49-F238E27FC236}">
                  <a16:creationId xmlns:a16="http://schemas.microsoft.com/office/drawing/2014/main" id="{93F5FA1E-1E8B-48D8-7938-8F9DDDB87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795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6742" name="Text Box 22">
            <a:extLst>
              <a:ext uri="{FF2B5EF4-FFF2-40B4-BE49-F238E27FC236}">
                <a16:creationId xmlns:a16="http://schemas.microsoft.com/office/drawing/2014/main" id="{F773FDA2-9647-9783-2C6D-E38A50474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753100"/>
            <a:ext cx="82819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3200"/>
              <a:t>Блок-схема вычисления гипотенузы по теореме Пифагора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>
            <a:extLst>
              <a:ext uri="{FF2B5EF4-FFF2-40B4-BE49-F238E27FC236}">
                <a16:creationId xmlns:a16="http://schemas.microsoft.com/office/drawing/2014/main" id="{7C24CFBD-C341-513A-796F-3538A1B55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497888" cy="43926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b="1"/>
              <a:t>Разветвляющийся</a:t>
            </a:r>
            <a:r>
              <a:rPr lang="ru-RU" altLang="ru-RU"/>
              <a:t> вычислительный процесс реализуется по одному из нескольких заранее предусмотренных направлений (ветвей) в зависимости от выполнения некоторого условия (логического выражения - ЛВ). 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ru-RU" altLang="ru-RU"/>
              <a:t> Ветвящийся процесс, включающий в себя две ветви, называется </a:t>
            </a:r>
            <a:r>
              <a:rPr lang="ru-RU" altLang="ru-RU" i="1"/>
              <a:t>простым</a:t>
            </a:r>
            <a:r>
              <a:rPr lang="ru-RU" altLang="ru-RU"/>
              <a:t>, более двух ветвей - </a:t>
            </a:r>
            <a:r>
              <a:rPr lang="ru-RU" altLang="ru-RU" i="1"/>
              <a:t>сложным</a:t>
            </a:r>
            <a:r>
              <a:rPr lang="ru-RU" altLang="ru-RU"/>
              <a:t>.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">
            <a:extLst>
              <a:ext uri="{FF2B5EF4-FFF2-40B4-BE49-F238E27FC236}">
                <a16:creationId xmlns:a16="http://schemas.microsoft.com/office/drawing/2014/main" id="{C25352C8-AAC5-906D-F709-3BC8D8066B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550" y="620713"/>
            <a:ext cx="3241675" cy="936625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800"/>
              <a:t>полное ветвление </a:t>
            </a:r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800" i="1"/>
              <a:t>если-то-иначе</a:t>
            </a:r>
            <a:endParaRPr lang="ru-RU" altLang="ru-RU" sz="2800"/>
          </a:p>
        </p:txBody>
      </p:sp>
      <p:grpSp>
        <p:nvGrpSpPr>
          <p:cNvPr id="282670" name="Group 46">
            <a:extLst>
              <a:ext uri="{FF2B5EF4-FFF2-40B4-BE49-F238E27FC236}">
                <a16:creationId xmlns:a16="http://schemas.microsoft.com/office/drawing/2014/main" id="{36659AEF-E204-959D-B93B-AD80484BCDDC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276475"/>
            <a:ext cx="3816350" cy="2736850"/>
            <a:chOff x="476" y="1434"/>
            <a:chExt cx="2404" cy="1724"/>
          </a:xfrm>
        </p:grpSpPr>
        <p:sp>
          <p:nvSpPr>
            <p:cNvPr id="282653" name="AutoShape 29">
              <a:extLst>
                <a:ext uri="{FF2B5EF4-FFF2-40B4-BE49-F238E27FC236}">
                  <a16:creationId xmlns:a16="http://schemas.microsoft.com/office/drawing/2014/main" id="{EC1AF210-909C-2BBA-A248-23A34C793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1711"/>
              <a:ext cx="883" cy="437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2654" name="Line 30">
              <a:extLst>
                <a:ext uri="{FF2B5EF4-FFF2-40B4-BE49-F238E27FC236}">
                  <a16:creationId xmlns:a16="http://schemas.microsoft.com/office/drawing/2014/main" id="{5B198359-D497-197B-C902-B0891B0DBA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8" y="1434"/>
              <a:ext cx="0" cy="2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2655" name="Rectangle 31">
              <a:extLst>
                <a:ext uri="{FF2B5EF4-FFF2-40B4-BE49-F238E27FC236}">
                  <a16:creationId xmlns:a16="http://schemas.microsoft.com/office/drawing/2014/main" id="{AFB8BF5B-B8D9-E58D-6558-F3D57626A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126"/>
              <a:ext cx="1009" cy="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2656" name="Rectangle 32">
              <a:extLst>
                <a:ext uri="{FF2B5EF4-FFF2-40B4-BE49-F238E27FC236}">
                  <a16:creationId xmlns:a16="http://schemas.microsoft.com/office/drawing/2014/main" id="{DBBC70FF-7AF3-63C9-DDE8-19B6173D4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1" y="2134"/>
              <a:ext cx="1009" cy="51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2657" name="Text Box 33">
              <a:extLst>
                <a:ext uri="{FF2B5EF4-FFF2-40B4-BE49-F238E27FC236}">
                  <a16:creationId xmlns:a16="http://schemas.microsoft.com/office/drawing/2014/main" id="{1D8789F5-B679-66B4-D66C-0056B4BEB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" y="2071"/>
              <a:ext cx="1009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ru-RU" altLang="ru-RU" sz="2400"/>
                <a:t>серия</a:t>
              </a:r>
            </a:p>
            <a:p>
              <a:pPr algn="ctr"/>
              <a:r>
                <a:rPr lang="ru-RU" altLang="ru-RU" sz="2400"/>
                <a:t>команд 1</a:t>
              </a:r>
            </a:p>
          </p:txBody>
        </p:sp>
        <p:sp>
          <p:nvSpPr>
            <p:cNvPr id="282658" name="Text Box 34">
              <a:extLst>
                <a:ext uri="{FF2B5EF4-FFF2-40B4-BE49-F238E27FC236}">
                  <a16:creationId xmlns:a16="http://schemas.microsoft.com/office/drawing/2014/main" id="{5F385A63-6FF6-7DB9-866E-8848B2792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" y="2071"/>
              <a:ext cx="1009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ru-RU" altLang="ru-RU" sz="2400"/>
                <a:t>серия</a:t>
              </a:r>
            </a:p>
            <a:p>
              <a:pPr algn="ctr"/>
              <a:r>
                <a:rPr lang="ru-RU" altLang="ru-RU" sz="2400"/>
                <a:t>команд 2</a:t>
              </a:r>
            </a:p>
          </p:txBody>
        </p:sp>
        <p:sp>
          <p:nvSpPr>
            <p:cNvPr id="282659" name="Text Box 35">
              <a:extLst>
                <a:ext uri="{FF2B5EF4-FFF2-40B4-BE49-F238E27FC236}">
                  <a16:creationId xmlns:a16="http://schemas.microsoft.com/office/drawing/2014/main" id="{74920269-C445-921A-F999-65FA93106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1752"/>
              <a:ext cx="454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ru-RU" altLang="ru-RU" sz="2400"/>
                <a:t>ЛВ</a:t>
              </a:r>
            </a:p>
          </p:txBody>
        </p:sp>
        <p:sp>
          <p:nvSpPr>
            <p:cNvPr id="282660" name="Line 36">
              <a:extLst>
                <a:ext uri="{FF2B5EF4-FFF2-40B4-BE49-F238E27FC236}">
                  <a16:creationId xmlns:a16="http://schemas.microsoft.com/office/drawing/2014/main" id="{A6EEEC19-7910-5048-CB3D-48140C2DFC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8" y="1925"/>
              <a:ext cx="2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2661" name="Line 37">
              <a:extLst>
                <a:ext uri="{FF2B5EF4-FFF2-40B4-BE49-F238E27FC236}">
                  <a16:creationId xmlns:a16="http://schemas.microsoft.com/office/drawing/2014/main" id="{5A30AD16-9E50-22E2-225E-89C1A54436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3" y="1925"/>
              <a:ext cx="2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2662" name="Line 38">
              <a:extLst>
                <a:ext uri="{FF2B5EF4-FFF2-40B4-BE49-F238E27FC236}">
                  <a16:creationId xmlns:a16="http://schemas.microsoft.com/office/drawing/2014/main" id="{F63B3B3F-8A93-1A65-C631-D76DC695C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8" y="1925"/>
              <a:ext cx="0" cy="2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2663" name="Line 39">
              <a:extLst>
                <a:ext uri="{FF2B5EF4-FFF2-40B4-BE49-F238E27FC236}">
                  <a16:creationId xmlns:a16="http://schemas.microsoft.com/office/drawing/2014/main" id="{ECB91BBC-0F0B-F313-1771-377394629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5" y="1925"/>
              <a:ext cx="0" cy="2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2664" name="Text Box 40">
              <a:extLst>
                <a:ext uri="{FF2B5EF4-FFF2-40B4-BE49-F238E27FC236}">
                  <a16:creationId xmlns:a16="http://schemas.microsoft.com/office/drawing/2014/main" id="{B4483FB2-0535-48E8-EF08-28F9111C3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1661"/>
              <a:ext cx="37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ru-RU" altLang="ru-RU" sz="2400"/>
                <a:t>да</a:t>
              </a:r>
            </a:p>
          </p:txBody>
        </p:sp>
        <p:sp>
          <p:nvSpPr>
            <p:cNvPr id="282665" name="Text Box 41">
              <a:extLst>
                <a:ext uri="{FF2B5EF4-FFF2-40B4-BE49-F238E27FC236}">
                  <a16:creationId xmlns:a16="http://schemas.microsoft.com/office/drawing/2014/main" id="{1F0C5807-5D5F-447B-3911-11CC62F6B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661"/>
              <a:ext cx="46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ru-RU" altLang="ru-RU" sz="2400"/>
                <a:t>нет</a:t>
              </a:r>
            </a:p>
          </p:txBody>
        </p:sp>
        <p:sp>
          <p:nvSpPr>
            <p:cNvPr id="282666" name="Line 42">
              <a:extLst>
                <a:ext uri="{FF2B5EF4-FFF2-40B4-BE49-F238E27FC236}">
                  <a16:creationId xmlns:a16="http://schemas.microsoft.com/office/drawing/2014/main" id="{57EA5831-163B-943D-F818-A6A993B97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5" y="2658"/>
              <a:ext cx="0" cy="2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2667" name="Line 43">
              <a:extLst>
                <a:ext uri="{FF2B5EF4-FFF2-40B4-BE49-F238E27FC236}">
                  <a16:creationId xmlns:a16="http://schemas.microsoft.com/office/drawing/2014/main" id="{95EAA940-885E-F56B-D6AE-6E4197669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8" y="2657"/>
              <a:ext cx="0" cy="2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2668" name="Line 44">
              <a:extLst>
                <a:ext uri="{FF2B5EF4-FFF2-40B4-BE49-F238E27FC236}">
                  <a16:creationId xmlns:a16="http://schemas.microsoft.com/office/drawing/2014/main" id="{8FF7E557-29A6-86EC-17CB-5F1ACF2EC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8" y="2865"/>
              <a:ext cx="1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2669" name="Line 45">
              <a:extLst>
                <a:ext uri="{FF2B5EF4-FFF2-40B4-BE49-F238E27FC236}">
                  <a16:creationId xmlns:a16="http://schemas.microsoft.com/office/drawing/2014/main" id="{4149D76F-37EE-9345-51DC-BB1219C5C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0" y="2867"/>
              <a:ext cx="0" cy="2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82689" name="Group 65">
            <a:extLst>
              <a:ext uri="{FF2B5EF4-FFF2-40B4-BE49-F238E27FC236}">
                <a16:creationId xmlns:a16="http://schemas.microsoft.com/office/drawing/2014/main" id="{4886E9BF-994B-1CF0-E984-782E9CC609B1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276475"/>
            <a:ext cx="3251200" cy="2736850"/>
            <a:chOff x="3198" y="1434"/>
            <a:chExt cx="2048" cy="1724"/>
          </a:xfrm>
        </p:grpSpPr>
        <p:sp>
          <p:nvSpPr>
            <p:cNvPr id="282672" name="AutoShape 48">
              <a:extLst>
                <a:ext uri="{FF2B5EF4-FFF2-40B4-BE49-F238E27FC236}">
                  <a16:creationId xmlns:a16="http://schemas.microsoft.com/office/drawing/2014/main" id="{522A238E-8933-96CF-C3D2-22A704ADC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1711"/>
              <a:ext cx="883" cy="437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2673" name="Line 49">
              <a:extLst>
                <a:ext uri="{FF2B5EF4-FFF2-40B4-BE49-F238E27FC236}">
                  <a16:creationId xmlns:a16="http://schemas.microsoft.com/office/drawing/2014/main" id="{0E4E1667-1A83-E4D1-92B5-68B21688DB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0" y="1434"/>
              <a:ext cx="0" cy="2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2674" name="Rectangle 50">
              <a:extLst>
                <a:ext uri="{FF2B5EF4-FFF2-40B4-BE49-F238E27FC236}">
                  <a16:creationId xmlns:a16="http://schemas.microsoft.com/office/drawing/2014/main" id="{A00B5E73-390A-BD39-730A-DE89EF36E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126"/>
              <a:ext cx="1009" cy="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2676" name="Text Box 52">
              <a:extLst>
                <a:ext uri="{FF2B5EF4-FFF2-40B4-BE49-F238E27FC236}">
                  <a16:creationId xmlns:a16="http://schemas.microsoft.com/office/drawing/2014/main" id="{E14EDBA3-5E75-EAAF-F2EC-6AB236CE4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" y="2071"/>
              <a:ext cx="1009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ru-RU" altLang="ru-RU" sz="2400"/>
                <a:t>серия</a:t>
              </a:r>
            </a:p>
            <a:p>
              <a:pPr algn="ctr"/>
              <a:r>
                <a:rPr lang="ru-RU" altLang="ru-RU" sz="2400"/>
                <a:t>команд</a:t>
              </a:r>
            </a:p>
          </p:txBody>
        </p:sp>
        <p:sp>
          <p:nvSpPr>
            <p:cNvPr id="282678" name="Text Box 54">
              <a:extLst>
                <a:ext uri="{FF2B5EF4-FFF2-40B4-BE49-F238E27FC236}">
                  <a16:creationId xmlns:a16="http://schemas.microsoft.com/office/drawing/2014/main" id="{C157661C-A844-8232-48ED-9F8905396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752"/>
              <a:ext cx="454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ru-RU" altLang="ru-RU" sz="2400"/>
                <a:t>ЛВ</a:t>
              </a:r>
            </a:p>
          </p:txBody>
        </p:sp>
        <p:sp>
          <p:nvSpPr>
            <p:cNvPr id="282679" name="Line 55">
              <a:extLst>
                <a:ext uri="{FF2B5EF4-FFF2-40B4-BE49-F238E27FC236}">
                  <a16:creationId xmlns:a16="http://schemas.microsoft.com/office/drawing/2014/main" id="{6D9ED7F9-9C64-CE8E-057E-FC9454A0A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10" y="1925"/>
              <a:ext cx="2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2680" name="Line 56">
              <a:extLst>
                <a:ext uri="{FF2B5EF4-FFF2-40B4-BE49-F238E27FC236}">
                  <a16:creationId xmlns:a16="http://schemas.microsoft.com/office/drawing/2014/main" id="{9E8D515F-B1DC-5D8C-2093-ED09AB71CB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5" y="1925"/>
              <a:ext cx="2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2681" name="Line 57">
              <a:extLst>
                <a:ext uri="{FF2B5EF4-FFF2-40B4-BE49-F238E27FC236}">
                  <a16:creationId xmlns:a16="http://schemas.microsoft.com/office/drawing/2014/main" id="{D5E8F13A-09C6-0D98-17E2-EC9B14661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0" y="1925"/>
              <a:ext cx="0" cy="2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2682" name="Line 58">
              <a:extLst>
                <a:ext uri="{FF2B5EF4-FFF2-40B4-BE49-F238E27FC236}">
                  <a16:creationId xmlns:a16="http://schemas.microsoft.com/office/drawing/2014/main" id="{AC13225B-BFAE-6164-011F-5AD94AF8E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" y="1915"/>
              <a:ext cx="0" cy="9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2683" name="Text Box 59">
              <a:extLst>
                <a:ext uri="{FF2B5EF4-FFF2-40B4-BE49-F238E27FC236}">
                  <a16:creationId xmlns:a16="http://schemas.microsoft.com/office/drawing/2014/main" id="{C6C232E1-FE17-010A-6E6B-0B3FF4335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1661"/>
              <a:ext cx="37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ru-RU" altLang="ru-RU" sz="2400"/>
                <a:t>да</a:t>
              </a:r>
            </a:p>
          </p:txBody>
        </p:sp>
        <p:sp>
          <p:nvSpPr>
            <p:cNvPr id="282684" name="Text Box 60">
              <a:extLst>
                <a:ext uri="{FF2B5EF4-FFF2-40B4-BE49-F238E27FC236}">
                  <a16:creationId xmlns:a16="http://schemas.microsoft.com/office/drawing/2014/main" id="{DD055A16-CF10-4930-C4BE-8BEBE8EB0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1661"/>
              <a:ext cx="46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ru-RU" altLang="ru-RU" sz="2400"/>
                <a:t>нет</a:t>
              </a:r>
            </a:p>
          </p:txBody>
        </p:sp>
        <p:sp>
          <p:nvSpPr>
            <p:cNvPr id="282686" name="Line 62">
              <a:extLst>
                <a:ext uri="{FF2B5EF4-FFF2-40B4-BE49-F238E27FC236}">
                  <a16:creationId xmlns:a16="http://schemas.microsoft.com/office/drawing/2014/main" id="{9C50B549-D9FD-EEE5-776D-28E314D2A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0" y="2657"/>
              <a:ext cx="0" cy="2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2687" name="Line 63">
              <a:extLst>
                <a:ext uri="{FF2B5EF4-FFF2-40B4-BE49-F238E27FC236}">
                  <a16:creationId xmlns:a16="http://schemas.microsoft.com/office/drawing/2014/main" id="{0783E74D-3D07-5FEB-80F3-14E11681A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0" y="2865"/>
              <a:ext cx="1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2688" name="Line 64">
              <a:extLst>
                <a:ext uri="{FF2B5EF4-FFF2-40B4-BE49-F238E27FC236}">
                  <a16:creationId xmlns:a16="http://schemas.microsoft.com/office/drawing/2014/main" id="{A45EDFBE-8A24-4A6B-F365-A6FCAD283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2" y="2867"/>
              <a:ext cx="0" cy="2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2690" name="Rectangle 66">
            <a:extLst>
              <a:ext uri="{FF2B5EF4-FFF2-40B4-BE49-F238E27FC236}">
                <a16:creationId xmlns:a16="http://schemas.microsoft.com/office/drawing/2014/main" id="{CBB1D23B-6320-FA9E-C1AB-77184FC25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620713"/>
            <a:ext cx="4284663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0313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83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800"/>
              <a:t>неполный вариант ветвления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800" i="1"/>
              <a:t>если-то</a:t>
            </a:r>
            <a:r>
              <a:rPr lang="ru-RU" altLang="ru-RU" sz="2800"/>
              <a:t>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772" name="Picture 4">
            <a:extLst>
              <a:ext uri="{FF2B5EF4-FFF2-40B4-BE49-F238E27FC236}">
                <a16:creationId xmlns:a16="http://schemas.microsoft.com/office/drawing/2014/main" id="{E3268B2B-CF04-91B4-78EA-B26C3CBAA717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88125" y="549275"/>
            <a:ext cx="2447925" cy="8223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8773" name="Rectangle 5">
            <a:extLst>
              <a:ext uri="{FF2B5EF4-FFF2-40B4-BE49-F238E27FC236}">
                <a16:creationId xmlns:a16="http://schemas.microsoft.com/office/drawing/2014/main" id="{C2CA1055-D29B-23DF-4855-C16C3435D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20713"/>
            <a:ext cx="6343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altLang="ru-RU" sz="3200"/>
              <a:t>Алгоритм вычисления функции: </a:t>
            </a:r>
          </a:p>
        </p:txBody>
      </p:sp>
      <p:grpSp>
        <p:nvGrpSpPr>
          <p:cNvPr id="288810" name="Group 42">
            <a:extLst>
              <a:ext uri="{FF2B5EF4-FFF2-40B4-BE49-F238E27FC236}">
                <a16:creationId xmlns:a16="http://schemas.microsoft.com/office/drawing/2014/main" id="{09C3A055-AE60-143A-A13D-2DB24C3C7C6C}"/>
              </a:ext>
            </a:extLst>
          </p:cNvPr>
          <p:cNvGrpSpPr>
            <a:grpSpLocks/>
          </p:cNvGrpSpPr>
          <p:nvPr/>
        </p:nvGrpSpPr>
        <p:grpSpPr bwMode="auto">
          <a:xfrm>
            <a:off x="1746250" y="1268413"/>
            <a:ext cx="5202238" cy="4824412"/>
            <a:chOff x="1100" y="799"/>
            <a:chExt cx="3277" cy="3039"/>
          </a:xfrm>
        </p:grpSpPr>
        <p:sp>
          <p:nvSpPr>
            <p:cNvPr id="288794" name="Rectangle 26">
              <a:extLst>
                <a:ext uri="{FF2B5EF4-FFF2-40B4-BE49-F238E27FC236}">
                  <a16:creationId xmlns:a16="http://schemas.microsoft.com/office/drawing/2014/main" id="{4CF9EA33-C5A1-CCFE-9A34-C17002DB5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" y="2205"/>
              <a:ext cx="1089" cy="4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288809" name="Group 41">
              <a:extLst>
                <a:ext uri="{FF2B5EF4-FFF2-40B4-BE49-F238E27FC236}">
                  <a16:creationId xmlns:a16="http://schemas.microsoft.com/office/drawing/2014/main" id="{27D1EA75-192C-265C-5A13-637333699D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799"/>
              <a:ext cx="3266" cy="3039"/>
              <a:chOff x="1111" y="799"/>
              <a:chExt cx="3266" cy="3039"/>
            </a:xfrm>
          </p:grpSpPr>
          <p:sp>
            <p:nvSpPr>
              <p:cNvPr id="288775" name="Oval 7">
                <a:extLst>
                  <a:ext uri="{FF2B5EF4-FFF2-40B4-BE49-F238E27FC236}">
                    <a16:creationId xmlns:a16="http://schemas.microsoft.com/office/drawing/2014/main" id="{FE07EDE6-BAB9-248C-2C50-D9F6812CF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5" y="799"/>
                <a:ext cx="1224" cy="31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8776" name="Text Box 8">
                <a:extLst>
                  <a:ext uri="{FF2B5EF4-FFF2-40B4-BE49-F238E27FC236}">
                    <a16:creationId xmlns:a16="http://schemas.microsoft.com/office/drawing/2014/main" id="{FA32AFD4-0CA3-D9D8-E769-9FCA7618E2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819"/>
                <a:ext cx="122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ru-RU" altLang="ru-RU" sz="2000"/>
                  <a:t>начало</a:t>
                </a:r>
              </a:p>
            </p:txBody>
          </p:sp>
          <p:sp>
            <p:nvSpPr>
              <p:cNvPr id="288777" name="AutoShape 9">
                <a:extLst>
                  <a:ext uri="{FF2B5EF4-FFF2-40B4-BE49-F238E27FC236}">
                    <a16:creationId xmlns:a16="http://schemas.microsoft.com/office/drawing/2014/main" id="{3F244233-BA14-13F4-A406-2BC942D17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" y="1253"/>
                <a:ext cx="1678" cy="318"/>
              </a:xfrm>
              <a:prstGeom prst="flowChartInputOutpu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8778" name="Text Box 10">
                <a:extLst>
                  <a:ext uri="{FF2B5EF4-FFF2-40B4-BE49-F238E27FC236}">
                    <a16:creationId xmlns:a16="http://schemas.microsoft.com/office/drawing/2014/main" id="{D5036823-1E6C-9D50-047D-393267685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9" y="1283"/>
                <a:ext cx="136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ru-RU" altLang="ru-RU" sz="2000"/>
                  <a:t>Ввод </a:t>
                </a:r>
                <a:r>
                  <a:rPr lang="en-US" altLang="ru-RU" sz="2000"/>
                  <a:t>a, b, c, d, x</a:t>
                </a:r>
                <a:endParaRPr lang="ru-RU" altLang="ru-RU" sz="2000"/>
              </a:p>
            </p:txBody>
          </p:sp>
          <p:sp>
            <p:nvSpPr>
              <p:cNvPr id="288779" name="Rectangle 11">
                <a:extLst>
                  <a:ext uri="{FF2B5EF4-FFF2-40B4-BE49-F238E27FC236}">
                    <a16:creationId xmlns:a16="http://schemas.microsoft.com/office/drawing/2014/main" id="{615AB2DB-A9D9-4DA3-B09A-6BE7FA5D6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2205"/>
                <a:ext cx="1089" cy="4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8784" name="AutoShape 16">
                <a:extLst>
                  <a:ext uri="{FF2B5EF4-FFF2-40B4-BE49-F238E27FC236}">
                    <a16:creationId xmlns:a16="http://schemas.microsoft.com/office/drawing/2014/main" id="{D3C1C014-F12B-9C50-17AD-4522A8509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3067"/>
                <a:ext cx="1270" cy="318"/>
              </a:xfrm>
              <a:prstGeom prst="flowChartInputOutpu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8785" name="Text Box 17">
                <a:extLst>
                  <a:ext uri="{FF2B5EF4-FFF2-40B4-BE49-F238E27FC236}">
                    <a16:creationId xmlns:a16="http://schemas.microsoft.com/office/drawing/2014/main" id="{437E8A2A-CED4-DB06-DED6-F4B4A2770E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9" y="3113"/>
                <a:ext cx="12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ru-RU" altLang="ru-RU" sz="2000"/>
                  <a:t>Вывод </a:t>
                </a:r>
                <a:r>
                  <a:rPr lang="en-US" altLang="ru-RU" sz="2000"/>
                  <a:t>Y</a:t>
                </a:r>
                <a:endParaRPr lang="ru-RU" altLang="ru-RU" sz="2000"/>
              </a:p>
            </p:txBody>
          </p:sp>
          <p:sp>
            <p:nvSpPr>
              <p:cNvPr id="288786" name="Oval 18">
                <a:extLst>
                  <a:ext uri="{FF2B5EF4-FFF2-40B4-BE49-F238E27FC236}">
                    <a16:creationId xmlns:a16="http://schemas.microsoft.com/office/drawing/2014/main" id="{048497C8-9C94-D25C-9C6F-B24F7A2DD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9" y="3521"/>
                <a:ext cx="1224" cy="31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8787" name="Text Box 19">
                <a:extLst>
                  <a:ext uri="{FF2B5EF4-FFF2-40B4-BE49-F238E27FC236}">
                    <a16:creationId xmlns:a16="http://schemas.microsoft.com/office/drawing/2014/main" id="{D482089B-626A-AB56-AB03-6EC43107C9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3566"/>
                <a:ext cx="11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ru-RU" altLang="ru-RU" sz="2000"/>
                  <a:t>конец</a:t>
                </a:r>
              </a:p>
            </p:txBody>
          </p:sp>
          <p:sp>
            <p:nvSpPr>
              <p:cNvPr id="288788" name="Line 20">
                <a:extLst>
                  <a:ext uri="{FF2B5EF4-FFF2-40B4-BE49-F238E27FC236}">
                    <a16:creationId xmlns:a16="http://schemas.microsoft.com/office/drawing/2014/main" id="{28AE0D54-BC6C-DF29-DB8D-8C48185B5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44" y="1117"/>
                <a:ext cx="1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8789" name="Line 21">
                <a:extLst>
                  <a:ext uri="{FF2B5EF4-FFF2-40B4-BE49-F238E27FC236}">
                    <a16:creationId xmlns:a16="http://schemas.microsoft.com/office/drawing/2014/main" id="{96A26C4E-EB03-D51E-ACDE-A86D155B4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1570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8790" name="Line 22">
                <a:extLst>
                  <a:ext uri="{FF2B5EF4-FFF2-40B4-BE49-F238E27FC236}">
                    <a16:creationId xmlns:a16="http://schemas.microsoft.com/office/drawing/2014/main" id="{78803040-B336-CD74-0296-3BE7CCED8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2795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8791" name="Line 23">
                <a:extLst>
                  <a:ext uri="{FF2B5EF4-FFF2-40B4-BE49-F238E27FC236}">
                    <a16:creationId xmlns:a16="http://schemas.microsoft.com/office/drawing/2014/main" id="{D089C6B5-3E9E-CD9C-9B3E-C78D0D912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3385"/>
                <a:ext cx="1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8792" name="AutoShape 24">
                <a:extLst>
                  <a:ext uri="{FF2B5EF4-FFF2-40B4-BE49-F238E27FC236}">
                    <a16:creationId xmlns:a16="http://schemas.microsoft.com/office/drawing/2014/main" id="{73F605B4-F109-FD53-0F7A-41C706654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1706"/>
                <a:ext cx="907" cy="454"/>
              </a:xfrm>
              <a:prstGeom prst="flowChartDecision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8793" name="Text Box 25">
                <a:extLst>
                  <a:ext uri="{FF2B5EF4-FFF2-40B4-BE49-F238E27FC236}">
                    <a16:creationId xmlns:a16="http://schemas.microsoft.com/office/drawing/2014/main" id="{88B5D467-5071-235D-FA64-6FB8DBF31E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7" y="1802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ru-RU" sz="2000"/>
                  <a:t>X &gt; 0</a:t>
                </a:r>
                <a:endParaRPr lang="ru-RU" altLang="ru-RU" sz="2000"/>
              </a:p>
            </p:txBody>
          </p:sp>
          <p:sp>
            <p:nvSpPr>
              <p:cNvPr id="288795" name="Text Box 27">
                <a:extLst>
                  <a:ext uri="{FF2B5EF4-FFF2-40B4-BE49-F238E27FC236}">
                    <a16:creationId xmlns:a16="http://schemas.microsoft.com/office/drawing/2014/main" id="{A73D1E43-D602-C28B-96F7-075C9A162B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1" y="2296"/>
                <a:ext cx="10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ru-RU" sz="2000"/>
                  <a:t>Y = c / d</a:t>
                </a:r>
                <a:r>
                  <a:rPr lang="ru-RU" altLang="ru-RU" sz="2000"/>
                  <a:t> </a:t>
                </a:r>
              </a:p>
            </p:txBody>
          </p:sp>
          <p:sp>
            <p:nvSpPr>
              <p:cNvPr id="288799" name="Text Box 31">
                <a:extLst>
                  <a:ext uri="{FF2B5EF4-FFF2-40B4-BE49-F238E27FC236}">
                    <a16:creationId xmlns:a16="http://schemas.microsoft.com/office/drawing/2014/main" id="{672200A6-C7E5-080E-BB5C-3B5B96305E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8" y="2296"/>
                <a:ext cx="10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ru-RU" sz="2000"/>
                  <a:t>Y = a + b</a:t>
                </a:r>
                <a:r>
                  <a:rPr lang="ru-RU" altLang="ru-RU" sz="2000"/>
                  <a:t> </a:t>
                </a:r>
              </a:p>
            </p:txBody>
          </p:sp>
          <p:sp>
            <p:nvSpPr>
              <p:cNvPr id="288800" name="Line 32">
                <a:extLst>
                  <a:ext uri="{FF2B5EF4-FFF2-40B4-BE49-F238E27FC236}">
                    <a16:creationId xmlns:a16="http://schemas.microsoft.com/office/drawing/2014/main" id="{62DB7599-7A95-B51F-58C1-8946AC938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55" y="1933"/>
                <a:ext cx="6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8801" name="Line 33">
                <a:extLst>
                  <a:ext uri="{FF2B5EF4-FFF2-40B4-BE49-F238E27FC236}">
                    <a16:creationId xmlns:a16="http://schemas.microsoft.com/office/drawing/2014/main" id="{731C41A5-1BC7-73F3-5C5B-3C64F1D7B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1933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8802" name="Line 34">
                <a:extLst>
                  <a:ext uri="{FF2B5EF4-FFF2-40B4-BE49-F238E27FC236}">
                    <a16:creationId xmlns:a16="http://schemas.microsoft.com/office/drawing/2014/main" id="{5D2B2D17-2EF3-C1AD-CDE0-ACC693FF45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8" y="1933"/>
                <a:ext cx="6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8803" name="Line 35">
                <a:extLst>
                  <a:ext uri="{FF2B5EF4-FFF2-40B4-BE49-F238E27FC236}">
                    <a16:creationId xmlns:a16="http://schemas.microsoft.com/office/drawing/2014/main" id="{FFB2650C-B2E7-2194-0B0F-B425E6855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3" y="1933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8804" name="Text Box 36">
                <a:extLst>
                  <a:ext uri="{FF2B5EF4-FFF2-40B4-BE49-F238E27FC236}">
                    <a16:creationId xmlns:a16="http://schemas.microsoft.com/office/drawing/2014/main" id="{FA79BA8B-FF50-0844-501D-20AA94283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5" y="1706"/>
                <a:ext cx="5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altLang="ru-RU" sz="2000"/>
                  <a:t>да</a:t>
                </a:r>
              </a:p>
            </p:txBody>
          </p:sp>
          <p:sp>
            <p:nvSpPr>
              <p:cNvPr id="288805" name="Text Box 37">
                <a:extLst>
                  <a:ext uri="{FF2B5EF4-FFF2-40B4-BE49-F238E27FC236}">
                    <a16:creationId xmlns:a16="http://schemas.microsoft.com/office/drawing/2014/main" id="{13E6FC0A-535D-A3D2-088E-90A223C936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1661"/>
                <a:ext cx="5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ru-RU" altLang="ru-RU" sz="2000"/>
                  <a:t>нет</a:t>
                </a:r>
              </a:p>
            </p:txBody>
          </p:sp>
          <p:sp>
            <p:nvSpPr>
              <p:cNvPr id="288806" name="Line 38">
                <a:extLst>
                  <a:ext uri="{FF2B5EF4-FFF2-40B4-BE49-F238E27FC236}">
                    <a16:creationId xmlns:a16="http://schemas.microsoft.com/office/drawing/2014/main" id="{9A7E014B-0592-714F-806E-FE1319275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2659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8807" name="Line 39">
                <a:extLst>
                  <a:ext uri="{FF2B5EF4-FFF2-40B4-BE49-F238E27FC236}">
                    <a16:creationId xmlns:a16="http://schemas.microsoft.com/office/drawing/2014/main" id="{6DCAA050-AE91-6A24-83EB-2DE0B1375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3" y="2659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8808" name="Line 40">
                <a:extLst>
                  <a:ext uri="{FF2B5EF4-FFF2-40B4-BE49-F238E27FC236}">
                    <a16:creationId xmlns:a16="http://schemas.microsoft.com/office/drawing/2014/main" id="{CB990B7D-391A-B045-5D6A-D18528867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2795"/>
                <a:ext cx="217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>
            <a:extLst>
              <a:ext uri="{FF2B5EF4-FFF2-40B4-BE49-F238E27FC236}">
                <a16:creationId xmlns:a16="http://schemas.microsoft.com/office/drawing/2014/main" id="{7607E7DC-102E-9FC0-4372-55484613E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632700" cy="30241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b="1"/>
              <a:t>Циклический</a:t>
            </a:r>
            <a:r>
              <a:rPr lang="ru-RU" altLang="ru-RU" i="1"/>
              <a:t> </a:t>
            </a:r>
            <a:r>
              <a:rPr lang="ru-RU" altLang="ru-RU"/>
              <a:t>вычислительный процесс (цикл) включает участки, на которых вычисления выполняются многократно по одним и тем же математическим формулам, но при разных значениях исходных данных.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>
            <a:extLst>
              <a:ext uri="{FF2B5EF4-FFF2-40B4-BE49-F238E27FC236}">
                <a16:creationId xmlns:a16="http://schemas.microsoft.com/office/drawing/2014/main" id="{035BA033-989E-E497-8A33-C1FD70356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1752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Цикл называется</a:t>
            </a:r>
            <a:r>
              <a:rPr lang="ru-RU" altLang="ru-RU" b="1"/>
              <a:t> </a:t>
            </a:r>
            <a:r>
              <a:rPr lang="ru-RU" altLang="ru-RU" b="1" i="1"/>
              <a:t>детерминированным (цикл с параметром),</a:t>
            </a:r>
            <a:r>
              <a:rPr lang="ru-RU" altLang="ru-RU"/>
              <a:t> если число повторений тела цикла заранее известно или определено. 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/>
              <a:t>Цикл называется</a:t>
            </a:r>
            <a:r>
              <a:rPr lang="ru-RU" altLang="ru-RU" b="1"/>
              <a:t> </a:t>
            </a:r>
            <a:r>
              <a:rPr lang="ru-RU" altLang="ru-RU" b="1" i="1"/>
              <a:t>итерационным (с пред- и постусловием),</a:t>
            </a:r>
            <a:r>
              <a:rPr lang="ru-RU" altLang="ru-RU"/>
              <a:t> если число повторений тела цикла заранее неизвестно, а зависит от значений переменных, участвующих в вычислениях.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BD006A1D-912F-589C-74D6-E6C9D730E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80400" cy="1152525"/>
          </a:xfrm>
        </p:spPr>
        <p:txBody>
          <a:bodyPr/>
          <a:lstStyle/>
          <a:p>
            <a:pPr algn="ctr"/>
            <a:r>
              <a:rPr lang="ru-RU" altLang="ru-RU" sz="4000" dirty="0">
                <a:solidFill>
                  <a:schemeClr val="bg2"/>
                </a:solidFill>
              </a:rPr>
              <a:t>Понятие алгоритма и его свойства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853D08C0-5E10-5625-3B61-5B06DDA0F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2" y="1844675"/>
            <a:ext cx="8280400" cy="39512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b="1" dirty="0"/>
              <a:t>Алгоритм</a:t>
            </a:r>
            <a:r>
              <a:rPr lang="ru-RU" altLang="ru-RU" dirty="0"/>
              <a:t> – последовательность действий со строго определенными правилами выполнения, направленная на получение результата.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930" name="Group 90">
            <a:extLst>
              <a:ext uri="{FF2B5EF4-FFF2-40B4-BE49-F238E27FC236}">
                <a16:creationId xmlns:a16="http://schemas.microsoft.com/office/drawing/2014/main" id="{DC38AC20-F106-698C-085F-A2E6992140A8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060575"/>
            <a:ext cx="2079625" cy="3024188"/>
            <a:chOff x="521" y="1298"/>
            <a:chExt cx="1310" cy="1905"/>
          </a:xfrm>
        </p:grpSpPr>
        <p:sp>
          <p:nvSpPr>
            <p:cNvPr id="291891" name="AutoShape 51">
              <a:extLst>
                <a:ext uri="{FF2B5EF4-FFF2-40B4-BE49-F238E27FC236}">
                  <a16:creationId xmlns:a16="http://schemas.microsoft.com/office/drawing/2014/main" id="{7CF6C1D5-8095-C5B0-4FD3-41F81F9F5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" y="1581"/>
              <a:ext cx="719" cy="499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1890" name="Line 50">
              <a:extLst>
                <a:ext uri="{FF2B5EF4-FFF2-40B4-BE49-F238E27FC236}">
                  <a16:creationId xmlns:a16="http://schemas.microsoft.com/office/drawing/2014/main" id="{D2F3238B-E3DB-18FC-A953-D04647F68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298"/>
              <a:ext cx="9" cy="2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89" name="Rectangle 49">
              <a:extLst>
                <a:ext uri="{FF2B5EF4-FFF2-40B4-BE49-F238E27FC236}">
                  <a16:creationId xmlns:a16="http://schemas.microsoft.com/office/drawing/2014/main" id="{FDFF5407-89DB-B599-820D-51278021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" y="2330"/>
              <a:ext cx="719" cy="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1888" name="Text Box 48">
              <a:extLst>
                <a:ext uri="{FF2B5EF4-FFF2-40B4-BE49-F238E27FC236}">
                  <a16:creationId xmlns:a16="http://schemas.microsoft.com/office/drawing/2014/main" id="{C400A7CD-4F50-6DDE-DB50-420B277CD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276"/>
              <a:ext cx="719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altLang="ru-RU" sz="2000">
                  <a:latin typeface="Times New Roman" panose="02020603050405020304" pitchFamily="18" charset="0"/>
                </a:rPr>
                <a:t>с</a:t>
              </a:r>
              <a:r>
                <a:rPr lang="ru-RU" altLang="ru-RU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ерия</a:t>
              </a:r>
              <a:r>
                <a:rPr lang="ru-RU" altLang="ru-RU" sz="2000">
                  <a:latin typeface="Times New Roman" panose="02020603050405020304" pitchFamily="18" charset="0"/>
                </a:rPr>
                <a:t> команд</a:t>
              </a:r>
            </a:p>
          </p:txBody>
        </p:sp>
        <p:sp>
          <p:nvSpPr>
            <p:cNvPr id="291887" name="Text Box 47">
              <a:extLst>
                <a:ext uri="{FF2B5EF4-FFF2-40B4-BE49-F238E27FC236}">
                  <a16:creationId xmlns:a16="http://schemas.microsoft.com/office/drawing/2014/main" id="{A228EECF-01A1-DC72-9DB7-139A31CF4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661"/>
              <a:ext cx="45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altLang="ru-RU" sz="2000">
                  <a:cs typeface="Times New Roman" panose="02020603050405020304" pitchFamily="18" charset="0"/>
                </a:rPr>
                <a:t>ЛВ</a:t>
              </a:r>
              <a:endParaRPr lang="ru-RU" altLang="ru-RU" sz="2000"/>
            </a:p>
          </p:txBody>
        </p:sp>
        <p:sp>
          <p:nvSpPr>
            <p:cNvPr id="291886" name="Text Box 46">
              <a:extLst>
                <a:ext uri="{FF2B5EF4-FFF2-40B4-BE49-F238E27FC236}">
                  <a16:creationId xmlns:a16="http://schemas.microsoft.com/office/drawing/2014/main" id="{3A78EC62-5072-A43D-2534-4F545F000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024"/>
              <a:ext cx="35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altLang="ru-RU" sz="2000">
                  <a:cs typeface="Times New Roman" panose="02020603050405020304" pitchFamily="18" charset="0"/>
                </a:rPr>
                <a:t>да</a:t>
              </a:r>
              <a:endParaRPr lang="ru-RU" altLang="ru-RU" sz="2000"/>
            </a:p>
          </p:txBody>
        </p:sp>
        <p:sp>
          <p:nvSpPr>
            <p:cNvPr id="291885" name="Text Box 45">
              <a:extLst>
                <a:ext uri="{FF2B5EF4-FFF2-40B4-BE49-F238E27FC236}">
                  <a16:creationId xmlns:a16="http://schemas.microsoft.com/office/drawing/2014/main" id="{5E868736-2DAF-FF96-D58E-BC55DEDD2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616"/>
              <a:ext cx="40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altLang="ru-RU" sz="2000">
                  <a:cs typeface="Times New Roman" panose="02020603050405020304" pitchFamily="18" charset="0"/>
                </a:rPr>
                <a:t>нет</a:t>
              </a:r>
              <a:endParaRPr lang="ru-RU" altLang="ru-RU" sz="2000"/>
            </a:p>
          </p:txBody>
        </p:sp>
        <p:sp>
          <p:nvSpPr>
            <p:cNvPr id="291884" name="Line 44">
              <a:extLst>
                <a:ext uri="{FF2B5EF4-FFF2-40B4-BE49-F238E27FC236}">
                  <a16:creationId xmlns:a16="http://schemas.microsoft.com/office/drawing/2014/main" id="{A5A16721-C2D7-7C45-A2D1-954FE4E47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2080"/>
              <a:ext cx="0" cy="2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83" name="Line 43">
              <a:extLst>
                <a:ext uri="{FF2B5EF4-FFF2-40B4-BE49-F238E27FC236}">
                  <a16:creationId xmlns:a16="http://schemas.microsoft.com/office/drawing/2014/main" id="{8431C302-972F-EA08-1002-8B037E95E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2704"/>
              <a:ext cx="0" cy="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82" name="Line 42">
              <a:extLst>
                <a:ext uri="{FF2B5EF4-FFF2-40B4-BE49-F238E27FC236}">
                  <a16:creationId xmlns:a16="http://schemas.microsoft.com/office/drawing/2014/main" id="{EF7EDEB3-3300-1BAB-192B-E886A0F99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1" y="2829"/>
              <a:ext cx="59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81" name="Line 41">
              <a:extLst>
                <a:ext uri="{FF2B5EF4-FFF2-40B4-BE49-F238E27FC236}">
                  <a16:creationId xmlns:a16="http://schemas.microsoft.com/office/drawing/2014/main" id="{15157E31-D428-CD32-C639-0890312A58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" y="1831"/>
              <a:ext cx="0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80" name="Line 40">
              <a:extLst>
                <a:ext uri="{FF2B5EF4-FFF2-40B4-BE49-F238E27FC236}">
                  <a16:creationId xmlns:a16="http://schemas.microsoft.com/office/drawing/2014/main" id="{92D3E45E-0B0C-7BA3-21A3-DC3782E2D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831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79" name="Line 39">
              <a:extLst>
                <a:ext uri="{FF2B5EF4-FFF2-40B4-BE49-F238E27FC236}">
                  <a16:creationId xmlns:a16="http://schemas.microsoft.com/office/drawing/2014/main" id="{EB68FA69-9C3E-A33D-85E6-D148952EE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831"/>
              <a:ext cx="23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78" name="Line 38">
              <a:extLst>
                <a:ext uri="{FF2B5EF4-FFF2-40B4-BE49-F238E27FC236}">
                  <a16:creationId xmlns:a16="http://schemas.microsoft.com/office/drawing/2014/main" id="{19043877-2405-B670-262A-8F2EA47AA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4" y="1831"/>
              <a:ext cx="0" cy="12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77" name="Line 37">
              <a:extLst>
                <a:ext uri="{FF2B5EF4-FFF2-40B4-BE49-F238E27FC236}">
                  <a16:creationId xmlns:a16="http://schemas.microsoft.com/office/drawing/2014/main" id="{56C0EF9F-D29B-0020-62C8-BFA3C1D269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0" y="3078"/>
              <a:ext cx="59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76" name="Line 36">
              <a:extLst>
                <a:ext uri="{FF2B5EF4-FFF2-40B4-BE49-F238E27FC236}">
                  <a16:creationId xmlns:a16="http://schemas.microsoft.com/office/drawing/2014/main" id="{DA80982D-47C4-6514-926A-5605A8B74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3078"/>
              <a:ext cx="0" cy="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91932" name="Group 92">
            <a:extLst>
              <a:ext uri="{FF2B5EF4-FFF2-40B4-BE49-F238E27FC236}">
                <a16:creationId xmlns:a16="http://schemas.microsoft.com/office/drawing/2014/main" id="{F59542AB-B6BF-F585-B0BB-7E5710A41DC2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2205038"/>
            <a:ext cx="2303462" cy="2662237"/>
            <a:chOff x="3969" y="1389"/>
            <a:chExt cx="1451" cy="1677"/>
          </a:xfrm>
        </p:grpSpPr>
        <p:sp>
          <p:nvSpPr>
            <p:cNvPr id="291845" name="Line 5">
              <a:extLst>
                <a:ext uri="{FF2B5EF4-FFF2-40B4-BE49-F238E27FC236}">
                  <a16:creationId xmlns:a16="http://schemas.microsoft.com/office/drawing/2014/main" id="{579A678E-3154-32EB-5749-CA8D6A271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7" y="1389"/>
              <a:ext cx="0" cy="31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48" name="Rectangle 8">
              <a:extLst>
                <a:ext uri="{FF2B5EF4-FFF2-40B4-BE49-F238E27FC236}">
                  <a16:creationId xmlns:a16="http://schemas.microsoft.com/office/drawing/2014/main" id="{E69CF23B-86F6-1D9C-A21E-724B71688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2251"/>
              <a:ext cx="679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1847" name="Text Box 7">
              <a:extLst>
                <a:ext uri="{FF2B5EF4-FFF2-40B4-BE49-F238E27FC236}">
                  <a16:creationId xmlns:a16="http://schemas.microsoft.com/office/drawing/2014/main" id="{D2476599-9CD9-72E7-2B37-A5608ADFA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165"/>
              <a:ext cx="633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altLang="ru-RU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серия команд</a:t>
              </a:r>
              <a:endParaRPr lang="ru-RU" altLang="ru-RU" sz="2000"/>
            </a:p>
          </p:txBody>
        </p:sp>
        <p:sp>
          <p:nvSpPr>
            <p:cNvPr id="291844" name="Text Box 4">
              <a:extLst>
                <a:ext uri="{FF2B5EF4-FFF2-40B4-BE49-F238E27FC236}">
                  <a16:creationId xmlns:a16="http://schemas.microsoft.com/office/drawing/2014/main" id="{BFC2A301-B43C-3FDF-6E29-557C0FC03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1708"/>
              <a:ext cx="1002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altLang="ru-RU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пц:=нз, кз, ш</a:t>
              </a:r>
              <a:endParaRPr lang="ru-RU" altLang="ru-RU" sz="2000"/>
            </a:p>
          </p:txBody>
        </p:sp>
        <p:sp>
          <p:nvSpPr>
            <p:cNvPr id="291846" name="Line 6">
              <a:extLst>
                <a:ext uri="{FF2B5EF4-FFF2-40B4-BE49-F238E27FC236}">
                  <a16:creationId xmlns:a16="http://schemas.microsoft.com/office/drawing/2014/main" id="{195AE469-9834-2D87-DBE3-0BADC78EB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7" y="2026"/>
              <a:ext cx="0" cy="2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49" name="Line 9">
              <a:extLst>
                <a:ext uri="{FF2B5EF4-FFF2-40B4-BE49-F238E27FC236}">
                  <a16:creationId xmlns:a16="http://schemas.microsoft.com/office/drawing/2014/main" id="{047C0CF3-C5C8-DD3F-15B3-628E72A14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7" y="2557"/>
              <a:ext cx="0" cy="10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50" name="Line 10">
              <a:extLst>
                <a:ext uri="{FF2B5EF4-FFF2-40B4-BE49-F238E27FC236}">
                  <a16:creationId xmlns:a16="http://schemas.microsoft.com/office/drawing/2014/main" id="{6C60785C-AE1C-D12D-6EA0-2F0663756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2663"/>
              <a:ext cx="7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53" name="Line 13">
              <a:extLst>
                <a:ext uri="{FF2B5EF4-FFF2-40B4-BE49-F238E27FC236}">
                  <a16:creationId xmlns:a16="http://schemas.microsoft.com/office/drawing/2014/main" id="{1920503D-FF70-46B9-5CB4-F5F0FE3973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1864"/>
              <a:ext cx="0" cy="7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52" name="Line 12">
              <a:extLst>
                <a:ext uri="{FF2B5EF4-FFF2-40B4-BE49-F238E27FC236}">
                  <a16:creationId xmlns:a16="http://schemas.microsoft.com/office/drawing/2014/main" id="{BD9ED03C-7A20-39AE-3BDD-637E0D147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870"/>
              <a:ext cx="20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54" name="Line 14">
              <a:extLst>
                <a:ext uri="{FF2B5EF4-FFF2-40B4-BE49-F238E27FC236}">
                  <a16:creationId xmlns:a16="http://schemas.microsoft.com/office/drawing/2014/main" id="{0F1C9C4E-A462-03CA-52CC-47280D470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4" y="1854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55" name="Line 15">
              <a:extLst>
                <a:ext uri="{FF2B5EF4-FFF2-40B4-BE49-F238E27FC236}">
                  <a16:creationId xmlns:a16="http://schemas.microsoft.com/office/drawing/2014/main" id="{21E26C1F-CE5D-F61D-478A-B0770A94F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0" y="1860"/>
              <a:ext cx="0" cy="10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56" name="Line 16">
              <a:extLst>
                <a:ext uri="{FF2B5EF4-FFF2-40B4-BE49-F238E27FC236}">
                  <a16:creationId xmlns:a16="http://schemas.microsoft.com/office/drawing/2014/main" id="{345FA096-0403-4D42-4C78-07C5A398A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3" y="2914"/>
              <a:ext cx="70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57" name="Line 17">
              <a:extLst>
                <a:ext uri="{FF2B5EF4-FFF2-40B4-BE49-F238E27FC236}">
                  <a16:creationId xmlns:a16="http://schemas.microsoft.com/office/drawing/2014/main" id="{A746B751-AA2D-C27F-0B4B-894350BEB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6" y="2911"/>
              <a:ext cx="0" cy="1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51" name="AutoShape 11">
              <a:extLst>
                <a:ext uri="{FF2B5EF4-FFF2-40B4-BE49-F238E27FC236}">
                  <a16:creationId xmlns:a16="http://schemas.microsoft.com/office/drawing/2014/main" id="{BD5251F0-FCAF-436D-3E3C-BF7422771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1708"/>
              <a:ext cx="1092" cy="318"/>
            </a:xfrm>
            <a:prstGeom prst="hexagon">
              <a:avLst>
                <a:gd name="adj" fmla="val 85849"/>
                <a:gd name="vf" fmla="val 11547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aphicFrame>
        <p:nvGraphicFramePr>
          <p:cNvPr id="291929" name="Group 89">
            <a:extLst>
              <a:ext uri="{FF2B5EF4-FFF2-40B4-BE49-F238E27FC236}">
                <a16:creationId xmlns:a16="http://schemas.microsoft.com/office/drawing/2014/main" id="{15EA4AE9-0FF5-EAD9-3E29-5B5E8AFF146A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692150"/>
          <a:ext cx="7991475" cy="1463040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258272324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1240092355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95431768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цикл с предусловием</a:t>
                      </a:r>
                      <a:endParaRPr kumimoji="0" lang="ru-RU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цикл с постусловием</a:t>
                      </a:r>
                      <a:endParaRPr kumimoji="0" lang="ru-RU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цикл с параметром</a:t>
                      </a:r>
                      <a:endParaRPr kumimoji="0" lang="ru-RU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805979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700208"/>
                  </a:ext>
                </a:extLst>
              </a:tr>
            </a:tbl>
          </a:graphicData>
        </a:graphic>
      </p:graphicFrame>
      <p:grpSp>
        <p:nvGrpSpPr>
          <p:cNvPr id="291931" name="Group 91">
            <a:extLst>
              <a:ext uri="{FF2B5EF4-FFF2-40B4-BE49-F238E27FC236}">
                <a16:creationId xmlns:a16="http://schemas.microsoft.com/office/drawing/2014/main" id="{DAD350FB-C880-50CF-BDB1-4AFFC98B6879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2133600"/>
            <a:ext cx="2303463" cy="2987675"/>
            <a:chOff x="2200" y="1344"/>
            <a:chExt cx="1451" cy="1882"/>
          </a:xfrm>
        </p:grpSpPr>
        <p:sp>
          <p:nvSpPr>
            <p:cNvPr id="291874" name="AutoShape 34">
              <a:extLst>
                <a:ext uri="{FF2B5EF4-FFF2-40B4-BE49-F238E27FC236}">
                  <a16:creationId xmlns:a16="http://schemas.microsoft.com/office/drawing/2014/main" id="{1C11F2F1-31AB-9B31-F370-5F70698B4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5" y="2285"/>
              <a:ext cx="814" cy="471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1873" name="Line 33">
              <a:extLst>
                <a:ext uri="{FF2B5EF4-FFF2-40B4-BE49-F238E27FC236}">
                  <a16:creationId xmlns:a16="http://schemas.microsoft.com/office/drawing/2014/main" id="{0E1564C4-0E7A-FC23-EE02-CD23E01F9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344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72" name="Rectangle 32">
              <a:extLst>
                <a:ext uri="{FF2B5EF4-FFF2-40B4-BE49-F238E27FC236}">
                  <a16:creationId xmlns:a16="http://schemas.microsoft.com/office/drawing/2014/main" id="{7F538988-A685-9E71-AA4A-8D6361EAA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5" y="1697"/>
              <a:ext cx="814" cy="35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1871" name="Text Box 31">
              <a:extLst>
                <a:ext uri="{FF2B5EF4-FFF2-40B4-BE49-F238E27FC236}">
                  <a16:creationId xmlns:a16="http://schemas.microsoft.com/office/drawing/2014/main" id="{EFD4349B-F0DB-1392-F1D8-7C98C603E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1626"/>
              <a:ext cx="81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altLang="ru-RU" sz="2000">
                  <a:latin typeface="Times New Roman" panose="02020603050405020304" pitchFamily="18" charset="0"/>
                </a:rPr>
                <a:t>с</a:t>
              </a:r>
              <a:r>
                <a:rPr lang="ru-RU" altLang="ru-RU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ерия</a:t>
              </a:r>
              <a:r>
                <a:rPr lang="ru-RU" altLang="ru-RU" sz="2000">
                  <a:latin typeface="Times New Roman" panose="02020603050405020304" pitchFamily="18" charset="0"/>
                </a:rPr>
                <a:t> команд</a:t>
              </a:r>
            </a:p>
          </p:txBody>
        </p:sp>
        <p:sp>
          <p:nvSpPr>
            <p:cNvPr id="291870" name="Text Box 30">
              <a:extLst>
                <a:ext uri="{FF2B5EF4-FFF2-40B4-BE49-F238E27FC236}">
                  <a16:creationId xmlns:a16="http://schemas.microsoft.com/office/drawing/2014/main" id="{429DA6F5-4538-3DE3-A9B5-5CEDB73B2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403"/>
              <a:ext cx="54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altLang="ru-RU" sz="2000">
                  <a:cs typeface="Times New Roman" panose="02020603050405020304" pitchFamily="18" charset="0"/>
                </a:rPr>
                <a:t>ЛВ</a:t>
              </a:r>
              <a:endParaRPr lang="ru-RU" altLang="ru-RU" sz="2000"/>
            </a:p>
          </p:txBody>
        </p:sp>
        <p:sp>
          <p:nvSpPr>
            <p:cNvPr id="291869" name="Text Box 29">
              <a:extLst>
                <a:ext uri="{FF2B5EF4-FFF2-40B4-BE49-F238E27FC236}">
                  <a16:creationId xmlns:a16="http://schemas.microsoft.com/office/drawing/2014/main" id="{9781B2BC-087B-8239-37E5-A6CFE6195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2296"/>
              <a:ext cx="36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altLang="ru-RU" sz="2000">
                  <a:cs typeface="Times New Roman" panose="02020603050405020304" pitchFamily="18" charset="0"/>
                </a:rPr>
                <a:t>да</a:t>
              </a:r>
              <a:endParaRPr lang="ru-RU" altLang="ru-RU" sz="2000"/>
            </a:p>
          </p:txBody>
        </p:sp>
        <p:sp>
          <p:nvSpPr>
            <p:cNvPr id="291868" name="Text Box 28">
              <a:extLst>
                <a:ext uri="{FF2B5EF4-FFF2-40B4-BE49-F238E27FC236}">
                  <a16:creationId xmlns:a16="http://schemas.microsoft.com/office/drawing/2014/main" id="{3733BA41-10C9-7DED-A210-8547C095B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659"/>
              <a:ext cx="40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altLang="ru-RU" sz="2000">
                  <a:cs typeface="Times New Roman" panose="02020603050405020304" pitchFamily="18" charset="0"/>
                </a:rPr>
                <a:t>нет</a:t>
              </a:r>
              <a:endParaRPr lang="ru-RU" altLang="ru-RU" sz="2000"/>
            </a:p>
          </p:txBody>
        </p:sp>
        <p:sp>
          <p:nvSpPr>
            <p:cNvPr id="291867" name="Line 27">
              <a:extLst>
                <a:ext uri="{FF2B5EF4-FFF2-40B4-BE49-F238E27FC236}">
                  <a16:creationId xmlns:a16="http://schemas.microsoft.com/office/drawing/2014/main" id="{A42E80E5-97C9-8B27-B61B-5A10726E9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" y="2050"/>
              <a:ext cx="0" cy="2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66" name="Line 26">
              <a:extLst>
                <a:ext uri="{FF2B5EF4-FFF2-40B4-BE49-F238E27FC236}">
                  <a16:creationId xmlns:a16="http://schemas.microsoft.com/office/drawing/2014/main" id="{B7524ECA-E1F6-DA23-DCAF-AE4267730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" y="2756"/>
              <a:ext cx="0" cy="1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65" name="Line 25">
              <a:extLst>
                <a:ext uri="{FF2B5EF4-FFF2-40B4-BE49-F238E27FC236}">
                  <a16:creationId xmlns:a16="http://schemas.microsoft.com/office/drawing/2014/main" id="{31E70A0F-689E-6662-8C86-1E700A8442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4" y="2873"/>
              <a:ext cx="67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64" name="Line 24">
              <a:extLst>
                <a:ext uri="{FF2B5EF4-FFF2-40B4-BE49-F238E27FC236}">
                  <a16:creationId xmlns:a16="http://schemas.microsoft.com/office/drawing/2014/main" id="{9C759608-3AF6-A7B6-4216-0C7B00273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1462"/>
              <a:ext cx="0" cy="141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63" name="Line 23">
              <a:extLst>
                <a:ext uri="{FF2B5EF4-FFF2-40B4-BE49-F238E27FC236}">
                  <a16:creationId xmlns:a16="http://schemas.microsoft.com/office/drawing/2014/main" id="{8591CF40-66CF-1B2E-2A56-FE8AC7ABA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4" y="1462"/>
              <a:ext cx="6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62" name="Line 22">
              <a:extLst>
                <a:ext uri="{FF2B5EF4-FFF2-40B4-BE49-F238E27FC236}">
                  <a16:creationId xmlns:a16="http://schemas.microsoft.com/office/drawing/2014/main" id="{04D8FB7E-C2F5-7515-9083-E692DBC47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2520"/>
              <a:ext cx="27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61" name="Line 21">
              <a:extLst>
                <a:ext uri="{FF2B5EF4-FFF2-40B4-BE49-F238E27FC236}">
                  <a16:creationId xmlns:a16="http://schemas.microsoft.com/office/drawing/2014/main" id="{68797105-D2DF-0381-3A17-EDF9EF6AE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520"/>
              <a:ext cx="0" cy="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60" name="Line 20">
              <a:extLst>
                <a:ext uri="{FF2B5EF4-FFF2-40B4-BE49-F238E27FC236}">
                  <a16:creationId xmlns:a16="http://schemas.microsoft.com/office/drawing/2014/main" id="{054047C0-F2C5-141A-78DE-7ABAE87FFD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2" y="3108"/>
              <a:ext cx="67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859" name="Line 19">
              <a:extLst>
                <a:ext uri="{FF2B5EF4-FFF2-40B4-BE49-F238E27FC236}">
                  <a16:creationId xmlns:a16="http://schemas.microsoft.com/office/drawing/2014/main" id="{9EA73DE8-C933-80B0-A608-532B103FF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" y="3108"/>
              <a:ext cx="0" cy="1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1925" name="AutoShape 85">
              <a:extLst>
                <a:ext uri="{FF2B5EF4-FFF2-40B4-BE49-F238E27FC236}">
                  <a16:creationId xmlns:a16="http://schemas.microsoft.com/office/drawing/2014/main" id="{BB573287-85A8-E007-44F0-2BEC6B0EE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" y="1439"/>
              <a:ext cx="45" cy="45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>
            <a:extLst>
              <a:ext uri="{FF2B5EF4-FFF2-40B4-BE49-F238E27FC236}">
                <a16:creationId xmlns:a16="http://schemas.microsoft.com/office/drawing/2014/main" id="{18AC0611-3CCA-0C39-2390-87A685353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algn="ctr"/>
            <a:r>
              <a:rPr lang="ru-RU" altLang="ru-RU" sz="4000" b="1" dirty="0">
                <a:solidFill>
                  <a:schemeClr val="bg2"/>
                </a:solidFill>
              </a:rPr>
              <a:t>Базовые алгоритмы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9AD5398F-5461-5496-29C3-7ABDD90D60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989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b="1" dirty="0"/>
              <a:t>Алгоритм поиска наибольшего (наименьшего) значения: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dirty="0"/>
              <a:t>за </a:t>
            </a:r>
            <a:r>
              <a:rPr lang="en-US" altLang="ru-RU" dirty="0"/>
              <a:t>max</a:t>
            </a:r>
            <a:r>
              <a:rPr lang="ru-RU" altLang="ru-RU" dirty="0"/>
              <a:t> (</a:t>
            </a:r>
            <a:r>
              <a:rPr lang="en-US" altLang="ru-RU" dirty="0"/>
              <a:t>min</a:t>
            </a:r>
            <a:r>
              <a:rPr lang="ru-RU" altLang="ru-RU" dirty="0"/>
              <a:t>) принимаем значение любого из данных</a:t>
            </a:r>
            <a:r>
              <a:rPr lang="en-US" altLang="ru-RU" dirty="0"/>
              <a:t> </a:t>
            </a:r>
            <a:r>
              <a:rPr lang="ru-RU" altLang="ru-RU" dirty="0"/>
              <a:t>и поочередно их сравниваем. Если окажется, что очередное значение входного данного больше (меньше) </a:t>
            </a:r>
            <a:r>
              <a:rPr lang="en-US" altLang="ru-RU" dirty="0"/>
              <a:t>max</a:t>
            </a:r>
            <a:r>
              <a:rPr lang="ru-RU" altLang="ru-RU" dirty="0"/>
              <a:t> (</a:t>
            </a:r>
            <a:r>
              <a:rPr lang="en-US" altLang="ru-RU" dirty="0"/>
              <a:t>min</a:t>
            </a:r>
            <a:r>
              <a:rPr lang="ru-RU" altLang="ru-RU" dirty="0"/>
              <a:t>) , то </a:t>
            </a:r>
            <a:r>
              <a:rPr lang="en-US" altLang="ru-RU" dirty="0"/>
              <a:t>max</a:t>
            </a:r>
            <a:r>
              <a:rPr lang="ru-RU" altLang="ru-RU" dirty="0"/>
              <a:t> (</a:t>
            </a:r>
            <a:r>
              <a:rPr lang="en-US" altLang="ru-RU" dirty="0"/>
              <a:t>min</a:t>
            </a:r>
            <a:r>
              <a:rPr lang="ru-RU" altLang="ru-RU" dirty="0"/>
              <a:t>) присваиваем это значение. Алгоритм использует неполное ветвление.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>
            <a:extLst>
              <a:ext uri="{FF2B5EF4-FFF2-40B4-BE49-F238E27FC236}">
                <a16:creationId xmlns:a16="http://schemas.microsoft.com/office/drawing/2014/main" id="{959E12D3-4A96-B347-09F9-CF60253DB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064500" cy="935037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800" b="1"/>
              <a:t>Пример</a:t>
            </a:r>
            <a:r>
              <a:rPr lang="ru-RU" altLang="ru-RU" sz="2800"/>
              <a:t>. Заданы три числа </a:t>
            </a:r>
            <a:r>
              <a:rPr lang="en-US" altLang="ru-RU" sz="2800"/>
              <a:t>a, b, c</a:t>
            </a:r>
            <a:r>
              <a:rPr lang="ru-RU" altLang="ru-RU" sz="2800"/>
              <a:t>. Найти значение наименьшего из них.</a:t>
            </a:r>
          </a:p>
          <a:p>
            <a:pPr>
              <a:lnSpc>
                <a:spcPct val="90000"/>
              </a:lnSpc>
            </a:pPr>
            <a:endParaRPr lang="ru-RU" altLang="ru-RU" sz="2800"/>
          </a:p>
        </p:txBody>
      </p:sp>
      <p:grpSp>
        <p:nvGrpSpPr>
          <p:cNvPr id="293945" name="Group 57">
            <a:extLst>
              <a:ext uri="{FF2B5EF4-FFF2-40B4-BE49-F238E27FC236}">
                <a16:creationId xmlns:a16="http://schemas.microsoft.com/office/drawing/2014/main" id="{6C616C92-FBFD-0FCC-116E-4163BCCFCBD4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1236663"/>
            <a:ext cx="4591050" cy="5432425"/>
            <a:chOff x="1247" y="779"/>
            <a:chExt cx="2892" cy="3422"/>
          </a:xfrm>
        </p:grpSpPr>
        <p:sp>
          <p:nvSpPr>
            <p:cNvPr id="293894" name="Rectangle 6">
              <a:extLst>
                <a:ext uri="{FF2B5EF4-FFF2-40B4-BE49-F238E27FC236}">
                  <a16:creationId xmlns:a16="http://schemas.microsoft.com/office/drawing/2014/main" id="{1B232ACB-EDE2-8EA8-FADC-9640540B2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2341"/>
              <a:ext cx="680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896" name="Oval 8">
              <a:extLst>
                <a:ext uri="{FF2B5EF4-FFF2-40B4-BE49-F238E27FC236}">
                  <a16:creationId xmlns:a16="http://schemas.microsoft.com/office/drawing/2014/main" id="{4FFF2552-3EC4-B68F-E2A4-9EEE25AA0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779"/>
              <a:ext cx="1224" cy="3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897" name="Text Box 9">
              <a:extLst>
                <a:ext uri="{FF2B5EF4-FFF2-40B4-BE49-F238E27FC236}">
                  <a16:creationId xmlns:a16="http://schemas.microsoft.com/office/drawing/2014/main" id="{2F80DCF6-3214-C90C-0A63-3A8D1DBE4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9" y="799"/>
              <a:ext cx="1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2000"/>
                <a:t>начало</a:t>
              </a:r>
            </a:p>
          </p:txBody>
        </p:sp>
        <p:sp>
          <p:nvSpPr>
            <p:cNvPr id="293898" name="AutoShape 10">
              <a:extLst>
                <a:ext uri="{FF2B5EF4-FFF2-40B4-BE49-F238E27FC236}">
                  <a16:creationId xmlns:a16="http://schemas.microsoft.com/office/drawing/2014/main" id="{89CDDBCC-636F-98C9-232E-FA1AC9E1E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9" y="1223"/>
              <a:ext cx="1235" cy="318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899" name="Text Box 11">
              <a:extLst>
                <a:ext uri="{FF2B5EF4-FFF2-40B4-BE49-F238E27FC236}">
                  <a16:creationId xmlns:a16="http://schemas.microsoft.com/office/drawing/2014/main" id="{F0F74D4F-215A-7A4B-BDEC-8FC00357D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0" y="1253"/>
              <a:ext cx="10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2000"/>
                <a:t>Ввод </a:t>
              </a:r>
              <a:r>
                <a:rPr lang="en-US" altLang="ru-RU" sz="2000"/>
                <a:t>a, b, c</a:t>
              </a:r>
              <a:endParaRPr lang="ru-RU" altLang="ru-RU" sz="2000"/>
            </a:p>
          </p:txBody>
        </p:sp>
        <p:sp>
          <p:nvSpPr>
            <p:cNvPr id="293901" name="AutoShape 13">
              <a:extLst>
                <a:ext uri="{FF2B5EF4-FFF2-40B4-BE49-F238E27FC236}">
                  <a16:creationId xmlns:a16="http://schemas.microsoft.com/office/drawing/2014/main" id="{335AE87A-D690-E392-85E0-1D85AC12E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3475"/>
              <a:ext cx="1174" cy="273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02" name="Text Box 14">
              <a:extLst>
                <a:ext uri="{FF2B5EF4-FFF2-40B4-BE49-F238E27FC236}">
                  <a16:creationId xmlns:a16="http://schemas.microsoft.com/office/drawing/2014/main" id="{AA7DE66F-F2AE-E7EF-CB34-2B4C09258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3475"/>
              <a:ext cx="9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2000"/>
                <a:t>Вывод </a:t>
              </a:r>
              <a:r>
                <a:rPr lang="en-US" altLang="ru-RU" sz="2000"/>
                <a:t>min</a:t>
              </a:r>
              <a:endParaRPr lang="ru-RU" altLang="ru-RU" sz="2000"/>
            </a:p>
          </p:txBody>
        </p:sp>
        <p:sp>
          <p:nvSpPr>
            <p:cNvPr id="293903" name="Oval 15">
              <a:extLst>
                <a:ext uri="{FF2B5EF4-FFF2-40B4-BE49-F238E27FC236}">
                  <a16:creationId xmlns:a16="http://schemas.microsoft.com/office/drawing/2014/main" id="{7F809C9D-08EE-1072-C828-D9F3D1820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3884"/>
              <a:ext cx="1224" cy="3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04" name="Text Box 16">
              <a:extLst>
                <a:ext uri="{FF2B5EF4-FFF2-40B4-BE49-F238E27FC236}">
                  <a16:creationId xmlns:a16="http://schemas.microsoft.com/office/drawing/2014/main" id="{D0EF7DC1-C343-4203-35EE-57D6BC625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3929"/>
              <a:ext cx="11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2000"/>
                <a:t>конец</a:t>
              </a:r>
            </a:p>
          </p:txBody>
        </p:sp>
        <p:sp>
          <p:nvSpPr>
            <p:cNvPr id="293905" name="Line 17">
              <a:extLst>
                <a:ext uri="{FF2B5EF4-FFF2-40B4-BE49-F238E27FC236}">
                  <a16:creationId xmlns:a16="http://schemas.microsoft.com/office/drawing/2014/main" id="{88E27691-8F0F-9248-6778-9A21DA61B0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4" y="1097"/>
              <a:ext cx="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3906" name="Line 18">
              <a:extLst>
                <a:ext uri="{FF2B5EF4-FFF2-40B4-BE49-F238E27FC236}">
                  <a16:creationId xmlns:a16="http://schemas.microsoft.com/office/drawing/2014/main" id="{B59957DF-3F51-52CE-897B-3DA050FD2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9" y="1535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3907" name="Line 19">
              <a:extLst>
                <a:ext uri="{FF2B5EF4-FFF2-40B4-BE49-F238E27FC236}">
                  <a16:creationId xmlns:a16="http://schemas.microsoft.com/office/drawing/2014/main" id="{F96E7336-BDF9-8D03-6BC1-880946754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432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3908" name="Line 20">
              <a:extLst>
                <a:ext uri="{FF2B5EF4-FFF2-40B4-BE49-F238E27FC236}">
                  <a16:creationId xmlns:a16="http://schemas.microsoft.com/office/drawing/2014/main" id="{ECEF48A9-A36B-E6B9-0362-2B62CDEB7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748"/>
              <a:ext cx="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3909" name="AutoShape 21">
              <a:extLst>
                <a:ext uri="{FF2B5EF4-FFF2-40B4-BE49-F238E27FC236}">
                  <a16:creationId xmlns:a16="http://schemas.microsoft.com/office/drawing/2014/main" id="{B56B3AF1-E973-DA2E-7345-0AEB02984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069"/>
              <a:ext cx="907" cy="363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10" name="Text Box 22">
              <a:extLst>
                <a:ext uri="{FF2B5EF4-FFF2-40B4-BE49-F238E27FC236}">
                  <a16:creationId xmlns:a16="http://schemas.microsoft.com/office/drawing/2014/main" id="{DC0CF0DF-04EA-CB4D-42A9-2B380FC46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6" y="2115"/>
              <a:ext cx="6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2000"/>
                <a:t>b&lt;min</a:t>
              </a:r>
              <a:endParaRPr lang="ru-RU" altLang="ru-RU" sz="2000"/>
            </a:p>
          </p:txBody>
        </p:sp>
        <p:sp>
          <p:nvSpPr>
            <p:cNvPr id="293911" name="Text Box 23">
              <a:extLst>
                <a:ext uri="{FF2B5EF4-FFF2-40B4-BE49-F238E27FC236}">
                  <a16:creationId xmlns:a16="http://schemas.microsoft.com/office/drawing/2014/main" id="{9000BD58-EA84-24F4-1CE2-C869B93B8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341"/>
              <a:ext cx="6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ru-RU" sz="2000"/>
                <a:t>min=b</a:t>
              </a:r>
              <a:r>
                <a:rPr lang="ru-RU" altLang="ru-RU" sz="2000"/>
                <a:t> </a:t>
              </a:r>
            </a:p>
          </p:txBody>
        </p:sp>
        <p:sp>
          <p:nvSpPr>
            <p:cNvPr id="293913" name="Line 25">
              <a:extLst>
                <a:ext uri="{FF2B5EF4-FFF2-40B4-BE49-F238E27FC236}">
                  <a16:creationId xmlns:a16="http://schemas.microsoft.com/office/drawing/2014/main" id="{8E1E1C73-33D7-2C14-E799-6FC268612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0" y="2251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3914" name="Line 26">
              <a:extLst>
                <a:ext uri="{FF2B5EF4-FFF2-40B4-BE49-F238E27FC236}">
                  <a16:creationId xmlns:a16="http://schemas.microsoft.com/office/drawing/2014/main" id="{267C97A7-2D1B-25F7-823E-88F481C23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251"/>
              <a:ext cx="0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3915" name="Line 27">
              <a:extLst>
                <a:ext uri="{FF2B5EF4-FFF2-40B4-BE49-F238E27FC236}">
                  <a16:creationId xmlns:a16="http://schemas.microsoft.com/office/drawing/2014/main" id="{7FB7A1E9-97AF-B6E3-0F13-330BE8B58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2" y="2931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3917" name="Text Box 29">
              <a:extLst>
                <a:ext uri="{FF2B5EF4-FFF2-40B4-BE49-F238E27FC236}">
                  <a16:creationId xmlns:a16="http://schemas.microsoft.com/office/drawing/2014/main" id="{F44FBB0C-AED4-C172-9500-7799E6F47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1979"/>
              <a:ext cx="3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2000"/>
                <a:t>да</a:t>
              </a:r>
            </a:p>
          </p:txBody>
        </p:sp>
        <p:sp>
          <p:nvSpPr>
            <p:cNvPr id="293918" name="Text Box 30">
              <a:extLst>
                <a:ext uri="{FF2B5EF4-FFF2-40B4-BE49-F238E27FC236}">
                  <a16:creationId xmlns:a16="http://schemas.microsoft.com/office/drawing/2014/main" id="{51C4450F-250E-BC1E-A902-80B964490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387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ru-RU" altLang="ru-RU" sz="2000"/>
                <a:t>нет</a:t>
              </a:r>
            </a:p>
          </p:txBody>
        </p:sp>
        <p:sp>
          <p:nvSpPr>
            <p:cNvPr id="293919" name="Line 31">
              <a:extLst>
                <a:ext uri="{FF2B5EF4-FFF2-40B4-BE49-F238E27FC236}">
                  <a16:creationId xmlns:a16="http://schemas.microsoft.com/office/drawing/2014/main" id="{41DB330A-C10A-7B76-BE65-AEF926891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614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3921" name="Line 33">
              <a:extLst>
                <a:ext uri="{FF2B5EF4-FFF2-40B4-BE49-F238E27FC236}">
                  <a16:creationId xmlns:a16="http://schemas.microsoft.com/office/drawing/2014/main" id="{15C41B21-AE18-B25B-B724-B8D313A58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704"/>
              <a:ext cx="10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3922" name="Rectangle 34">
              <a:extLst>
                <a:ext uri="{FF2B5EF4-FFF2-40B4-BE49-F238E27FC236}">
                  <a16:creationId xmlns:a16="http://schemas.microsoft.com/office/drawing/2014/main" id="{DEAC7128-3EC7-1126-4739-D333EEE3F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1666"/>
              <a:ext cx="635" cy="27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23" name="Text Box 35">
              <a:extLst>
                <a:ext uri="{FF2B5EF4-FFF2-40B4-BE49-F238E27FC236}">
                  <a16:creationId xmlns:a16="http://schemas.microsoft.com/office/drawing/2014/main" id="{3E18FCDA-A0D8-9358-D183-060DA45BC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661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ru-RU" sz="2000"/>
                <a:t>min=a</a:t>
              </a:r>
              <a:endParaRPr lang="ru-RU" altLang="ru-RU" sz="2000"/>
            </a:p>
          </p:txBody>
        </p:sp>
        <p:sp>
          <p:nvSpPr>
            <p:cNvPr id="293924" name="Line 36">
              <a:extLst>
                <a:ext uri="{FF2B5EF4-FFF2-40B4-BE49-F238E27FC236}">
                  <a16:creationId xmlns:a16="http://schemas.microsoft.com/office/drawing/2014/main" id="{641BFE10-C3FF-28ED-ED5F-D4F586B83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1933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3935" name="AutoShape 47">
              <a:extLst>
                <a:ext uri="{FF2B5EF4-FFF2-40B4-BE49-F238E27FC236}">
                  <a16:creationId xmlns:a16="http://schemas.microsoft.com/office/drawing/2014/main" id="{8C7444A2-B0F5-47D8-9792-850372D6E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2749"/>
              <a:ext cx="907" cy="363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36" name="Text Box 48">
              <a:extLst>
                <a:ext uri="{FF2B5EF4-FFF2-40B4-BE49-F238E27FC236}">
                  <a16:creationId xmlns:a16="http://schemas.microsoft.com/office/drawing/2014/main" id="{241CCEAA-4D01-0510-D196-E988081F6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" y="2795"/>
              <a:ext cx="6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2000"/>
                <a:t>c&lt;min</a:t>
              </a:r>
              <a:endParaRPr lang="ru-RU" altLang="ru-RU" sz="2000"/>
            </a:p>
          </p:txBody>
        </p:sp>
        <p:sp>
          <p:nvSpPr>
            <p:cNvPr id="293937" name="Rectangle 49">
              <a:extLst>
                <a:ext uri="{FF2B5EF4-FFF2-40B4-BE49-F238E27FC236}">
                  <a16:creationId xmlns:a16="http://schemas.microsoft.com/office/drawing/2014/main" id="{B3E24311-96FB-B887-980E-788F1BA66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3022"/>
              <a:ext cx="680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38" name="Text Box 50">
              <a:extLst>
                <a:ext uri="{FF2B5EF4-FFF2-40B4-BE49-F238E27FC236}">
                  <a16:creationId xmlns:a16="http://schemas.microsoft.com/office/drawing/2014/main" id="{FC7E653F-33DE-1CA7-01A5-B3BECDF8D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4" y="3022"/>
              <a:ext cx="6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ru-RU" sz="2000"/>
                <a:t>min=c</a:t>
              </a:r>
              <a:r>
                <a:rPr lang="ru-RU" altLang="ru-RU" sz="2000"/>
                <a:t> </a:t>
              </a:r>
            </a:p>
          </p:txBody>
        </p:sp>
        <p:sp>
          <p:nvSpPr>
            <p:cNvPr id="293939" name="Line 51">
              <a:extLst>
                <a:ext uri="{FF2B5EF4-FFF2-40B4-BE49-F238E27FC236}">
                  <a16:creationId xmlns:a16="http://schemas.microsoft.com/office/drawing/2014/main" id="{B6146473-5F0E-269F-672A-3CC4E25CD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931"/>
              <a:ext cx="0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3940" name="Text Box 52">
              <a:extLst>
                <a:ext uri="{FF2B5EF4-FFF2-40B4-BE49-F238E27FC236}">
                  <a16:creationId xmlns:a16="http://schemas.microsoft.com/office/drawing/2014/main" id="{6817B7EA-BBD1-075F-13B6-F84879011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704"/>
              <a:ext cx="3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2000"/>
                <a:t>да</a:t>
              </a:r>
            </a:p>
          </p:txBody>
        </p:sp>
        <p:sp>
          <p:nvSpPr>
            <p:cNvPr id="293941" name="Line 53">
              <a:extLst>
                <a:ext uri="{FF2B5EF4-FFF2-40B4-BE49-F238E27FC236}">
                  <a16:creationId xmlns:a16="http://schemas.microsoft.com/office/drawing/2014/main" id="{FE359202-A7D3-F89D-C51A-BD274389F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113"/>
              <a:ext cx="0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3942" name="Line 54">
              <a:extLst>
                <a:ext uri="{FF2B5EF4-FFF2-40B4-BE49-F238E27FC236}">
                  <a16:creationId xmlns:a16="http://schemas.microsoft.com/office/drawing/2014/main" id="{58F128D1-8A67-6675-AB15-6908DE9B1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3294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3943" name="Line 55">
              <a:extLst>
                <a:ext uri="{FF2B5EF4-FFF2-40B4-BE49-F238E27FC236}">
                  <a16:creationId xmlns:a16="http://schemas.microsoft.com/office/drawing/2014/main" id="{685FF650-B6CE-2AE8-BFBE-1F5C67DF5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374"/>
              <a:ext cx="10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3944" name="Text Box 56">
              <a:extLst>
                <a:ext uri="{FF2B5EF4-FFF2-40B4-BE49-F238E27FC236}">
                  <a16:creationId xmlns:a16="http://schemas.microsoft.com/office/drawing/2014/main" id="{7EB038D3-D297-2339-F0F5-A3DA3A162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0" y="3078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ru-RU" altLang="ru-RU" sz="2000"/>
                <a:t>нет</a:t>
              </a:r>
            </a:p>
          </p:txBody>
        </p:sp>
      </p:grpSp>
      <p:sp>
        <p:nvSpPr>
          <p:cNvPr id="293946" name="Text Box 58">
            <a:extLst>
              <a:ext uri="{FF2B5EF4-FFF2-40B4-BE49-F238E27FC236}">
                <a16:creationId xmlns:a16="http://schemas.microsoft.com/office/drawing/2014/main" id="{19AA2AAF-4D37-1199-8BD9-095664E08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1268413"/>
            <a:ext cx="158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a=9 b=3 c=5</a:t>
            </a:r>
            <a:endParaRPr lang="ru-RU" altLang="ru-RU"/>
          </a:p>
        </p:txBody>
      </p:sp>
      <p:sp>
        <p:nvSpPr>
          <p:cNvPr id="293947" name="Text Box 59">
            <a:extLst>
              <a:ext uri="{FF2B5EF4-FFF2-40B4-BE49-F238E27FC236}">
                <a16:creationId xmlns:a16="http://schemas.microsoft.com/office/drawing/2014/main" id="{E42D8669-29DE-29D2-F4EA-B6565B2A8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1628775"/>
            <a:ext cx="81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min=9</a:t>
            </a:r>
            <a:endParaRPr lang="ru-RU" altLang="ru-RU"/>
          </a:p>
        </p:txBody>
      </p:sp>
      <p:sp>
        <p:nvSpPr>
          <p:cNvPr id="293948" name="Text Box 60">
            <a:extLst>
              <a:ext uri="{FF2B5EF4-FFF2-40B4-BE49-F238E27FC236}">
                <a16:creationId xmlns:a16="http://schemas.microsoft.com/office/drawing/2014/main" id="{CAE10A97-AB01-6FB9-AFAB-73452D327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20605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/>
              <a:t>3&lt;9 </a:t>
            </a:r>
            <a:endParaRPr lang="ru-RU" altLang="ru-RU"/>
          </a:p>
        </p:txBody>
      </p:sp>
      <p:sp>
        <p:nvSpPr>
          <p:cNvPr id="293949" name="Text Box 61">
            <a:extLst>
              <a:ext uri="{FF2B5EF4-FFF2-40B4-BE49-F238E27FC236}">
                <a16:creationId xmlns:a16="http://schemas.microsoft.com/office/drawing/2014/main" id="{46C273D5-AB90-C225-3A74-A82C17C1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2492375"/>
            <a:ext cx="81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min=3</a:t>
            </a:r>
            <a:endParaRPr lang="ru-RU" altLang="ru-RU"/>
          </a:p>
        </p:txBody>
      </p:sp>
      <p:sp>
        <p:nvSpPr>
          <p:cNvPr id="293950" name="Text Box 62">
            <a:extLst>
              <a:ext uri="{FF2B5EF4-FFF2-40B4-BE49-F238E27FC236}">
                <a16:creationId xmlns:a16="http://schemas.microsoft.com/office/drawing/2014/main" id="{C5304E65-6DF1-941B-698F-EE3764759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29241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/>
              <a:t>5&lt;3 </a:t>
            </a:r>
            <a:endParaRPr lang="ru-RU" altLang="ru-RU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>
            <a:extLst>
              <a:ext uri="{FF2B5EF4-FFF2-40B4-BE49-F238E27FC236}">
                <a16:creationId xmlns:a16="http://schemas.microsoft.com/office/drawing/2014/main" id="{72A617B5-2FEC-BDA3-C24D-FF6112284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476250"/>
            <a:ext cx="4105275" cy="43211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800" b="1"/>
              <a:t>Алгоритм Евклида</a:t>
            </a:r>
            <a:r>
              <a:rPr lang="ru-RU" altLang="ru-RU" sz="2800"/>
              <a:t> – алгоритм нахождения НОД (наибольшего общего делителя) двух натуральных чисел </a:t>
            </a:r>
            <a:r>
              <a:rPr lang="en-US" altLang="ru-RU" sz="2800" i="1"/>
              <a:t>m</a:t>
            </a:r>
            <a:r>
              <a:rPr lang="ru-RU" altLang="ru-RU" sz="2800"/>
              <a:t> и </a:t>
            </a:r>
            <a:r>
              <a:rPr lang="en-US" altLang="ru-RU" sz="2800" i="1"/>
              <a:t>n </a:t>
            </a:r>
            <a:r>
              <a:rPr lang="ru-RU" altLang="ru-RU" sz="2800"/>
              <a:t>(</a:t>
            </a:r>
            <a:r>
              <a:rPr lang="en-US" altLang="ru-RU" sz="2800"/>
              <a:t>m</a:t>
            </a:r>
            <a:r>
              <a:rPr lang="en-US" altLang="ru-RU" sz="2800">
                <a:sym typeface="Symbol" panose="05050102010706020507" pitchFamily="18" charset="2"/>
              </a:rPr>
              <a:t></a:t>
            </a:r>
            <a:r>
              <a:rPr lang="en-US" altLang="ru-RU" sz="2800"/>
              <a:t>n</a:t>
            </a:r>
            <a:r>
              <a:rPr lang="ru-RU" altLang="ru-RU" sz="2800"/>
              <a:t>). Используется цикл с предусловием, в который вложена операция ветвления </a:t>
            </a:r>
          </a:p>
        </p:txBody>
      </p:sp>
      <p:grpSp>
        <p:nvGrpSpPr>
          <p:cNvPr id="294916" name="Group 4">
            <a:extLst>
              <a:ext uri="{FF2B5EF4-FFF2-40B4-BE49-F238E27FC236}">
                <a16:creationId xmlns:a16="http://schemas.microsoft.com/office/drawing/2014/main" id="{9BB21B7C-3B80-E3DF-783D-9DA4FE51FEA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620713"/>
            <a:ext cx="4248150" cy="6048375"/>
            <a:chOff x="4374" y="851"/>
            <a:chExt cx="3240" cy="4316"/>
          </a:xfrm>
        </p:grpSpPr>
        <p:sp>
          <p:nvSpPr>
            <p:cNvPr id="294917" name="AutoShape 5">
              <a:extLst>
                <a:ext uri="{FF2B5EF4-FFF2-40B4-BE49-F238E27FC236}">
                  <a16:creationId xmlns:a16="http://schemas.microsoft.com/office/drawing/2014/main" id="{758EA359-E78B-0EB3-9D49-442DCD0B0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851"/>
              <a:ext cx="1440" cy="360"/>
            </a:xfrm>
            <a:prstGeom prst="flowChartTerminator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4918" name="AutoShape 6">
              <a:extLst>
                <a:ext uri="{FF2B5EF4-FFF2-40B4-BE49-F238E27FC236}">
                  <a16:creationId xmlns:a16="http://schemas.microsoft.com/office/drawing/2014/main" id="{C9EC3C05-23C2-680A-5E7F-E0BED4783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1391"/>
              <a:ext cx="1440" cy="540"/>
            </a:xfrm>
            <a:prstGeom prst="flowChartInputOutpu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4919" name="Text Box 7">
              <a:extLst>
                <a:ext uri="{FF2B5EF4-FFF2-40B4-BE49-F238E27FC236}">
                  <a16:creationId xmlns:a16="http://schemas.microsoft.com/office/drawing/2014/main" id="{2BF8D536-8A6E-0035-D1FC-AC2361C8A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4" y="851"/>
              <a:ext cx="14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altLang="ru-RU" sz="2000"/>
                <a:t>Начало</a:t>
              </a:r>
            </a:p>
          </p:txBody>
        </p:sp>
        <p:sp>
          <p:nvSpPr>
            <p:cNvPr id="294920" name="Text Box 8">
              <a:extLst>
                <a:ext uri="{FF2B5EF4-FFF2-40B4-BE49-F238E27FC236}">
                  <a16:creationId xmlns:a16="http://schemas.microsoft.com/office/drawing/2014/main" id="{77FB91E5-116B-3925-8042-588D1AE68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4" y="1391"/>
              <a:ext cx="144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altLang="ru-RU" sz="2000"/>
                <a:t>Ввод</a:t>
              </a:r>
            </a:p>
            <a:p>
              <a:pPr algn="ctr"/>
              <a:r>
                <a:rPr lang="en-US" altLang="ru-RU" sz="2000"/>
                <a:t>m, n</a:t>
              </a:r>
              <a:endParaRPr lang="ru-RU" altLang="ru-RU" sz="2000"/>
            </a:p>
          </p:txBody>
        </p:sp>
        <p:sp>
          <p:nvSpPr>
            <p:cNvPr id="294921" name="AutoShape 9">
              <a:extLst>
                <a:ext uri="{FF2B5EF4-FFF2-40B4-BE49-F238E27FC236}">
                  <a16:creationId xmlns:a16="http://schemas.microsoft.com/office/drawing/2014/main" id="{61206A53-104A-FD88-B958-4050FC944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2111"/>
              <a:ext cx="1440" cy="540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4922" name="Line 10">
              <a:extLst>
                <a:ext uri="{FF2B5EF4-FFF2-40B4-BE49-F238E27FC236}">
                  <a16:creationId xmlns:a16="http://schemas.microsoft.com/office/drawing/2014/main" id="{039A8335-5E7F-5BF1-2D43-D00B44AAD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50" y="1936"/>
              <a:ext cx="0" cy="1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4923" name="Line 11">
              <a:extLst>
                <a:ext uri="{FF2B5EF4-FFF2-40B4-BE49-F238E27FC236}">
                  <a16:creationId xmlns:a16="http://schemas.microsoft.com/office/drawing/2014/main" id="{742C0F0F-019F-2281-686D-975328135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66" y="1212"/>
              <a:ext cx="0" cy="1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4924" name="Text Box 12">
              <a:extLst>
                <a:ext uri="{FF2B5EF4-FFF2-40B4-BE49-F238E27FC236}">
                  <a16:creationId xmlns:a16="http://schemas.microsoft.com/office/drawing/2014/main" id="{E11C9773-0CA6-AEE7-B25A-D64F557E9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4" y="2191"/>
              <a:ext cx="14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ru-RU" sz="2000"/>
                <a:t>m &lt;&gt; n</a:t>
              </a:r>
              <a:endParaRPr lang="ru-RU" altLang="ru-RU" sz="2000"/>
            </a:p>
          </p:txBody>
        </p:sp>
        <p:sp>
          <p:nvSpPr>
            <p:cNvPr id="294925" name="AutoShape 13">
              <a:extLst>
                <a:ext uri="{FF2B5EF4-FFF2-40B4-BE49-F238E27FC236}">
                  <a16:creationId xmlns:a16="http://schemas.microsoft.com/office/drawing/2014/main" id="{1970B8A5-1125-FF52-B627-42447DE80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4" y="2571"/>
              <a:ext cx="1440" cy="540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4926" name="Text Box 14">
              <a:extLst>
                <a:ext uri="{FF2B5EF4-FFF2-40B4-BE49-F238E27FC236}">
                  <a16:creationId xmlns:a16="http://schemas.microsoft.com/office/drawing/2014/main" id="{3510B774-A7E2-39DA-6155-D7697E65D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" y="2651"/>
              <a:ext cx="14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ru-RU" sz="2000"/>
                <a:t>m &gt; n</a:t>
              </a:r>
              <a:endParaRPr lang="ru-RU" altLang="ru-RU" sz="2000"/>
            </a:p>
          </p:txBody>
        </p:sp>
        <p:sp>
          <p:nvSpPr>
            <p:cNvPr id="294927" name="Line 15">
              <a:extLst>
                <a:ext uri="{FF2B5EF4-FFF2-40B4-BE49-F238E27FC236}">
                  <a16:creationId xmlns:a16="http://schemas.microsoft.com/office/drawing/2014/main" id="{88BDCDBD-5152-DF90-C7A7-4CD66E32A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0" y="2380"/>
              <a:ext cx="0" cy="1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294928" name="Group 16">
              <a:extLst>
                <a:ext uri="{FF2B5EF4-FFF2-40B4-BE49-F238E27FC236}">
                  <a16:creationId xmlns:a16="http://schemas.microsoft.com/office/drawing/2014/main" id="{CB5E14BD-EDF8-23A6-A7D7-771D3A3F20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4" y="3011"/>
              <a:ext cx="1260" cy="360"/>
              <a:chOff x="4734" y="3011"/>
              <a:chExt cx="1260" cy="360"/>
            </a:xfrm>
          </p:grpSpPr>
          <p:sp>
            <p:nvSpPr>
              <p:cNvPr id="294929" name="Rectangle 17">
                <a:extLst>
                  <a:ext uri="{FF2B5EF4-FFF2-40B4-BE49-F238E27FC236}">
                    <a16:creationId xmlns:a16="http://schemas.microsoft.com/office/drawing/2014/main" id="{97F18FE7-C34B-8CC2-D261-AECCF847D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4" y="3011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4930" name="Text Box 18">
                <a:extLst>
                  <a:ext uri="{FF2B5EF4-FFF2-40B4-BE49-F238E27FC236}">
                    <a16:creationId xmlns:a16="http://schemas.microsoft.com/office/drawing/2014/main" id="{B5D082C6-814E-0C15-DC26-13FB30840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4" y="3011"/>
                <a:ext cx="126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ru-RU" sz="2000"/>
                  <a:t>n=n-m</a:t>
                </a:r>
                <a:endParaRPr lang="ru-RU" altLang="ru-RU" sz="2000"/>
              </a:p>
            </p:txBody>
          </p:sp>
        </p:grpSp>
        <p:grpSp>
          <p:nvGrpSpPr>
            <p:cNvPr id="294931" name="Group 19">
              <a:extLst>
                <a:ext uri="{FF2B5EF4-FFF2-40B4-BE49-F238E27FC236}">
                  <a16:creationId xmlns:a16="http://schemas.microsoft.com/office/drawing/2014/main" id="{9309CE6D-2DCC-420B-59F4-43C3AE3FEA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4" y="3011"/>
              <a:ext cx="1260" cy="360"/>
              <a:chOff x="4734" y="3011"/>
              <a:chExt cx="1260" cy="360"/>
            </a:xfrm>
          </p:grpSpPr>
          <p:sp>
            <p:nvSpPr>
              <p:cNvPr id="294932" name="Rectangle 20">
                <a:extLst>
                  <a:ext uri="{FF2B5EF4-FFF2-40B4-BE49-F238E27FC236}">
                    <a16:creationId xmlns:a16="http://schemas.microsoft.com/office/drawing/2014/main" id="{94B801BA-FE17-6341-BBF4-D62B48CD8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4" y="3011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4933" name="Text Box 21">
                <a:extLst>
                  <a:ext uri="{FF2B5EF4-FFF2-40B4-BE49-F238E27FC236}">
                    <a16:creationId xmlns:a16="http://schemas.microsoft.com/office/drawing/2014/main" id="{BF72606B-5E40-6C46-94CB-33A3DF30CB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4" y="3011"/>
                <a:ext cx="126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ru-RU" sz="2000"/>
                  <a:t>m=m-n</a:t>
                </a:r>
                <a:endParaRPr lang="ru-RU" altLang="ru-RU" sz="2000"/>
              </a:p>
            </p:txBody>
          </p:sp>
        </p:grpSp>
        <p:sp>
          <p:nvSpPr>
            <p:cNvPr id="294934" name="Line 22">
              <a:extLst>
                <a:ext uri="{FF2B5EF4-FFF2-40B4-BE49-F238E27FC236}">
                  <a16:creationId xmlns:a16="http://schemas.microsoft.com/office/drawing/2014/main" id="{DBFEF619-9C71-0FF0-E3FF-4FCF73F16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4" y="2831"/>
              <a:ext cx="0" cy="1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4935" name="Line 23">
              <a:extLst>
                <a:ext uri="{FF2B5EF4-FFF2-40B4-BE49-F238E27FC236}">
                  <a16:creationId xmlns:a16="http://schemas.microsoft.com/office/drawing/2014/main" id="{DFCE6FAC-DF27-8336-8E96-7685605FB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4" y="2831"/>
              <a:ext cx="0" cy="1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4936" name="Line 24">
              <a:extLst>
                <a:ext uri="{FF2B5EF4-FFF2-40B4-BE49-F238E27FC236}">
                  <a16:creationId xmlns:a16="http://schemas.microsoft.com/office/drawing/2014/main" id="{4827C019-0712-4659-19E4-978265EA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4" y="2831"/>
              <a:ext cx="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4937" name="Line 25">
              <a:extLst>
                <a:ext uri="{FF2B5EF4-FFF2-40B4-BE49-F238E27FC236}">
                  <a16:creationId xmlns:a16="http://schemas.microsoft.com/office/drawing/2014/main" id="{6D22E4C0-70F8-7D8B-923B-1D89887C7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94" y="2831"/>
              <a:ext cx="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4938" name="Text Box 26">
              <a:extLst>
                <a:ext uri="{FF2B5EF4-FFF2-40B4-BE49-F238E27FC236}">
                  <a16:creationId xmlns:a16="http://schemas.microsoft.com/office/drawing/2014/main" id="{451749B4-C280-5646-9F3F-A1F67A88E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5" y="2548"/>
              <a:ext cx="76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altLang="ru-RU" sz="2000"/>
                <a:t>нет</a:t>
              </a:r>
            </a:p>
          </p:txBody>
        </p:sp>
        <p:sp>
          <p:nvSpPr>
            <p:cNvPr id="294939" name="Text Box 27">
              <a:extLst>
                <a:ext uri="{FF2B5EF4-FFF2-40B4-BE49-F238E27FC236}">
                  <a16:creationId xmlns:a16="http://schemas.microsoft.com/office/drawing/2014/main" id="{4322ED98-77A4-03BE-66B9-3F30D9A79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4" y="2059"/>
              <a:ext cx="76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altLang="ru-RU" sz="2000"/>
                <a:t>нет</a:t>
              </a:r>
            </a:p>
          </p:txBody>
        </p:sp>
        <p:sp>
          <p:nvSpPr>
            <p:cNvPr id="294940" name="Line 28">
              <a:extLst>
                <a:ext uri="{FF2B5EF4-FFF2-40B4-BE49-F238E27FC236}">
                  <a16:creationId xmlns:a16="http://schemas.microsoft.com/office/drawing/2014/main" id="{B01D4C6A-76B3-F666-27CB-8950F0D30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4" y="3371"/>
              <a:ext cx="0" cy="1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4941" name="Line 29">
              <a:extLst>
                <a:ext uri="{FF2B5EF4-FFF2-40B4-BE49-F238E27FC236}">
                  <a16:creationId xmlns:a16="http://schemas.microsoft.com/office/drawing/2014/main" id="{C5066934-D46A-B90E-9A58-2B56C3499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4" y="3371"/>
              <a:ext cx="0" cy="1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4942" name="Line 30">
              <a:extLst>
                <a:ext uri="{FF2B5EF4-FFF2-40B4-BE49-F238E27FC236}">
                  <a16:creationId xmlns:a16="http://schemas.microsoft.com/office/drawing/2014/main" id="{CF313A65-207E-87D8-85FB-7613706A3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4" y="3551"/>
              <a:ext cx="1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4943" name="Line 31">
              <a:extLst>
                <a:ext uri="{FF2B5EF4-FFF2-40B4-BE49-F238E27FC236}">
                  <a16:creationId xmlns:a16="http://schemas.microsoft.com/office/drawing/2014/main" id="{64CA7879-EC55-DF32-F642-CFCDA2D9A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4" y="2375"/>
              <a:ext cx="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4944" name="Line 32">
              <a:extLst>
                <a:ext uri="{FF2B5EF4-FFF2-40B4-BE49-F238E27FC236}">
                  <a16:creationId xmlns:a16="http://schemas.microsoft.com/office/drawing/2014/main" id="{73B33F4C-6F70-AE96-3AFA-0BC06FE86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0" y="2380"/>
              <a:ext cx="0" cy="13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4945" name="Line 33">
              <a:extLst>
                <a:ext uri="{FF2B5EF4-FFF2-40B4-BE49-F238E27FC236}">
                  <a16:creationId xmlns:a16="http://schemas.microsoft.com/office/drawing/2014/main" id="{AF8106A4-AF06-2B1D-43FD-2F1A40F28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7" y="3548"/>
              <a:ext cx="0" cy="1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4946" name="Line 34">
              <a:extLst>
                <a:ext uri="{FF2B5EF4-FFF2-40B4-BE49-F238E27FC236}">
                  <a16:creationId xmlns:a16="http://schemas.microsoft.com/office/drawing/2014/main" id="{42461470-514D-1439-8287-9105DAA3DE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725"/>
              <a:ext cx="8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4947" name="Text Box 35">
              <a:extLst>
                <a:ext uri="{FF2B5EF4-FFF2-40B4-BE49-F238E27FC236}">
                  <a16:creationId xmlns:a16="http://schemas.microsoft.com/office/drawing/2014/main" id="{EBC3ED7B-6383-1F51-4160-4491443D0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2" y="2079"/>
              <a:ext cx="76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altLang="ru-RU" sz="2000"/>
                <a:t>да</a:t>
              </a:r>
            </a:p>
          </p:txBody>
        </p:sp>
        <p:sp>
          <p:nvSpPr>
            <p:cNvPr id="294948" name="AutoShape 36">
              <a:extLst>
                <a:ext uri="{FF2B5EF4-FFF2-40B4-BE49-F238E27FC236}">
                  <a16:creationId xmlns:a16="http://schemas.microsoft.com/office/drawing/2014/main" id="{DC1C1DB4-91DD-6519-A89A-4FC89897B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3905"/>
              <a:ext cx="1440" cy="540"/>
            </a:xfrm>
            <a:prstGeom prst="flowChartInputOutpu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4949" name="Line 37">
              <a:extLst>
                <a:ext uri="{FF2B5EF4-FFF2-40B4-BE49-F238E27FC236}">
                  <a16:creationId xmlns:a16="http://schemas.microsoft.com/office/drawing/2014/main" id="{C04181D8-185E-176C-8F34-A979360A9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4" y="3731"/>
              <a:ext cx="0" cy="1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4950" name="Text Box 38">
              <a:extLst>
                <a:ext uri="{FF2B5EF4-FFF2-40B4-BE49-F238E27FC236}">
                  <a16:creationId xmlns:a16="http://schemas.microsoft.com/office/drawing/2014/main" id="{3E9571DB-663C-CE25-18EC-F9144DFFE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7" y="3908"/>
              <a:ext cx="144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altLang="ru-RU" sz="2000"/>
                <a:t>Вывод</a:t>
              </a:r>
            </a:p>
            <a:p>
              <a:pPr algn="ctr"/>
              <a:r>
                <a:rPr lang="en-US" altLang="ru-RU" sz="2000"/>
                <a:t>m</a:t>
              </a:r>
              <a:endParaRPr lang="ru-RU" altLang="ru-RU" sz="2000"/>
            </a:p>
          </p:txBody>
        </p:sp>
        <p:sp>
          <p:nvSpPr>
            <p:cNvPr id="294951" name="AutoShape 39">
              <a:extLst>
                <a:ext uri="{FF2B5EF4-FFF2-40B4-BE49-F238E27FC236}">
                  <a16:creationId xmlns:a16="http://schemas.microsoft.com/office/drawing/2014/main" id="{DC9D9259-EDA9-23E9-B639-89D109211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4625"/>
              <a:ext cx="1440" cy="360"/>
            </a:xfrm>
            <a:prstGeom prst="flowChartTerminator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4952" name="Text Box 40">
              <a:extLst>
                <a:ext uri="{FF2B5EF4-FFF2-40B4-BE49-F238E27FC236}">
                  <a16:creationId xmlns:a16="http://schemas.microsoft.com/office/drawing/2014/main" id="{374E5616-70A0-89AC-3865-61C422888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6" y="4621"/>
              <a:ext cx="144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altLang="ru-RU" sz="2000"/>
                <a:t>Конец</a:t>
              </a:r>
            </a:p>
          </p:txBody>
        </p:sp>
        <p:sp>
          <p:nvSpPr>
            <p:cNvPr id="294953" name="Line 41">
              <a:extLst>
                <a:ext uri="{FF2B5EF4-FFF2-40B4-BE49-F238E27FC236}">
                  <a16:creationId xmlns:a16="http://schemas.microsoft.com/office/drawing/2014/main" id="{E980EDE3-2B3D-8FFE-6A28-4E7900206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7" y="4448"/>
              <a:ext cx="0" cy="1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4954" name="Text Box 42">
              <a:extLst>
                <a:ext uri="{FF2B5EF4-FFF2-40B4-BE49-F238E27FC236}">
                  <a16:creationId xmlns:a16="http://schemas.microsoft.com/office/drawing/2014/main" id="{9094B8AA-F081-EEFB-E3E1-F0D3006C2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1" y="2512"/>
              <a:ext cx="76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altLang="ru-RU" sz="2000"/>
                <a:t>да</a:t>
              </a:r>
            </a:p>
          </p:txBody>
        </p:sp>
        <p:sp>
          <p:nvSpPr>
            <p:cNvPr id="294955" name="Line 43">
              <a:extLst>
                <a:ext uri="{FF2B5EF4-FFF2-40B4-BE49-F238E27FC236}">
                  <a16:creationId xmlns:a16="http://schemas.microsoft.com/office/drawing/2014/main" id="{AAD115AB-C0D9-5A80-52F4-89C25B1C3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1" y="3728"/>
              <a:ext cx="125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4956" name="Line 44">
              <a:extLst>
                <a:ext uri="{FF2B5EF4-FFF2-40B4-BE49-F238E27FC236}">
                  <a16:creationId xmlns:a16="http://schemas.microsoft.com/office/drawing/2014/main" id="{B0B46B77-7773-54D9-B857-CF2BA3BDD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59" y="2108"/>
              <a:ext cx="0" cy="16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4957" name="Line 45">
              <a:extLst>
                <a:ext uri="{FF2B5EF4-FFF2-40B4-BE49-F238E27FC236}">
                  <a16:creationId xmlns:a16="http://schemas.microsoft.com/office/drawing/2014/main" id="{DF2D6A78-50D2-547C-6E80-98EEF97D61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54" y="2108"/>
              <a:ext cx="198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94958" name="Text Box 46">
            <a:extLst>
              <a:ext uri="{FF2B5EF4-FFF2-40B4-BE49-F238E27FC236}">
                <a16:creationId xmlns:a16="http://schemas.microsoft.com/office/drawing/2014/main" id="{E4AF6F57-D08E-FC99-6AEF-F10F91650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4816475"/>
            <a:ext cx="140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m=18  n=12</a:t>
            </a:r>
            <a:endParaRPr lang="ru-RU" altLang="ru-RU"/>
          </a:p>
        </p:txBody>
      </p:sp>
      <p:sp>
        <p:nvSpPr>
          <p:cNvPr id="294959" name="Text Box 47">
            <a:extLst>
              <a:ext uri="{FF2B5EF4-FFF2-40B4-BE49-F238E27FC236}">
                <a16:creationId xmlns:a16="http://schemas.microsoft.com/office/drawing/2014/main" id="{E095F95A-4B92-533B-7112-08C3C9666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157788"/>
            <a:ext cx="63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m=6</a:t>
            </a:r>
            <a:endParaRPr lang="ru-RU" altLang="ru-RU"/>
          </a:p>
        </p:txBody>
      </p:sp>
      <p:sp>
        <p:nvSpPr>
          <p:cNvPr id="294960" name="Text Box 48">
            <a:extLst>
              <a:ext uri="{FF2B5EF4-FFF2-40B4-BE49-F238E27FC236}">
                <a16:creationId xmlns:a16="http://schemas.microsoft.com/office/drawing/2014/main" id="{F2AA88A6-5DB0-57B7-8F0E-E2305AB7D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373688"/>
            <a:ext cx="571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n=6</a:t>
            </a:r>
            <a:endParaRPr lang="ru-RU" altLang="ru-RU"/>
          </a:p>
        </p:txBody>
      </p:sp>
      <p:sp>
        <p:nvSpPr>
          <p:cNvPr id="294961" name="Text Box 49">
            <a:extLst>
              <a:ext uri="{FF2B5EF4-FFF2-40B4-BE49-F238E27FC236}">
                <a16:creationId xmlns:a16="http://schemas.microsoft.com/office/drawing/2014/main" id="{BA472D04-4A97-393F-D017-9C8627BD0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805488"/>
            <a:ext cx="942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НОД</a:t>
            </a:r>
            <a:r>
              <a:rPr lang="en-US" altLang="ru-RU"/>
              <a:t>=6</a:t>
            </a:r>
            <a:endParaRPr lang="ru-RU" altLang="ru-RU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>
            <a:extLst>
              <a:ext uri="{FF2B5EF4-FFF2-40B4-BE49-F238E27FC236}">
                <a16:creationId xmlns:a16="http://schemas.microsoft.com/office/drawing/2014/main" id="{B1AB85F5-0F17-6AFF-D5F5-50653643D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692150"/>
            <a:ext cx="4176712" cy="25209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800" b="1"/>
              <a:t>Пример</a:t>
            </a:r>
            <a:r>
              <a:rPr lang="ru-RU" altLang="ru-RU" sz="2800"/>
              <a:t>. Вычислить факториал </a:t>
            </a:r>
            <a:r>
              <a:rPr lang="en-US" altLang="ru-RU" sz="2800"/>
              <a:t>F </a:t>
            </a:r>
            <a:r>
              <a:rPr lang="ru-RU" altLang="ru-RU" sz="2800"/>
              <a:t>натурального числа </a:t>
            </a:r>
            <a:r>
              <a:rPr lang="en-US" altLang="ru-RU" sz="2800"/>
              <a:t>N</a:t>
            </a:r>
            <a:r>
              <a:rPr lang="ru-RU" altLang="ru-RU" sz="2800"/>
              <a:t> (</a:t>
            </a:r>
            <a:r>
              <a:rPr lang="en-US" altLang="ru-RU" sz="2800"/>
              <a:t>N</a:t>
            </a:r>
            <a:r>
              <a:rPr lang="ru-RU" altLang="ru-RU" sz="2800"/>
              <a:t>!=1</a:t>
            </a:r>
            <a:r>
              <a:rPr lang="en-US" altLang="ru-RU" sz="2800">
                <a:sym typeface="Symbol" panose="05050102010706020507" pitchFamily="18" charset="2"/>
              </a:rPr>
              <a:t></a:t>
            </a:r>
            <a:r>
              <a:rPr lang="ru-RU" altLang="ru-RU" sz="2800"/>
              <a:t>2</a:t>
            </a:r>
            <a:r>
              <a:rPr lang="en-US" altLang="ru-RU" sz="2800">
                <a:sym typeface="Symbol" panose="05050102010706020507" pitchFamily="18" charset="2"/>
              </a:rPr>
              <a:t></a:t>
            </a:r>
            <a:r>
              <a:rPr lang="ru-RU" altLang="ru-RU" sz="2800"/>
              <a:t>3…</a:t>
            </a:r>
            <a:r>
              <a:rPr lang="en-US" altLang="ru-RU" sz="2800">
                <a:sym typeface="Symbol" panose="05050102010706020507" pitchFamily="18" charset="2"/>
              </a:rPr>
              <a:t></a:t>
            </a:r>
            <a:r>
              <a:rPr lang="en-US" altLang="ru-RU" sz="2800"/>
              <a:t>N</a:t>
            </a:r>
            <a:r>
              <a:rPr lang="ru-RU" altLang="ru-RU" sz="2800"/>
              <a:t>). Используется цикл со счетчиком </a:t>
            </a:r>
            <a:r>
              <a:rPr lang="en-US" altLang="ru-RU" sz="2800"/>
              <a:t>i.</a:t>
            </a:r>
            <a:endParaRPr lang="ru-RU" altLang="ru-RU" sz="2800"/>
          </a:p>
        </p:txBody>
      </p:sp>
      <p:grpSp>
        <p:nvGrpSpPr>
          <p:cNvPr id="295967" name="Group 31">
            <a:extLst>
              <a:ext uri="{FF2B5EF4-FFF2-40B4-BE49-F238E27FC236}">
                <a16:creationId xmlns:a16="http://schemas.microsoft.com/office/drawing/2014/main" id="{DCAB062C-66BC-9A0E-A30D-0113780B055F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620713"/>
            <a:ext cx="3743325" cy="5903912"/>
            <a:chOff x="3107" y="391"/>
            <a:chExt cx="2358" cy="3719"/>
          </a:xfrm>
        </p:grpSpPr>
        <p:sp>
          <p:nvSpPr>
            <p:cNvPr id="295941" name="AutoShape 5">
              <a:extLst>
                <a:ext uri="{FF2B5EF4-FFF2-40B4-BE49-F238E27FC236}">
                  <a16:creationId xmlns:a16="http://schemas.microsoft.com/office/drawing/2014/main" id="{CD1EA6DF-A3B5-FFBC-5B8D-51FC9D301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" y="391"/>
              <a:ext cx="1107" cy="370"/>
            </a:xfrm>
            <a:prstGeom prst="flowChartTerminator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5942" name="AutoShape 6">
              <a:extLst>
                <a:ext uri="{FF2B5EF4-FFF2-40B4-BE49-F238E27FC236}">
                  <a16:creationId xmlns:a16="http://schemas.microsoft.com/office/drawing/2014/main" id="{10C2A4E9-387A-22B5-81F7-F4343A622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" y="945"/>
              <a:ext cx="1107" cy="554"/>
            </a:xfrm>
            <a:prstGeom prst="flowChartInputOutpu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5943" name="Text Box 7">
              <a:extLst>
                <a:ext uri="{FF2B5EF4-FFF2-40B4-BE49-F238E27FC236}">
                  <a16:creationId xmlns:a16="http://schemas.microsoft.com/office/drawing/2014/main" id="{6BF7C626-A2A9-F516-FC00-0EB933AD6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7" y="391"/>
              <a:ext cx="1107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altLang="ru-RU" sz="2000"/>
                <a:t>Начало</a:t>
              </a:r>
            </a:p>
          </p:txBody>
        </p:sp>
        <p:sp>
          <p:nvSpPr>
            <p:cNvPr id="295944" name="Text Box 8">
              <a:extLst>
                <a:ext uri="{FF2B5EF4-FFF2-40B4-BE49-F238E27FC236}">
                  <a16:creationId xmlns:a16="http://schemas.microsoft.com/office/drawing/2014/main" id="{0680D379-7576-CEA8-B397-8145FEACD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7" y="945"/>
              <a:ext cx="1107" cy="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altLang="ru-RU" sz="2000"/>
                <a:t>Ввод</a:t>
              </a:r>
            </a:p>
            <a:p>
              <a:pPr algn="ctr"/>
              <a:r>
                <a:rPr lang="en-US" altLang="ru-RU" sz="2000"/>
                <a:t>N</a:t>
              </a:r>
              <a:endParaRPr lang="ru-RU" altLang="ru-RU" sz="2000"/>
            </a:p>
          </p:txBody>
        </p:sp>
        <p:sp>
          <p:nvSpPr>
            <p:cNvPr id="295945" name="Line 9">
              <a:extLst>
                <a:ext uri="{FF2B5EF4-FFF2-40B4-BE49-F238E27FC236}">
                  <a16:creationId xmlns:a16="http://schemas.microsoft.com/office/drawing/2014/main" id="{331D71A4-3687-FF34-5E14-5EFBA8F66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2" y="1504"/>
              <a:ext cx="0" cy="1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5946" name="Line 10">
              <a:extLst>
                <a:ext uri="{FF2B5EF4-FFF2-40B4-BE49-F238E27FC236}">
                  <a16:creationId xmlns:a16="http://schemas.microsoft.com/office/drawing/2014/main" id="{0B2476D3-F962-4683-F274-79905DEFE8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762"/>
              <a:ext cx="0" cy="1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5947" name="Text Box 11">
              <a:extLst>
                <a:ext uri="{FF2B5EF4-FFF2-40B4-BE49-F238E27FC236}">
                  <a16:creationId xmlns:a16="http://schemas.microsoft.com/office/drawing/2014/main" id="{4FD69ED7-E16A-6A7F-7586-3DB5F3055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" y="2249"/>
              <a:ext cx="1108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ru-RU" sz="2000"/>
                <a:t>i</a:t>
              </a:r>
              <a:r>
                <a:rPr lang="ru-RU" altLang="ru-RU" sz="2000"/>
                <a:t> </a:t>
              </a:r>
              <a:r>
                <a:rPr lang="en-US" altLang="ru-RU" sz="2000"/>
                <a:t>=</a:t>
              </a:r>
              <a:r>
                <a:rPr lang="ru-RU" altLang="ru-RU" sz="2000"/>
                <a:t> 1, </a:t>
              </a:r>
              <a:r>
                <a:rPr lang="en-US" altLang="ru-RU" sz="2000"/>
                <a:t>N</a:t>
              </a:r>
              <a:r>
                <a:rPr lang="ru-RU" altLang="ru-RU" sz="2000"/>
                <a:t>, 1</a:t>
              </a:r>
            </a:p>
          </p:txBody>
        </p:sp>
        <p:sp>
          <p:nvSpPr>
            <p:cNvPr id="295948" name="Rectangle 12">
              <a:extLst>
                <a:ext uri="{FF2B5EF4-FFF2-40B4-BE49-F238E27FC236}">
                  <a16:creationId xmlns:a16="http://schemas.microsoft.com/office/drawing/2014/main" id="{2ABC710E-01C8-3283-B520-B95C7F9F3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2751"/>
              <a:ext cx="692" cy="3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5949" name="Text Box 13">
              <a:extLst>
                <a:ext uri="{FF2B5EF4-FFF2-40B4-BE49-F238E27FC236}">
                  <a16:creationId xmlns:a16="http://schemas.microsoft.com/office/drawing/2014/main" id="{FB149758-77A4-F1EA-051C-1FC639154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5" y="2756"/>
              <a:ext cx="96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ru-RU" sz="2000"/>
                <a:t>F=F*i</a:t>
              </a:r>
              <a:endParaRPr lang="ru-RU" altLang="ru-RU" sz="2000"/>
            </a:p>
          </p:txBody>
        </p:sp>
        <p:sp>
          <p:nvSpPr>
            <p:cNvPr id="295950" name="Line 14">
              <a:extLst>
                <a:ext uri="{FF2B5EF4-FFF2-40B4-BE49-F238E27FC236}">
                  <a16:creationId xmlns:a16="http://schemas.microsoft.com/office/drawing/2014/main" id="{2D5BA0C7-A212-FDF6-E355-43DE33EAC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9" y="2418"/>
              <a:ext cx="0" cy="4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5951" name="Line 15">
              <a:extLst>
                <a:ext uri="{FF2B5EF4-FFF2-40B4-BE49-F238E27FC236}">
                  <a16:creationId xmlns:a16="http://schemas.microsoft.com/office/drawing/2014/main" id="{C6726773-E262-2068-EE53-7358900A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9" y="2418"/>
              <a:ext cx="0" cy="8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5952" name="Line 16">
              <a:extLst>
                <a:ext uri="{FF2B5EF4-FFF2-40B4-BE49-F238E27FC236}">
                  <a16:creationId xmlns:a16="http://schemas.microsoft.com/office/drawing/2014/main" id="{FE1B6DCE-D845-47E2-6D94-2675D4A985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71" y="2418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5953" name="AutoShape 17">
              <a:extLst>
                <a:ext uri="{FF2B5EF4-FFF2-40B4-BE49-F238E27FC236}">
                  <a16:creationId xmlns:a16="http://schemas.microsoft.com/office/drawing/2014/main" id="{953B113C-C281-26E0-D841-6AA0C9A88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" y="2925"/>
              <a:ext cx="1108" cy="553"/>
            </a:xfrm>
            <a:prstGeom prst="flowChartInputOutpu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5954" name="Text Box 18">
              <a:extLst>
                <a:ext uri="{FF2B5EF4-FFF2-40B4-BE49-F238E27FC236}">
                  <a16:creationId xmlns:a16="http://schemas.microsoft.com/office/drawing/2014/main" id="{94D92DE0-25CE-5432-B6F1-DAB029295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" y="2925"/>
              <a:ext cx="1108" cy="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altLang="ru-RU" sz="2000"/>
                <a:t>Вывод</a:t>
              </a:r>
            </a:p>
            <a:p>
              <a:pPr algn="ctr"/>
              <a:r>
                <a:rPr lang="en-US" altLang="ru-RU" sz="2000"/>
                <a:t>F</a:t>
              </a:r>
              <a:endParaRPr lang="ru-RU" altLang="ru-RU" sz="2000"/>
            </a:p>
          </p:txBody>
        </p:sp>
        <p:sp>
          <p:nvSpPr>
            <p:cNvPr id="295955" name="AutoShape 19">
              <a:extLst>
                <a:ext uri="{FF2B5EF4-FFF2-40B4-BE49-F238E27FC236}">
                  <a16:creationId xmlns:a16="http://schemas.microsoft.com/office/drawing/2014/main" id="{7225D46B-2CC3-0828-D9FD-875AAFCFF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" y="3676"/>
              <a:ext cx="1107" cy="370"/>
            </a:xfrm>
            <a:prstGeom prst="flowChartTerminator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5956" name="Text Box 20">
              <a:extLst>
                <a:ext uri="{FF2B5EF4-FFF2-40B4-BE49-F238E27FC236}">
                  <a16:creationId xmlns:a16="http://schemas.microsoft.com/office/drawing/2014/main" id="{020799A1-FAF5-5EA0-32E9-40506D7C1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" y="3702"/>
              <a:ext cx="11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ru-RU" altLang="ru-RU" sz="2000"/>
                <a:t>Конец</a:t>
              </a:r>
            </a:p>
          </p:txBody>
        </p:sp>
        <p:sp>
          <p:nvSpPr>
            <p:cNvPr id="295957" name="Line 21">
              <a:extLst>
                <a:ext uri="{FF2B5EF4-FFF2-40B4-BE49-F238E27FC236}">
                  <a16:creationId xmlns:a16="http://schemas.microsoft.com/office/drawing/2014/main" id="{7CEDBB32-FB09-C23C-4C6A-B4AE4551B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9" y="3480"/>
              <a:ext cx="0" cy="1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295958" name="Group 22">
              <a:extLst>
                <a:ext uri="{FF2B5EF4-FFF2-40B4-BE49-F238E27FC236}">
                  <a16:creationId xmlns:a16="http://schemas.microsoft.com/office/drawing/2014/main" id="{59436645-0EED-C367-CD40-A7F487DAC8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8" y="1691"/>
              <a:ext cx="969" cy="369"/>
              <a:chOff x="4734" y="3011"/>
              <a:chExt cx="1260" cy="360"/>
            </a:xfrm>
          </p:grpSpPr>
          <p:sp>
            <p:nvSpPr>
              <p:cNvPr id="295959" name="Rectangle 23">
                <a:extLst>
                  <a:ext uri="{FF2B5EF4-FFF2-40B4-BE49-F238E27FC236}">
                    <a16:creationId xmlns:a16="http://schemas.microsoft.com/office/drawing/2014/main" id="{7E4627E3-227B-CFF0-1311-1CED8935D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4" y="3011"/>
                <a:ext cx="900" cy="36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5960" name="Text Box 24">
                <a:extLst>
                  <a:ext uri="{FF2B5EF4-FFF2-40B4-BE49-F238E27FC236}">
                    <a16:creationId xmlns:a16="http://schemas.microsoft.com/office/drawing/2014/main" id="{0DC758AB-A97E-A171-578A-077A987BE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4" y="3011"/>
                <a:ext cx="126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ru-RU" sz="2000"/>
                  <a:t>F=1</a:t>
                </a:r>
                <a:endParaRPr lang="ru-RU" altLang="ru-RU" sz="2000"/>
              </a:p>
            </p:txBody>
          </p:sp>
        </p:grpSp>
        <p:sp>
          <p:nvSpPr>
            <p:cNvPr id="295961" name="Line 25">
              <a:extLst>
                <a:ext uri="{FF2B5EF4-FFF2-40B4-BE49-F238E27FC236}">
                  <a16:creationId xmlns:a16="http://schemas.microsoft.com/office/drawing/2014/main" id="{CD088D94-B0D3-8441-3C7C-26F54C272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9" y="2418"/>
              <a:ext cx="4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5962" name="Line 26">
              <a:extLst>
                <a:ext uri="{FF2B5EF4-FFF2-40B4-BE49-F238E27FC236}">
                  <a16:creationId xmlns:a16="http://schemas.microsoft.com/office/drawing/2014/main" id="{F4644385-D859-B9E7-006E-E212A3AD7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" y="2587"/>
              <a:ext cx="0" cy="1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5963" name="AutoShape 27">
              <a:extLst>
                <a:ext uri="{FF2B5EF4-FFF2-40B4-BE49-F238E27FC236}">
                  <a16:creationId xmlns:a16="http://schemas.microsoft.com/office/drawing/2014/main" id="{72558009-B105-11F2-826E-0A42EA55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" y="2252"/>
              <a:ext cx="1246" cy="338"/>
            </a:xfrm>
            <a:prstGeom prst="flowChartPreparation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5964" name="Line 28">
              <a:extLst>
                <a:ext uri="{FF2B5EF4-FFF2-40B4-BE49-F238E27FC236}">
                  <a16:creationId xmlns:a16="http://schemas.microsoft.com/office/drawing/2014/main" id="{65C70A31-A5F4-ED9A-E9F0-A7C52438B4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1" y="2060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5965" name="Line 29">
              <a:extLst>
                <a:ext uri="{FF2B5EF4-FFF2-40B4-BE49-F238E27FC236}">
                  <a16:creationId xmlns:a16="http://schemas.microsoft.com/office/drawing/2014/main" id="{678E7198-3A4A-9CF1-D43F-03BBD28FC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3091"/>
              <a:ext cx="0" cy="16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5966" name="Line 30">
              <a:extLst>
                <a:ext uri="{FF2B5EF4-FFF2-40B4-BE49-F238E27FC236}">
                  <a16:creationId xmlns:a16="http://schemas.microsoft.com/office/drawing/2014/main" id="{620B0AED-7F28-7BED-E7AA-B72CA1149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3265"/>
              <a:ext cx="9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95968" name="Text Box 32">
            <a:extLst>
              <a:ext uri="{FF2B5EF4-FFF2-40B4-BE49-F238E27FC236}">
                <a16:creationId xmlns:a16="http://schemas.microsoft.com/office/drawing/2014/main" id="{2177B3E1-B485-777F-281C-F4E18FA8A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3279775"/>
            <a:ext cx="657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000"/>
              <a:t>N=4</a:t>
            </a:r>
            <a:endParaRPr lang="ru-RU" altLang="ru-RU" sz="2000"/>
          </a:p>
        </p:txBody>
      </p:sp>
      <p:sp>
        <p:nvSpPr>
          <p:cNvPr id="295969" name="Text Box 33">
            <a:extLst>
              <a:ext uri="{FF2B5EF4-FFF2-40B4-BE49-F238E27FC236}">
                <a16:creationId xmlns:a16="http://schemas.microsoft.com/office/drawing/2014/main" id="{47DC18B8-F856-01F1-D8F0-A2B86684E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3640138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000"/>
              <a:t>F=1</a:t>
            </a:r>
            <a:endParaRPr lang="ru-RU" altLang="ru-RU" sz="2000"/>
          </a:p>
        </p:txBody>
      </p:sp>
      <p:sp>
        <p:nvSpPr>
          <p:cNvPr id="295970" name="Text Box 34">
            <a:extLst>
              <a:ext uri="{FF2B5EF4-FFF2-40B4-BE49-F238E27FC236}">
                <a16:creationId xmlns:a16="http://schemas.microsoft.com/office/drawing/2014/main" id="{009E3087-AC00-2D98-34D9-0E3ADE0AF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05263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2000"/>
              <a:t>i=1   F=1*1=1</a:t>
            </a:r>
            <a:endParaRPr lang="ru-RU" altLang="ru-RU" sz="2000"/>
          </a:p>
        </p:txBody>
      </p:sp>
      <p:sp>
        <p:nvSpPr>
          <p:cNvPr id="295971" name="Text Box 35">
            <a:extLst>
              <a:ext uri="{FF2B5EF4-FFF2-40B4-BE49-F238E27FC236}">
                <a16:creationId xmlns:a16="http://schemas.microsoft.com/office/drawing/2014/main" id="{A60D8063-CBE4-71D2-260C-7FDBDB62B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4292600"/>
            <a:ext cx="2024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2000"/>
              <a:t>i=2   F=1*2=2</a:t>
            </a:r>
            <a:endParaRPr lang="ru-RU" altLang="ru-RU" sz="2000"/>
          </a:p>
        </p:txBody>
      </p:sp>
      <p:sp>
        <p:nvSpPr>
          <p:cNvPr id="295972" name="Text Box 36">
            <a:extLst>
              <a:ext uri="{FF2B5EF4-FFF2-40B4-BE49-F238E27FC236}">
                <a16:creationId xmlns:a16="http://schemas.microsoft.com/office/drawing/2014/main" id="{478A2382-720E-E284-3A39-FFAAF4E3C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81525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2000"/>
              <a:t>i=3   F=2*3=6</a:t>
            </a:r>
            <a:endParaRPr lang="ru-RU" altLang="ru-RU" sz="2000"/>
          </a:p>
        </p:txBody>
      </p:sp>
      <p:sp>
        <p:nvSpPr>
          <p:cNvPr id="295973" name="Text Box 37">
            <a:extLst>
              <a:ext uri="{FF2B5EF4-FFF2-40B4-BE49-F238E27FC236}">
                <a16:creationId xmlns:a16="http://schemas.microsoft.com/office/drawing/2014/main" id="{C32937A4-E6C9-2F57-75E1-93DD6B73D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868863"/>
            <a:ext cx="223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2000"/>
              <a:t>i=4   F=6*4=24</a:t>
            </a:r>
            <a:endParaRPr lang="ru-RU" altLang="ru-RU" sz="200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Rectangle 3">
            <a:extLst>
              <a:ext uri="{FF2B5EF4-FFF2-40B4-BE49-F238E27FC236}">
                <a16:creationId xmlns:a16="http://schemas.microsoft.com/office/drawing/2014/main" id="{63DB11FE-F766-647D-6035-C7E8C6096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8640762" cy="1223963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ru-RU" altLang="ru-RU" sz="2800" b="1"/>
              <a:t>Пример</a:t>
            </a:r>
            <a:r>
              <a:rPr lang="ru-RU" altLang="ru-RU" sz="2800"/>
              <a:t>. Составим алгоритм вычисления суммы </a:t>
            </a:r>
            <a:r>
              <a:rPr lang="en-US" altLang="ru-RU" sz="2800"/>
              <a:t>N </a:t>
            </a:r>
            <a:r>
              <a:rPr lang="ru-RU" altLang="ru-RU" sz="2800"/>
              <a:t>первых натуральных чисел. Используется цикл с предусловием.</a:t>
            </a:r>
          </a:p>
        </p:txBody>
      </p:sp>
      <p:grpSp>
        <p:nvGrpSpPr>
          <p:cNvPr id="299046" name="Group 38">
            <a:extLst>
              <a:ext uri="{FF2B5EF4-FFF2-40B4-BE49-F238E27FC236}">
                <a16:creationId xmlns:a16="http://schemas.microsoft.com/office/drawing/2014/main" id="{F5450FF1-7349-170D-94DB-81BBDBCA7065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1803400"/>
            <a:ext cx="4392613" cy="4895850"/>
            <a:chOff x="2018" y="1071"/>
            <a:chExt cx="2767" cy="3084"/>
          </a:xfrm>
        </p:grpSpPr>
        <p:sp>
          <p:nvSpPr>
            <p:cNvPr id="299014" name="Rectangle 6">
              <a:extLst>
                <a:ext uri="{FF2B5EF4-FFF2-40B4-BE49-F238E27FC236}">
                  <a16:creationId xmlns:a16="http://schemas.microsoft.com/office/drawing/2014/main" id="{528BDABA-29F9-C883-881C-D637D6D40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3113"/>
              <a:ext cx="772" cy="5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9016" name="Oval 8">
              <a:extLst>
                <a:ext uri="{FF2B5EF4-FFF2-40B4-BE49-F238E27FC236}">
                  <a16:creationId xmlns:a16="http://schemas.microsoft.com/office/drawing/2014/main" id="{81BDF4AA-475A-5378-D0CA-678BB2F8B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1071"/>
              <a:ext cx="1224" cy="3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9017" name="Text Box 9">
              <a:extLst>
                <a:ext uri="{FF2B5EF4-FFF2-40B4-BE49-F238E27FC236}">
                  <a16:creationId xmlns:a16="http://schemas.microsoft.com/office/drawing/2014/main" id="{88896887-46FD-A331-2D72-1F318A8E3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7" y="1091"/>
              <a:ext cx="1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2000"/>
                <a:t>начало</a:t>
              </a:r>
            </a:p>
          </p:txBody>
        </p:sp>
        <p:sp>
          <p:nvSpPr>
            <p:cNvPr id="299018" name="AutoShape 10">
              <a:extLst>
                <a:ext uri="{FF2B5EF4-FFF2-40B4-BE49-F238E27FC236}">
                  <a16:creationId xmlns:a16="http://schemas.microsoft.com/office/drawing/2014/main" id="{344AD1E6-FDE8-D154-BF2C-70FFDA301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" y="1525"/>
              <a:ext cx="1678" cy="318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9019" name="Text Box 11">
              <a:extLst>
                <a:ext uri="{FF2B5EF4-FFF2-40B4-BE49-F238E27FC236}">
                  <a16:creationId xmlns:a16="http://schemas.microsoft.com/office/drawing/2014/main" id="{EB3710EC-DCB5-B20D-0990-272A8F6E4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" y="1555"/>
              <a:ext cx="1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2000"/>
                <a:t>Ввод </a:t>
              </a:r>
              <a:r>
                <a:rPr lang="en-US" altLang="ru-RU" sz="2000"/>
                <a:t>N</a:t>
              </a:r>
              <a:endParaRPr lang="ru-RU" altLang="ru-RU" sz="2000"/>
            </a:p>
          </p:txBody>
        </p:sp>
        <p:sp>
          <p:nvSpPr>
            <p:cNvPr id="299021" name="AutoShape 13">
              <a:extLst>
                <a:ext uri="{FF2B5EF4-FFF2-40B4-BE49-F238E27FC236}">
                  <a16:creationId xmlns:a16="http://schemas.microsoft.com/office/drawing/2014/main" id="{59B9BFE0-494A-0B90-1F28-4F5B46104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384"/>
              <a:ext cx="1270" cy="318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9022" name="Text Box 14">
              <a:extLst>
                <a:ext uri="{FF2B5EF4-FFF2-40B4-BE49-F238E27FC236}">
                  <a16:creationId xmlns:a16="http://schemas.microsoft.com/office/drawing/2014/main" id="{E3A84EFF-6650-F70F-F772-F861311A8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430"/>
              <a:ext cx="1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2000"/>
                <a:t>Вывод </a:t>
              </a:r>
              <a:r>
                <a:rPr lang="en-US" altLang="ru-RU" sz="2000"/>
                <a:t>S</a:t>
              </a:r>
              <a:endParaRPr lang="ru-RU" altLang="ru-RU" sz="2000"/>
            </a:p>
          </p:txBody>
        </p:sp>
        <p:sp>
          <p:nvSpPr>
            <p:cNvPr id="299023" name="Oval 15">
              <a:extLst>
                <a:ext uri="{FF2B5EF4-FFF2-40B4-BE49-F238E27FC236}">
                  <a16:creationId xmlns:a16="http://schemas.microsoft.com/office/drawing/2014/main" id="{4686DFBD-785F-2B1A-64E0-DA0532B00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" y="3838"/>
              <a:ext cx="1224" cy="3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9024" name="Text Box 16">
              <a:extLst>
                <a:ext uri="{FF2B5EF4-FFF2-40B4-BE49-F238E27FC236}">
                  <a16:creationId xmlns:a16="http://schemas.microsoft.com/office/drawing/2014/main" id="{ADD97B0A-A3F7-ED75-7500-A4109A4FB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3883"/>
              <a:ext cx="11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2000"/>
                <a:t>конец</a:t>
              </a:r>
            </a:p>
          </p:txBody>
        </p:sp>
        <p:sp>
          <p:nvSpPr>
            <p:cNvPr id="299025" name="Line 17">
              <a:extLst>
                <a:ext uri="{FF2B5EF4-FFF2-40B4-BE49-F238E27FC236}">
                  <a16:creationId xmlns:a16="http://schemas.microsoft.com/office/drawing/2014/main" id="{2FFF9EFE-133A-076D-E1C8-185D0B90F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6" y="1389"/>
              <a:ext cx="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9026" name="Line 18">
              <a:extLst>
                <a:ext uri="{FF2B5EF4-FFF2-40B4-BE49-F238E27FC236}">
                  <a16:creationId xmlns:a16="http://schemas.microsoft.com/office/drawing/2014/main" id="{ADDA66D4-8847-F8B2-3B99-210ABE848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6" y="1842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9027" name="Line 19">
              <a:extLst>
                <a:ext uri="{FF2B5EF4-FFF2-40B4-BE49-F238E27FC236}">
                  <a16:creationId xmlns:a16="http://schemas.microsoft.com/office/drawing/2014/main" id="{1C89A237-CB02-F000-9DFF-81BD1F3B1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2931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9028" name="Line 20">
              <a:extLst>
                <a:ext uri="{FF2B5EF4-FFF2-40B4-BE49-F238E27FC236}">
                  <a16:creationId xmlns:a16="http://schemas.microsoft.com/office/drawing/2014/main" id="{062E670D-F2B5-1351-E8CE-1DF51D4D9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3702"/>
              <a:ext cx="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9029" name="AutoShape 21">
              <a:extLst>
                <a:ext uri="{FF2B5EF4-FFF2-40B4-BE49-F238E27FC236}">
                  <a16:creationId xmlns:a16="http://schemas.microsoft.com/office/drawing/2014/main" id="{EABCE44A-A70F-E405-B0D5-CC4FC3FF6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478"/>
              <a:ext cx="907" cy="454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9030" name="Text Box 22">
              <a:extLst>
                <a:ext uri="{FF2B5EF4-FFF2-40B4-BE49-F238E27FC236}">
                  <a16:creationId xmlns:a16="http://schemas.microsoft.com/office/drawing/2014/main" id="{0A1328E2-8ABD-D3CE-E57A-4EB21E5FF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9" y="2574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2000"/>
                <a:t>i &gt; N</a:t>
              </a:r>
              <a:endParaRPr lang="ru-RU" altLang="ru-RU" sz="2000"/>
            </a:p>
          </p:txBody>
        </p:sp>
        <p:sp>
          <p:nvSpPr>
            <p:cNvPr id="299031" name="Text Box 23">
              <a:extLst>
                <a:ext uri="{FF2B5EF4-FFF2-40B4-BE49-F238E27FC236}">
                  <a16:creationId xmlns:a16="http://schemas.microsoft.com/office/drawing/2014/main" id="{38451181-513D-8B5A-1ED8-58F27CCA1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3113"/>
              <a:ext cx="816" cy="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ru-RU" sz="2000"/>
                <a:t>S=S+i i=i+1</a:t>
              </a:r>
            </a:p>
            <a:p>
              <a:pPr algn="ctr">
                <a:spcBef>
                  <a:spcPct val="50000"/>
                </a:spcBef>
              </a:pPr>
              <a:r>
                <a:rPr lang="ru-RU" altLang="ru-RU" sz="2000"/>
                <a:t> </a:t>
              </a:r>
            </a:p>
          </p:txBody>
        </p:sp>
        <p:sp>
          <p:nvSpPr>
            <p:cNvPr id="299033" name="Line 25">
              <a:extLst>
                <a:ext uri="{FF2B5EF4-FFF2-40B4-BE49-F238E27FC236}">
                  <a16:creationId xmlns:a16="http://schemas.microsoft.com/office/drawing/2014/main" id="{6C8C35D0-4C5E-8DA0-DC75-B2F1E2CFB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8" y="3793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9034" name="Line 26">
              <a:extLst>
                <a:ext uri="{FF2B5EF4-FFF2-40B4-BE49-F238E27FC236}">
                  <a16:creationId xmlns:a16="http://schemas.microsoft.com/office/drawing/2014/main" id="{91497190-C8BA-792B-AAE2-B66FCEB99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225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9035" name="Line 27">
              <a:extLst>
                <a:ext uri="{FF2B5EF4-FFF2-40B4-BE49-F238E27FC236}">
                  <a16:creationId xmlns:a16="http://schemas.microsoft.com/office/drawing/2014/main" id="{8CF0B0E9-22C8-79C9-C801-5ED17CD80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9" y="2704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9036" name="Line 28">
              <a:extLst>
                <a:ext uri="{FF2B5EF4-FFF2-40B4-BE49-F238E27FC236}">
                  <a16:creationId xmlns:a16="http://schemas.microsoft.com/office/drawing/2014/main" id="{02F35C9E-7CC0-0A1D-183B-969DEDA76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704"/>
              <a:ext cx="0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9037" name="Text Box 29">
              <a:extLst>
                <a:ext uri="{FF2B5EF4-FFF2-40B4-BE49-F238E27FC236}">
                  <a16:creationId xmlns:a16="http://schemas.microsoft.com/office/drawing/2014/main" id="{E38C07D0-3591-0196-EA9E-631B43EAC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432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2000"/>
                <a:t>да</a:t>
              </a:r>
            </a:p>
          </p:txBody>
        </p:sp>
        <p:sp>
          <p:nvSpPr>
            <p:cNvPr id="299038" name="Text Box 30">
              <a:extLst>
                <a:ext uri="{FF2B5EF4-FFF2-40B4-BE49-F238E27FC236}">
                  <a16:creationId xmlns:a16="http://schemas.microsoft.com/office/drawing/2014/main" id="{FC846671-E289-28E0-D676-F76B1FAF7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2840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2000"/>
                <a:t>нет</a:t>
              </a:r>
            </a:p>
          </p:txBody>
        </p:sp>
        <p:sp>
          <p:nvSpPr>
            <p:cNvPr id="299039" name="Line 31">
              <a:extLst>
                <a:ext uri="{FF2B5EF4-FFF2-40B4-BE49-F238E27FC236}">
                  <a16:creationId xmlns:a16="http://schemas.microsoft.com/office/drawing/2014/main" id="{73170ACF-3EF2-CA87-170C-A7809ADFE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3657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9042" name="Rectangle 34">
              <a:extLst>
                <a:ext uri="{FF2B5EF4-FFF2-40B4-BE49-F238E27FC236}">
                  <a16:creationId xmlns:a16="http://schemas.microsoft.com/office/drawing/2014/main" id="{783AD4B0-E31B-E8CD-71D5-641173998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979"/>
              <a:ext cx="952" cy="27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9043" name="Text Box 35">
              <a:extLst>
                <a:ext uri="{FF2B5EF4-FFF2-40B4-BE49-F238E27FC236}">
                  <a16:creationId xmlns:a16="http://schemas.microsoft.com/office/drawing/2014/main" id="{3A08978E-4F2E-B1E9-3AAD-63603D5A7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979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ru-RU" sz="2000"/>
                <a:t>S=0, i=1</a:t>
              </a:r>
              <a:endParaRPr lang="ru-RU" altLang="ru-RU" sz="2000"/>
            </a:p>
          </p:txBody>
        </p:sp>
        <p:sp>
          <p:nvSpPr>
            <p:cNvPr id="299044" name="Line 36">
              <a:extLst>
                <a:ext uri="{FF2B5EF4-FFF2-40B4-BE49-F238E27FC236}">
                  <a16:creationId xmlns:a16="http://schemas.microsoft.com/office/drawing/2014/main" id="{77E53B41-1E52-FA6C-77C6-F47F4F0333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8" y="2432"/>
              <a:ext cx="0" cy="1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9045" name="Line 37">
              <a:extLst>
                <a:ext uri="{FF2B5EF4-FFF2-40B4-BE49-F238E27FC236}">
                  <a16:creationId xmlns:a16="http://schemas.microsoft.com/office/drawing/2014/main" id="{020614C2-A5BF-AFB4-8F20-3F540D033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432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99047" name="Text Box 39">
            <a:extLst>
              <a:ext uri="{FF2B5EF4-FFF2-40B4-BE49-F238E27FC236}">
                <a16:creationId xmlns:a16="http://schemas.microsoft.com/office/drawing/2014/main" id="{76F15BA6-44CE-1BC3-5C57-AF6B23109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420938"/>
            <a:ext cx="657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000"/>
              <a:t>N=5</a:t>
            </a:r>
            <a:endParaRPr lang="ru-RU" altLang="ru-RU" sz="2000"/>
          </a:p>
        </p:txBody>
      </p:sp>
      <p:sp>
        <p:nvSpPr>
          <p:cNvPr id="299048" name="Text Box 40">
            <a:extLst>
              <a:ext uri="{FF2B5EF4-FFF2-40B4-BE49-F238E27FC236}">
                <a16:creationId xmlns:a16="http://schemas.microsoft.com/office/drawing/2014/main" id="{EE527D72-2CD6-CF06-DC46-647632E0A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781300"/>
            <a:ext cx="2376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2000"/>
              <a:t>S=0              i=1</a:t>
            </a:r>
            <a:endParaRPr lang="ru-RU" altLang="ru-RU" sz="2000"/>
          </a:p>
        </p:txBody>
      </p:sp>
      <p:sp>
        <p:nvSpPr>
          <p:cNvPr id="299049" name="Text Box 41">
            <a:extLst>
              <a:ext uri="{FF2B5EF4-FFF2-40B4-BE49-F238E27FC236}">
                <a16:creationId xmlns:a16="http://schemas.microsoft.com/office/drawing/2014/main" id="{870B7896-B4F3-2608-39E2-40D7C871F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141663"/>
            <a:ext cx="2087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2000"/>
              <a:t>S=0+1=1      i=2</a:t>
            </a:r>
            <a:endParaRPr lang="ru-RU" altLang="ru-RU" sz="2000"/>
          </a:p>
        </p:txBody>
      </p:sp>
      <p:sp>
        <p:nvSpPr>
          <p:cNvPr id="299050" name="Text Box 42">
            <a:extLst>
              <a:ext uri="{FF2B5EF4-FFF2-40B4-BE49-F238E27FC236}">
                <a16:creationId xmlns:a16="http://schemas.microsoft.com/office/drawing/2014/main" id="{451A2326-9D87-641A-7F82-277F6F3CA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500438"/>
            <a:ext cx="201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2000"/>
              <a:t>S=1+2=3      i=3</a:t>
            </a:r>
            <a:endParaRPr lang="ru-RU" altLang="ru-RU" sz="2000"/>
          </a:p>
        </p:txBody>
      </p:sp>
      <p:sp>
        <p:nvSpPr>
          <p:cNvPr id="299051" name="Text Box 43">
            <a:extLst>
              <a:ext uri="{FF2B5EF4-FFF2-40B4-BE49-F238E27FC236}">
                <a16:creationId xmlns:a16="http://schemas.microsoft.com/office/drawing/2014/main" id="{DF128440-C34E-B59D-35C6-29FEC09ED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860800"/>
            <a:ext cx="201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2000"/>
              <a:t>S=3+3=6      i=4</a:t>
            </a:r>
            <a:endParaRPr lang="ru-RU" altLang="ru-RU" sz="2000"/>
          </a:p>
        </p:txBody>
      </p:sp>
      <p:sp>
        <p:nvSpPr>
          <p:cNvPr id="299052" name="Text Box 44">
            <a:extLst>
              <a:ext uri="{FF2B5EF4-FFF2-40B4-BE49-F238E27FC236}">
                <a16:creationId xmlns:a16="http://schemas.microsoft.com/office/drawing/2014/main" id="{344B467A-353F-F43F-13F4-466943800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221163"/>
            <a:ext cx="201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2000"/>
              <a:t>S=6+4=10    i=5</a:t>
            </a:r>
            <a:endParaRPr lang="ru-RU" altLang="ru-RU" sz="2000"/>
          </a:p>
        </p:txBody>
      </p:sp>
      <p:sp>
        <p:nvSpPr>
          <p:cNvPr id="299053" name="Text Box 45">
            <a:extLst>
              <a:ext uri="{FF2B5EF4-FFF2-40B4-BE49-F238E27FC236}">
                <a16:creationId xmlns:a16="http://schemas.microsoft.com/office/drawing/2014/main" id="{1290D128-B876-3087-3F12-ECF3689F5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81525"/>
            <a:ext cx="223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2000"/>
              <a:t>S=10+5=15  i=6</a:t>
            </a:r>
            <a:endParaRPr lang="ru-RU" altLang="ru-RU" sz="2000"/>
          </a:p>
        </p:txBody>
      </p:sp>
      <p:sp>
        <p:nvSpPr>
          <p:cNvPr id="299056" name="Text Box 48">
            <a:extLst>
              <a:ext uri="{FF2B5EF4-FFF2-40B4-BE49-F238E27FC236}">
                <a16:creationId xmlns:a16="http://schemas.microsoft.com/office/drawing/2014/main" id="{49A5F1F3-35A1-5718-E631-E6620128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229225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ru-RU" sz="2000"/>
              <a:t>S=15</a:t>
            </a:r>
            <a:endParaRPr lang="ru-RU" altLang="ru-RU" sz="200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6" name="Rectangle 6">
            <a:extLst>
              <a:ext uri="{FF2B5EF4-FFF2-40B4-BE49-F238E27FC236}">
                <a16:creationId xmlns:a16="http://schemas.microsoft.com/office/drawing/2014/main" id="{98B69475-4DC4-D892-D841-437B45E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8640762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ru-RU" altLang="ru-RU" sz="2800" b="1"/>
              <a:t>Пример</a:t>
            </a:r>
            <a:r>
              <a:rPr lang="ru-RU" altLang="ru-RU" sz="2800"/>
              <a:t>. </a:t>
            </a:r>
            <a:r>
              <a:rPr lang="ru-RU" altLang="ru-RU"/>
              <a:t>Задано 20 чисел. Сколько среди них чисел, больших 10? </a:t>
            </a:r>
            <a:endParaRPr lang="ru-RU" altLang="ru-RU" sz="2800"/>
          </a:p>
        </p:txBody>
      </p:sp>
      <p:grpSp>
        <p:nvGrpSpPr>
          <p:cNvPr id="302126" name="Group 46">
            <a:extLst>
              <a:ext uri="{FF2B5EF4-FFF2-40B4-BE49-F238E27FC236}">
                <a16:creationId xmlns:a16="http://schemas.microsoft.com/office/drawing/2014/main" id="{07754C85-17A3-268E-A27C-6FB4B8DD91C0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412875"/>
            <a:ext cx="4041775" cy="5327650"/>
            <a:chOff x="1882" y="890"/>
            <a:chExt cx="2546" cy="3356"/>
          </a:xfrm>
        </p:grpSpPr>
        <p:sp>
          <p:nvSpPr>
            <p:cNvPr id="302089" name="Oval 9">
              <a:extLst>
                <a:ext uri="{FF2B5EF4-FFF2-40B4-BE49-F238E27FC236}">
                  <a16:creationId xmlns:a16="http://schemas.microsoft.com/office/drawing/2014/main" id="{8F4DECCB-CA86-9803-5CD2-D2F3E4135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" y="890"/>
              <a:ext cx="1224" cy="3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2090" name="Text Box 10">
              <a:extLst>
                <a:ext uri="{FF2B5EF4-FFF2-40B4-BE49-F238E27FC236}">
                  <a16:creationId xmlns:a16="http://schemas.microsoft.com/office/drawing/2014/main" id="{659F6144-6710-7CD7-5650-8BD4E15EF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" y="910"/>
              <a:ext cx="1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2000"/>
                <a:t>начало</a:t>
              </a:r>
            </a:p>
          </p:txBody>
        </p:sp>
        <p:sp>
          <p:nvSpPr>
            <p:cNvPr id="302091" name="AutoShape 11">
              <a:extLst>
                <a:ext uri="{FF2B5EF4-FFF2-40B4-BE49-F238E27FC236}">
                  <a16:creationId xmlns:a16="http://schemas.microsoft.com/office/drawing/2014/main" id="{85768604-8C52-E542-B64B-490752132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" y="2069"/>
              <a:ext cx="1224" cy="22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2092" name="Text Box 12">
              <a:extLst>
                <a:ext uri="{FF2B5EF4-FFF2-40B4-BE49-F238E27FC236}">
                  <a16:creationId xmlns:a16="http://schemas.microsoft.com/office/drawing/2014/main" id="{F2DD8BE9-DF98-E4F2-A60A-181B97096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2069"/>
              <a:ext cx="8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2000"/>
                <a:t>Ввод </a:t>
              </a:r>
              <a:r>
                <a:rPr lang="en-US" altLang="ru-RU" sz="2000"/>
                <a:t>x</a:t>
              </a:r>
              <a:endParaRPr lang="ru-RU" altLang="ru-RU" sz="2000"/>
            </a:p>
          </p:txBody>
        </p:sp>
        <p:sp>
          <p:nvSpPr>
            <p:cNvPr id="302093" name="AutoShape 13">
              <a:extLst>
                <a:ext uri="{FF2B5EF4-FFF2-40B4-BE49-F238E27FC236}">
                  <a16:creationId xmlns:a16="http://schemas.microsoft.com/office/drawing/2014/main" id="{2B285507-A541-9357-FBBA-8CBCD03B9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475"/>
              <a:ext cx="1270" cy="318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2094" name="Text Box 14">
              <a:extLst>
                <a:ext uri="{FF2B5EF4-FFF2-40B4-BE49-F238E27FC236}">
                  <a16:creationId xmlns:a16="http://schemas.microsoft.com/office/drawing/2014/main" id="{4BFE55E3-A3A3-3A78-1EE5-DF3915D40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521"/>
              <a:ext cx="1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2000"/>
                <a:t>Вывод </a:t>
              </a:r>
              <a:r>
                <a:rPr lang="en-US" altLang="ru-RU" sz="2000"/>
                <a:t>K</a:t>
              </a:r>
              <a:endParaRPr lang="ru-RU" altLang="ru-RU" sz="2000"/>
            </a:p>
          </p:txBody>
        </p:sp>
        <p:sp>
          <p:nvSpPr>
            <p:cNvPr id="302095" name="Oval 15">
              <a:extLst>
                <a:ext uri="{FF2B5EF4-FFF2-40B4-BE49-F238E27FC236}">
                  <a16:creationId xmlns:a16="http://schemas.microsoft.com/office/drawing/2014/main" id="{5134B6F9-C314-9BD8-08EC-DB4F858D7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" y="3929"/>
              <a:ext cx="1224" cy="3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2096" name="Text Box 16">
              <a:extLst>
                <a:ext uri="{FF2B5EF4-FFF2-40B4-BE49-F238E27FC236}">
                  <a16:creationId xmlns:a16="http://schemas.microsoft.com/office/drawing/2014/main" id="{8C8B90DA-016A-965B-D8D6-0EEF87B28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9" y="3974"/>
              <a:ext cx="11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2000"/>
                <a:t>конец</a:t>
              </a:r>
            </a:p>
          </p:txBody>
        </p:sp>
        <p:sp>
          <p:nvSpPr>
            <p:cNvPr id="302097" name="Line 17">
              <a:extLst>
                <a:ext uri="{FF2B5EF4-FFF2-40B4-BE49-F238E27FC236}">
                  <a16:creationId xmlns:a16="http://schemas.microsoft.com/office/drawing/2014/main" id="{2D2CE6E2-598C-DBE6-91EA-38AF72BE32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0" y="1208"/>
              <a:ext cx="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2098" name="Line 18">
              <a:extLst>
                <a:ext uri="{FF2B5EF4-FFF2-40B4-BE49-F238E27FC236}">
                  <a16:creationId xmlns:a16="http://schemas.microsoft.com/office/drawing/2014/main" id="{2853E263-8ACE-18C8-3581-C5C0FF7BB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7" y="1570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2099" name="Line 19">
              <a:extLst>
                <a:ext uri="{FF2B5EF4-FFF2-40B4-BE49-F238E27FC236}">
                  <a16:creationId xmlns:a16="http://schemas.microsoft.com/office/drawing/2014/main" id="{BB86F1B4-B872-2EC4-9EE5-038DC0B56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886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2100" name="Line 20">
              <a:extLst>
                <a:ext uri="{FF2B5EF4-FFF2-40B4-BE49-F238E27FC236}">
                  <a16:creationId xmlns:a16="http://schemas.microsoft.com/office/drawing/2014/main" id="{BAB30899-3778-DB2A-6B8B-3B361DFEE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793"/>
              <a:ext cx="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2101" name="AutoShape 21">
              <a:extLst>
                <a:ext uri="{FF2B5EF4-FFF2-40B4-BE49-F238E27FC236}">
                  <a16:creationId xmlns:a16="http://schemas.microsoft.com/office/drawing/2014/main" id="{121980EE-CF17-D456-9474-90BD7FD99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432"/>
              <a:ext cx="907" cy="454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2102" name="Text Box 22">
              <a:extLst>
                <a:ext uri="{FF2B5EF4-FFF2-40B4-BE49-F238E27FC236}">
                  <a16:creationId xmlns:a16="http://schemas.microsoft.com/office/drawing/2014/main" id="{5F5FC82D-4A2C-B1EF-B1C6-52836B2EF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3" y="2528"/>
              <a:ext cx="6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2000"/>
                <a:t>x &gt; 10</a:t>
              </a:r>
              <a:endParaRPr lang="ru-RU" altLang="ru-RU" sz="2000"/>
            </a:p>
          </p:txBody>
        </p:sp>
        <p:sp>
          <p:nvSpPr>
            <p:cNvPr id="302105" name="Line 25">
              <a:extLst>
                <a:ext uri="{FF2B5EF4-FFF2-40B4-BE49-F238E27FC236}">
                  <a16:creationId xmlns:a16="http://schemas.microsoft.com/office/drawing/2014/main" id="{8AF02742-1D37-BF03-0DCC-7E432A648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933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2106" name="Line 26">
              <a:extLst>
                <a:ext uri="{FF2B5EF4-FFF2-40B4-BE49-F238E27FC236}">
                  <a16:creationId xmlns:a16="http://schemas.microsoft.com/office/drawing/2014/main" id="{C14FC138-2074-F8D3-9DAF-19E9AEF2B5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3" y="2659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2107" name="Line 27">
              <a:extLst>
                <a:ext uri="{FF2B5EF4-FFF2-40B4-BE49-F238E27FC236}">
                  <a16:creationId xmlns:a16="http://schemas.microsoft.com/office/drawing/2014/main" id="{BDD4894A-E6C8-03FE-3B61-39C1E851F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2659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2108" name="Text Box 28">
              <a:extLst>
                <a:ext uri="{FF2B5EF4-FFF2-40B4-BE49-F238E27FC236}">
                  <a16:creationId xmlns:a16="http://schemas.microsoft.com/office/drawing/2014/main" id="{C8318660-DC1D-DA33-D4A6-123D70783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341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2000"/>
                <a:t>да</a:t>
              </a:r>
            </a:p>
          </p:txBody>
        </p:sp>
        <p:sp>
          <p:nvSpPr>
            <p:cNvPr id="302109" name="Text Box 29">
              <a:extLst>
                <a:ext uri="{FF2B5EF4-FFF2-40B4-BE49-F238E27FC236}">
                  <a16:creationId xmlns:a16="http://schemas.microsoft.com/office/drawing/2014/main" id="{2242094A-CCD6-5AF8-72A0-A67190824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2886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2000"/>
                <a:t>нет</a:t>
              </a:r>
            </a:p>
          </p:txBody>
        </p:sp>
        <p:sp>
          <p:nvSpPr>
            <p:cNvPr id="302111" name="Rectangle 31">
              <a:extLst>
                <a:ext uri="{FF2B5EF4-FFF2-40B4-BE49-F238E27FC236}">
                  <a16:creationId xmlns:a16="http://schemas.microsoft.com/office/drawing/2014/main" id="{76933423-B2F4-67F3-2C99-BC71D93BC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2796"/>
              <a:ext cx="952" cy="27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2112" name="Text Box 32">
              <a:extLst>
                <a:ext uri="{FF2B5EF4-FFF2-40B4-BE49-F238E27FC236}">
                  <a16:creationId xmlns:a16="http://schemas.microsoft.com/office/drawing/2014/main" id="{949B37AB-00D2-EA7E-3BED-A4B7BEF87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2795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ru-RU" sz="2000"/>
                <a:t>K = K+1</a:t>
              </a:r>
              <a:endParaRPr lang="ru-RU" altLang="ru-RU" sz="2000"/>
            </a:p>
          </p:txBody>
        </p:sp>
        <p:sp>
          <p:nvSpPr>
            <p:cNvPr id="302113" name="Line 33">
              <a:extLst>
                <a:ext uri="{FF2B5EF4-FFF2-40B4-BE49-F238E27FC236}">
                  <a16:creationId xmlns:a16="http://schemas.microsoft.com/office/drawing/2014/main" id="{3B5939AF-2B79-D001-1273-01283F147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8" y="1824"/>
              <a:ext cx="0" cy="1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2114" name="Line 34">
              <a:extLst>
                <a:ext uri="{FF2B5EF4-FFF2-40B4-BE49-F238E27FC236}">
                  <a16:creationId xmlns:a16="http://schemas.microsoft.com/office/drawing/2014/main" id="{00488633-0994-BA76-DE9A-B888C0248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821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2115" name="Text Box 35">
              <a:extLst>
                <a:ext uri="{FF2B5EF4-FFF2-40B4-BE49-F238E27FC236}">
                  <a16:creationId xmlns:a16="http://schemas.microsoft.com/office/drawing/2014/main" id="{DE31336B-A301-E930-F7BA-CF05C92AB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344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ru-RU" sz="2000"/>
                <a:t>K=0</a:t>
              </a:r>
              <a:endParaRPr lang="ru-RU" altLang="ru-RU" sz="2000"/>
            </a:p>
          </p:txBody>
        </p:sp>
        <p:sp>
          <p:nvSpPr>
            <p:cNvPr id="302116" name="Rectangle 36">
              <a:extLst>
                <a:ext uri="{FF2B5EF4-FFF2-40B4-BE49-F238E27FC236}">
                  <a16:creationId xmlns:a16="http://schemas.microsoft.com/office/drawing/2014/main" id="{C09307D2-B778-A6EF-0884-26AFE082D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344"/>
              <a:ext cx="952" cy="22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2117" name="AutoShape 37">
              <a:extLst>
                <a:ext uri="{FF2B5EF4-FFF2-40B4-BE49-F238E27FC236}">
                  <a16:creationId xmlns:a16="http://schemas.microsoft.com/office/drawing/2014/main" id="{5FF10B51-875C-B0B9-6818-DD64CC1CC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710"/>
              <a:ext cx="1088" cy="227"/>
            </a:xfrm>
            <a:prstGeom prst="flowChartPreparat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2118" name="Text Box 38">
              <a:extLst>
                <a:ext uri="{FF2B5EF4-FFF2-40B4-BE49-F238E27FC236}">
                  <a16:creationId xmlns:a16="http://schemas.microsoft.com/office/drawing/2014/main" id="{4DEC379D-C96F-EA52-04FD-C0B12E5D5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706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ru-RU" sz="2000"/>
                <a:t>i=1, 20, 1</a:t>
              </a:r>
              <a:endParaRPr lang="ru-RU" altLang="ru-RU" sz="2000"/>
            </a:p>
          </p:txBody>
        </p:sp>
        <p:sp>
          <p:nvSpPr>
            <p:cNvPr id="302119" name="Line 39">
              <a:extLst>
                <a:ext uri="{FF2B5EF4-FFF2-40B4-BE49-F238E27FC236}">
                  <a16:creationId xmlns:a16="http://schemas.microsoft.com/office/drawing/2014/main" id="{BE779E56-FA56-3D6F-73D3-2BA989F22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29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2120" name="Line 40">
              <a:extLst>
                <a:ext uri="{FF2B5EF4-FFF2-40B4-BE49-F238E27FC236}">
                  <a16:creationId xmlns:a16="http://schemas.microsoft.com/office/drawing/2014/main" id="{295F950D-AFF6-2191-0D90-D2DD6A869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3067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2121" name="Line 41">
              <a:extLst>
                <a:ext uri="{FF2B5EF4-FFF2-40B4-BE49-F238E27FC236}">
                  <a16:creationId xmlns:a16="http://schemas.microsoft.com/office/drawing/2014/main" id="{952C8F7C-5369-6AC6-2B34-CC20046C3D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2" y="3249"/>
              <a:ext cx="17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2122" name="Line 42">
              <a:extLst>
                <a:ext uri="{FF2B5EF4-FFF2-40B4-BE49-F238E27FC236}">
                  <a16:creationId xmlns:a16="http://schemas.microsoft.com/office/drawing/2014/main" id="{E0742240-7BDB-044A-4732-15DC4F07C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0" y="1824"/>
              <a:ext cx="1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2123" name="Line 43">
              <a:extLst>
                <a:ext uri="{FF2B5EF4-FFF2-40B4-BE49-F238E27FC236}">
                  <a16:creationId xmlns:a16="http://schemas.microsoft.com/office/drawing/2014/main" id="{B9D690F9-F711-74B1-7AE7-8CD3913F7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824"/>
              <a:ext cx="0" cy="15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2124" name="Line 44">
              <a:extLst>
                <a:ext uri="{FF2B5EF4-FFF2-40B4-BE49-F238E27FC236}">
                  <a16:creationId xmlns:a16="http://schemas.microsoft.com/office/drawing/2014/main" id="{45FC0F7D-C799-DA38-2016-EF25A3767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9" y="3337"/>
              <a:ext cx="16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2125" name="Line 45">
              <a:extLst>
                <a:ext uri="{FF2B5EF4-FFF2-40B4-BE49-F238E27FC236}">
                  <a16:creationId xmlns:a16="http://schemas.microsoft.com/office/drawing/2014/main" id="{E4476B5E-37B2-2A5E-FA14-CA6880A73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5" y="3339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>
            <a:extLst>
              <a:ext uri="{FF2B5EF4-FFF2-40B4-BE49-F238E27FC236}">
                <a16:creationId xmlns:a16="http://schemas.microsoft.com/office/drawing/2014/main" id="{49742E40-0812-CF60-A258-B13E624EA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5805488"/>
            <a:ext cx="8229600" cy="493712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/>
              <a:t>Рис. Расположение циклов</a:t>
            </a:r>
          </a:p>
        </p:txBody>
      </p:sp>
      <p:sp>
        <p:nvSpPr>
          <p:cNvPr id="307204" name="Rectangle 4">
            <a:extLst>
              <a:ext uri="{FF2B5EF4-FFF2-40B4-BE49-F238E27FC236}">
                <a16:creationId xmlns:a16="http://schemas.microsoft.com/office/drawing/2014/main" id="{C23618E9-50DA-B528-5177-09CF1ED57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4365625"/>
            <a:ext cx="8321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ru-RU" altLang="ru-RU" sz="2400"/>
              <a:t>а                                 б                                в </a:t>
            </a:r>
          </a:p>
          <a:p>
            <a:pPr algn="ctr"/>
            <a:r>
              <a:rPr lang="ru-RU" altLang="ru-RU" sz="2400"/>
              <a:t>последовательные         вложенные             запрещенные</a:t>
            </a:r>
          </a:p>
        </p:txBody>
      </p:sp>
      <p:grpSp>
        <p:nvGrpSpPr>
          <p:cNvPr id="307234" name="Group 34">
            <a:extLst>
              <a:ext uri="{FF2B5EF4-FFF2-40B4-BE49-F238E27FC236}">
                <a16:creationId xmlns:a16="http://schemas.microsoft.com/office/drawing/2014/main" id="{87733B98-14A4-9CAB-1FAB-B661215C61E5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1341438"/>
            <a:ext cx="358775" cy="2447925"/>
            <a:chOff x="1020" y="845"/>
            <a:chExt cx="226" cy="1542"/>
          </a:xfrm>
        </p:grpSpPr>
        <p:grpSp>
          <p:nvGrpSpPr>
            <p:cNvPr id="307213" name="Group 13">
              <a:extLst>
                <a:ext uri="{FF2B5EF4-FFF2-40B4-BE49-F238E27FC236}">
                  <a16:creationId xmlns:a16="http://schemas.microsoft.com/office/drawing/2014/main" id="{39BCD9E3-94E2-E8F1-2715-084DBCA79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845"/>
              <a:ext cx="226" cy="635"/>
              <a:chOff x="567" y="754"/>
              <a:chExt cx="226" cy="635"/>
            </a:xfrm>
          </p:grpSpPr>
          <p:sp>
            <p:nvSpPr>
              <p:cNvPr id="307205" name="Line 5">
                <a:extLst>
                  <a:ext uri="{FF2B5EF4-FFF2-40B4-BE49-F238E27FC236}">
                    <a16:creationId xmlns:a16="http://schemas.microsoft.com/office/drawing/2014/main" id="{0B022DD3-C49F-CDE4-5819-1B077DF96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7" y="754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7206" name="Line 6">
                <a:extLst>
                  <a:ext uri="{FF2B5EF4-FFF2-40B4-BE49-F238E27FC236}">
                    <a16:creationId xmlns:a16="http://schemas.microsoft.com/office/drawing/2014/main" id="{FE0338B0-0FF2-9490-9571-70BBFC86E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754"/>
                <a:ext cx="0" cy="6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7207" name="Line 7">
                <a:extLst>
                  <a:ext uri="{FF2B5EF4-FFF2-40B4-BE49-F238E27FC236}">
                    <a16:creationId xmlns:a16="http://schemas.microsoft.com/office/drawing/2014/main" id="{3E7A71CF-8D85-6B01-CF4C-8ECE66D5F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1389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7214" name="Group 14">
              <a:extLst>
                <a:ext uri="{FF2B5EF4-FFF2-40B4-BE49-F238E27FC236}">
                  <a16:creationId xmlns:a16="http://schemas.microsoft.com/office/drawing/2014/main" id="{2F210C23-328A-EFD0-F29C-339BEEFF1C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1752"/>
              <a:ext cx="226" cy="635"/>
              <a:chOff x="567" y="754"/>
              <a:chExt cx="226" cy="635"/>
            </a:xfrm>
          </p:grpSpPr>
          <p:sp>
            <p:nvSpPr>
              <p:cNvPr id="307215" name="Line 15">
                <a:extLst>
                  <a:ext uri="{FF2B5EF4-FFF2-40B4-BE49-F238E27FC236}">
                    <a16:creationId xmlns:a16="http://schemas.microsoft.com/office/drawing/2014/main" id="{1377C4C9-500A-7E93-532D-A206B7DDD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7" y="754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7216" name="Line 16">
                <a:extLst>
                  <a:ext uri="{FF2B5EF4-FFF2-40B4-BE49-F238E27FC236}">
                    <a16:creationId xmlns:a16="http://schemas.microsoft.com/office/drawing/2014/main" id="{29F2D30C-1F79-291D-C66C-2AE625049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754"/>
                <a:ext cx="0" cy="6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7217" name="Line 17">
                <a:extLst>
                  <a:ext uri="{FF2B5EF4-FFF2-40B4-BE49-F238E27FC236}">
                    <a16:creationId xmlns:a16="http://schemas.microsoft.com/office/drawing/2014/main" id="{A0E629C2-CF7B-EDBD-BF21-F8628D9D7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1389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307235" name="Group 35">
            <a:extLst>
              <a:ext uri="{FF2B5EF4-FFF2-40B4-BE49-F238E27FC236}">
                <a16:creationId xmlns:a16="http://schemas.microsoft.com/office/drawing/2014/main" id="{F09027AA-3DED-8F8B-A472-8C3D62FC3841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1268413"/>
            <a:ext cx="719137" cy="2592387"/>
            <a:chOff x="2789" y="799"/>
            <a:chExt cx="453" cy="1633"/>
          </a:xfrm>
        </p:grpSpPr>
        <p:grpSp>
          <p:nvGrpSpPr>
            <p:cNvPr id="307218" name="Group 18">
              <a:extLst>
                <a:ext uri="{FF2B5EF4-FFF2-40B4-BE49-F238E27FC236}">
                  <a16:creationId xmlns:a16="http://schemas.microsoft.com/office/drawing/2014/main" id="{67EF4000-6ED6-C615-E231-FE078C162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9" y="799"/>
              <a:ext cx="273" cy="1633"/>
              <a:chOff x="567" y="754"/>
              <a:chExt cx="226" cy="635"/>
            </a:xfrm>
          </p:grpSpPr>
          <p:sp>
            <p:nvSpPr>
              <p:cNvPr id="307219" name="Line 19">
                <a:extLst>
                  <a:ext uri="{FF2B5EF4-FFF2-40B4-BE49-F238E27FC236}">
                    <a16:creationId xmlns:a16="http://schemas.microsoft.com/office/drawing/2014/main" id="{58E1FCEB-D422-6B23-3785-586D4AEC5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7" y="754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7220" name="Line 20">
                <a:extLst>
                  <a:ext uri="{FF2B5EF4-FFF2-40B4-BE49-F238E27FC236}">
                    <a16:creationId xmlns:a16="http://schemas.microsoft.com/office/drawing/2014/main" id="{28ADE92C-8B4D-541F-BEF3-1D1F9243F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754"/>
                <a:ext cx="0" cy="6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7221" name="Line 21">
                <a:extLst>
                  <a:ext uri="{FF2B5EF4-FFF2-40B4-BE49-F238E27FC236}">
                    <a16:creationId xmlns:a16="http://schemas.microsoft.com/office/drawing/2014/main" id="{2A2BE6A5-9810-2E0D-18AF-64A61F0BF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1389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7222" name="Group 22">
              <a:extLst>
                <a:ext uri="{FF2B5EF4-FFF2-40B4-BE49-F238E27FC236}">
                  <a16:creationId xmlns:a16="http://schemas.microsoft.com/office/drawing/2014/main" id="{ABFA705C-1505-412D-4522-1EE5A61811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" y="1298"/>
              <a:ext cx="226" cy="635"/>
              <a:chOff x="567" y="754"/>
              <a:chExt cx="226" cy="635"/>
            </a:xfrm>
          </p:grpSpPr>
          <p:sp>
            <p:nvSpPr>
              <p:cNvPr id="307223" name="Line 23">
                <a:extLst>
                  <a:ext uri="{FF2B5EF4-FFF2-40B4-BE49-F238E27FC236}">
                    <a16:creationId xmlns:a16="http://schemas.microsoft.com/office/drawing/2014/main" id="{E34B7048-118F-D4D9-7A26-4EC74B388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7" y="754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7224" name="Line 24">
                <a:extLst>
                  <a:ext uri="{FF2B5EF4-FFF2-40B4-BE49-F238E27FC236}">
                    <a16:creationId xmlns:a16="http://schemas.microsoft.com/office/drawing/2014/main" id="{A4775A1C-2119-B02E-9D6B-B7AB1D81B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754"/>
                <a:ext cx="0" cy="6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7225" name="Line 25">
                <a:extLst>
                  <a:ext uri="{FF2B5EF4-FFF2-40B4-BE49-F238E27FC236}">
                    <a16:creationId xmlns:a16="http://schemas.microsoft.com/office/drawing/2014/main" id="{3FE0066B-C506-AB8A-3E3F-9A06F9180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1389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307236" name="Group 36">
            <a:extLst>
              <a:ext uri="{FF2B5EF4-FFF2-40B4-BE49-F238E27FC236}">
                <a16:creationId xmlns:a16="http://schemas.microsoft.com/office/drawing/2014/main" id="{EA0E183A-44A0-57D3-92BF-C0F59C1BB6CD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1484313"/>
            <a:ext cx="574675" cy="1728787"/>
            <a:chOff x="4604" y="935"/>
            <a:chExt cx="362" cy="1089"/>
          </a:xfrm>
        </p:grpSpPr>
        <p:grpSp>
          <p:nvGrpSpPr>
            <p:cNvPr id="307226" name="Group 26">
              <a:extLst>
                <a:ext uri="{FF2B5EF4-FFF2-40B4-BE49-F238E27FC236}">
                  <a16:creationId xmlns:a16="http://schemas.microsoft.com/office/drawing/2014/main" id="{16998CA0-3E92-F9B8-B667-7B2DCFC5A2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935"/>
              <a:ext cx="226" cy="635"/>
              <a:chOff x="567" y="754"/>
              <a:chExt cx="226" cy="635"/>
            </a:xfrm>
          </p:grpSpPr>
          <p:sp>
            <p:nvSpPr>
              <p:cNvPr id="307227" name="Line 27">
                <a:extLst>
                  <a:ext uri="{FF2B5EF4-FFF2-40B4-BE49-F238E27FC236}">
                    <a16:creationId xmlns:a16="http://schemas.microsoft.com/office/drawing/2014/main" id="{21D1B841-D3E1-C39B-E312-D67F88204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7" y="754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7228" name="Line 28">
                <a:extLst>
                  <a:ext uri="{FF2B5EF4-FFF2-40B4-BE49-F238E27FC236}">
                    <a16:creationId xmlns:a16="http://schemas.microsoft.com/office/drawing/2014/main" id="{67E41387-951F-4ABA-3156-DD5837CDC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754"/>
                <a:ext cx="0" cy="6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7229" name="Line 29">
                <a:extLst>
                  <a:ext uri="{FF2B5EF4-FFF2-40B4-BE49-F238E27FC236}">
                    <a16:creationId xmlns:a16="http://schemas.microsoft.com/office/drawing/2014/main" id="{8B4BCBD0-06AE-FDB8-9840-4472BAD562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1389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7230" name="Group 30">
              <a:extLst>
                <a:ext uri="{FF2B5EF4-FFF2-40B4-BE49-F238E27FC236}">
                  <a16:creationId xmlns:a16="http://schemas.microsoft.com/office/drawing/2014/main" id="{030575AB-67E6-D6FD-A357-8DCDC626CD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4" y="1389"/>
              <a:ext cx="226" cy="635"/>
              <a:chOff x="567" y="754"/>
              <a:chExt cx="226" cy="635"/>
            </a:xfrm>
          </p:grpSpPr>
          <p:sp>
            <p:nvSpPr>
              <p:cNvPr id="307231" name="Line 31">
                <a:extLst>
                  <a:ext uri="{FF2B5EF4-FFF2-40B4-BE49-F238E27FC236}">
                    <a16:creationId xmlns:a16="http://schemas.microsoft.com/office/drawing/2014/main" id="{05A106A6-4133-BC64-609A-90CDF06B6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7" y="754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7232" name="Line 32">
                <a:extLst>
                  <a:ext uri="{FF2B5EF4-FFF2-40B4-BE49-F238E27FC236}">
                    <a16:creationId xmlns:a16="http://schemas.microsoft.com/office/drawing/2014/main" id="{5D700410-A290-3FDE-9D11-C34A21F0D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754"/>
                <a:ext cx="0" cy="6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7233" name="Line 33">
                <a:extLst>
                  <a:ext uri="{FF2B5EF4-FFF2-40B4-BE49-F238E27FC236}">
                    <a16:creationId xmlns:a16="http://schemas.microsoft.com/office/drawing/2014/main" id="{7BB8CB3D-6F32-0870-5BCF-A4FBEA5B5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1389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3">
            <a:extLst>
              <a:ext uri="{FF2B5EF4-FFF2-40B4-BE49-F238E27FC236}">
                <a16:creationId xmlns:a16="http://schemas.microsoft.com/office/drawing/2014/main" id="{940BEDBB-F9C8-F398-E277-25528AA3D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229600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Алгоритм любой задачи может быть представлен как комбинация представленных выше элементарных алгоритмических структур, поэтому данные конструкции: линейную, ветвящуюся и циклическую, называют </a:t>
            </a:r>
            <a:r>
              <a:rPr lang="ru-RU" altLang="ru-RU" b="1" i="1"/>
              <a:t>базовыми</a:t>
            </a:r>
            <a:r>
              <a:rPr lang="ru-RU" altLang="ru-RU"/>
              <a:t>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3">
            <a:extLst>
              <a:ext uri="{FF2B5EF4-FFF2-40B4-BE49-F238E27FC236}">
                <a16:creationId xmlns:a16="http://schemas.microsoft.com/office/drawing/2014/main" id="{81685750-213E-6536-E518-F5D0E1EDC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229600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b="1" i="1"/>
              <a:t>Рекурсивным</a:t>
            </a:r>
            <a:r>
              <a:rPr lang="ru-RU" altLang="ru-RU"/>
              <a:t> называется алгоритм, организованный таким образом, что в процессе выполнения команд на каком-либо шаге он прямо или косвенно </a:t>
            </a:r>
            <a:r>
              <a:rPr lang="ru-RU" altLang="ru-RU" i="1"/>
              <a:t>обращается сам к себе</a:t>
            </a:r>
            <a:r>
              <a:rPr lang="ru-RU" altLang="ru-RU"/>
              <a:t>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2BEED-CC20-E7A3-7417-1390582D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Исполнитель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6A4E55-EC02-6D49-DCCC-2E75DBDA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Исполнитель алгоритма </a:t>
            </a:r>
            <a:r>
              <a:rPr lang="ru-RU" dirty="0"/>
              <a:t>- человек или автоматическое устройство (универсальным является компьютер, которое выполняет алгоритм, при этом не вникая в сущность алгоритма.</a:t>
            </a:r>
          </a:p>
        </p:txBody>
      </p:sp>
    </p:spTree>
    <p:extLst>
      <p:ext uri="{BB962C8B-B14F-4D97-AF65-F5344CB8AC3E}">
        <p14:creationId xmlns:p14="http://schemas.microsoft.com/office/powerpoint/2010/main" val="22895232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Rectangle 3">
            <a:extLst>
              <a:ext uri="{FF2B5EF4-FFF2-40B4-BE49-F238E27FC236}">
                <a16:creationId xmlns:a16="http://schemas.microsoft.com/office/drawing/2014/main" id="{3B522E48-5E06-1B87-514F-6520737DA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761038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800" b="1">
                <a:solidFill>
                  <a:schemeClr val="bg2"/>
                </a:solidFill>
              </a:rPr>
              <a:t>Разновидности алгоритмов:</a:t>
            </a:r>
            <a:endParaRPr lang="ru-RU" altLang="ru-RU" sz="2800" b="1" i="1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800" b="1" i="1"/>
              <a:t>вычислительные</a:t>
            </a:r>
            <a:r>
              <a:rPr lang="ru-RU" altLang="ru-RU" sz="2800"/>
              <a:t> – работают с простыми видами данных (числа, векторы, матрицы), но процесс вычисления может быть длинным и сложным; </a:t>
            </a:r>
            <a:endParaRPr lang="ru-RU" altLang="ru-RU" sz="2800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800" b="1" i="1"/>
              <a:t>информационные</a:t>
            </a:r>
            <a:r>
              <a:rPr lang="ru-RU" altLang="ru-RU" sz="2800"/>
              <a:t> – реализуют небольшие процедуры обработки (например, поиск элементов, удовлетворяющих определенному признаку), но для больших объемов информации;</a:t>
            </a:r>
            <a:endParaRPr lang="ru-RU" altLang="ru-RU" sz="2800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800" b="1" i="1"/>
              <a:t>управляющие</a:t>
            </a:r>
            <a:r>
              <a:rPr lang="ru-RU" altLang="ru-RU" sz="2800"/>
              <a:t> – непрерывно анализируют информацию, поступающую от тех или иных источников, и выдают результирующие сигналы, управляющие работой тех или иных устройств.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C481E42B-F300-BD5F-CB4C-AFFEAD030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523875"/>
          </a:xfrm>
        </p:spPr>
        <p:txBody>
          <a:bodyPr/>
          <a:lstStyle/>
          <a:p>
            <a:pPr algn="ctr">
              <a:lnSpc>
                <a:spcPct val="60000"/>
              </a:lnSpc>
            </a:pPr>
            <a:r>
              <a:rPr lang="ru-RU" altLang="ru-RU" sz="3200"/>
              <a:t>Свойства алгоритма</a:t>
            </a:r>
            <a:endParaRPr lang="ru-RU" altLang="ru-RU" sz="3200" i="1"/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F51F165F-E15A-52A1-C358-4FA082520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893175" cy="5761038"/>
          </a:xfrm>
        </p:spPr>
        <p:txBody>
          <a:bodyPr/>
          <a:lstStyle/>
          <a:p>
            <a:pPr marL="269875" indent="-269875">
              <a:lnSpc>
                <a:spcPct val="80000"/>
              </a:lnSpc>
              <a:tabLst>
                <a:tab pos="182563" algn="l"/>
              </a:tabLst>
            </a:pPr>
            <a:r>
              <a:rPr lang="ru-RU" altLang="ru-RU" sz="2200" i="1"/>
              <a:t>Дискретность</a:t>
            </a:r>
            <a:r>
              <a:rPr lang="ru-RU" altLang="ru-RU" sz="2200"/>
              <a:t> – последовательное выполнение простых или ранее определённых (подпрограммы) шагов. Преобразование исходных данных в результат осуществляется дискретно во времени. </a:t>
            </a:r>
          </a:p>
          <a:p>
            <a:pPr marL="269875" indent="-269875">
              <a:lnSpc>
                <a:spcPct val="80000"/>
              </a:lnSpc>
              <a:tabLst>
                <a:tab pos="182563" algn="l"/>
              </a:tabLst>
            </a:pPr>
            <a:r>
              <a:rPr lang="ru-RU" altLang="ru-RU" sz="2200" i="1"/>
              <a:t>Понятность</a:t>
            </a:r>
            <a:r>
              <a:rPr lang="ru-RU" altLang="ru-RU" sz="2200"/>
              <a:t> – каждая команда алгоритма должна быть понятна тому, кто исполняет алгоритм; в противном случае, эта команда и, следовательно, весь алгоритм в целом не могут быть выполнены. </a:t>
            </a:r>
          </a:p>
          <a:p>
            <a:pPr marL="269875" indent="-269875">
              <a:lnSpc>
                <a:spcPct val="80000"/>
              </a:lnSpc>
              <a:tabLst>
                <a:tab pos="182563" algn="l"/>
              </a:tabLst>
            </a:pPr>
            <a:r>
              <a:rPr lang="ru-RU" altLang="ru-RU" sz="2200" i="1"/>
              <a:t>Определенность</a:t>
            </a:r>
            <a:r>
              <a:rPr lang="ru-RU" altLang="ru-RU" sz="2200"/>
              <a:t> - каждое правило алгоритма должно быть четким, однозначным и не оставлять места для произвольного толкования. </a:t>
            </a:r>
          </a:p>
          <a:p>
            <a:pPr marL="269875" indent="-269875">
              <a:lnSpc>
                <a:spcPct val="80000"/>
              </a:lnSpc>
              <a:tabLst>
                <a:tab pos="182563" algn="l"/>
              </a:tabLst>
            </a:pPr>
            <a:r>
              <a:rPr lang="ru-RU" altLang="ru-RU" sz="2200" i="1"/>
              <a:t>Результативность</a:t>
            </a:r>
            <a:r>
              <a:rPr lang="ru-RU" altLang="ru-RU" sz="2200"/>
              <a:t> означает возможность получения результата после выполнения конечного количества операций. </a:t>
            </a:r>
          </a:p>
          <a:p>
            <a:pPr marL="269875" indent="-269875">
              <a:lnSpc>
                <a:spcPct val="80000"/>
              </a:lnSpc>
              <a:tabLst>
                <a:tab pos="182563" algn="l"/>
              </a:tabLst>
            </a:pPr>
            <a:r>
              <a:rPr lang="ru-RU" altLang="ru-RU" sz="2200" i="1"/>
              <a:t>Корректность</a:t>
            </a:r>
            <a:r>
              <a:rPr lang="ru-RU" altLang="ru-RU" sz="2200" b="1" i="1"/>
              <a:t> </a:t>
            </a:r>
            <a:r>
              <a:rPr lang="ru-RU" altLang="ru-RU" sz="2200"/>
              <a:t> - решение должно быть правильным для любых допустимых исходных данных.</a:t>
            </a:r>
            <a:endParaRPr lang="ru-RU" altLang="ru-RU" sz="2200" i="1"/>
          </a:p>
          <a:p>
            <a:pPr marL="269875" indent="-269875">
              <a:lnSpc>
                <a:spcPct val="80000"/>
              </a:lnSpc>
              <a:tabLst>
                <a:tab pos="182563" algn="l"/>
              </a:tabLst>
            </a:pPr>
            <a:r>
              <a:rPr lang="ru-RU" altLang="ru-RU" sz="2200" i="1"/>
              <a:t>Массовость</a:t>
            </a:r>
            <a:r>
              <a:rPr lang="ru-RU" altLang="ru-RU" sz="2200"/>
              <a:t> заключается в возможности применения алгоритма к целому классу однотипных задач, различающихся конкретными значениями исходных данных (разработка в общем виде).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174FEC8C-D713-7680-6E28-688E5FC64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92150"/>
            <a:ext cx="8785225" cy="811213"/>
          </a:xfrm>
        </p:spPr>
        <p:txBody>
          <a:bodyPr/>
          <a:lstStyle/>
          <a:p>
            <a:pPr algn="ctr"/>
            <a:r>
              <a:rPr lang="ru-RU" altLang="ru-RU" sz="4000" b="1" dirty="0">
                <a:solidFill>
                  <a:schemeClr val="bg2"/>
                </a:solidFill>
              </a:rPr>
              <a:t>Способы описания алгоритмов</a:t>
            </a:r>
            <a:endParaRPr lang="ru-RU" altLang="ru-RU" sz="4000" dirty="0">
              <a:solidFill>
                <a:schemeClr val="bg2"/>
              </a:solidFill>
            </a:endParaRP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72C4C8B2-83EC-2AB0-58E6-56645DC60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Clr>
                <a:srgbClr val="0000FF"/>
              </a:buClr>
              <a:buFontTx/>
              <a:buChar char="-"/>
            </a:pPr>
            <a:r>
              <a:rPr lang="ru-RU" altLang="ru-RU" sz="3200" dirty="0"/>
              <a:t>Словесный</a:t>
            </a:r>
          </a:p>
          <a:p>
            <a:pPr lvl="1">
              <a:buClr>
                <a:srgbClr val="0000FF"/>
              </a:buClr>
              <a:buFontTx/>
              <a:buChar char="-"/>
            </a:pPr>
            <a:r>
              <a:rPr lang="ru-RU" altLang="ru-RU" sz="3200" dirty="0"/>
              <a:t>Псевдокод</a:t>
            </a:r>
          </a:p>
          <a:p>
            <a:pPr lvl="1">
              <a:buClr>
                <a:srgbClr val="0000FF"/>
              </a:buClr>
              <a:buFontTx/>
              <a:buChar char="-"/>
            </a:pPr>
            <a:r>
              <a:rPr lang="ru-RU" altLang="ru-RU" sz="3200" dirty="0"/>
              <a:t>Блок-схемы</a:t>
            </a:r>
          </a:p>
          <a:p>
            <a:pPr lvl="1">
              <a:buClr>
                <a:srgbClr val="0000FF"/>
              </a:buClr>
              <a:buFontTx/>
              <a:buChar char="-"/>
            </a:pPr>
            <a:r>
              <a:rPr lang="ru-RU" altLang="ru-RU" sz="3200" dirty="0"/>
              <a:t>Программа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3D232-59A4-71FF-4555-C3F78B78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Словесный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61944F-8750-22C0-1382-D6C3C2D28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76269"/>
            <a:ext cx="8229600" cy="3886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Ввести три числа a, b, c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Вычислить дискриминант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Проверить условие: если d&lt;0, то идти на шаг 8, иначе идти на шаг 4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Вычислить 1-й корень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Вычислить 2-й корень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Вывести два числа x1, x2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Идти на шаг 9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Вывести текст "Уравнение не имеет действительных корней"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Конец</a:t>
            </a:r>
          </a:p>
        </p:txBody>
      </p:sp>
    </p:spTree>
    <p:extLst>
      <p:ext uri="{BB962C8B-B14F-4D97-AF65-F5344CB8AC3E}">
        <p14:creationId xmlns:p14="http://schemas.microsoft.com/office/powerpoint/2010/main" val="36699935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3F2BF-4CE6-923F-08B7-A36E64DC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Псевдокод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52621A-4071-6D41-E504-A7B36318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Начало</a:t>
            </a:r>
          </a:p>
          <a:p>
            <a:pPr>
              <a:buFont typeface="+mj-lt"/>
              <a:buAutoNum type="arabicPeriod"/>
            </a:pPr>
            <a:r>
              <a:rPr lang="ru-RU" dirty="0"/>
              <a:t>Ввод чисел: Z, X</a:t>
            </a:r>
          </a:p>
          <a:p>
            <a:pPr>
              <a:buFont typeface="+mj-lt"/>
              <a:buAutoNum type="arabicPeriod"/>
            </a:pPr>
            <a:r>
              <a:rPr lang="ru-RU" dirty="0"/>
              <a:t>Если Z &gt; X то Вывод Z</a:t>
            </a:r>
          </a:p>
          <a:p>
            <a:pPr>
              <a:buFont typeface="+mj-lt"/>
              <a:buAutoNum type="arabicPeriod"/>
            </a:pPr>
            <a:r>
              <a:rPr lang="ru-RU" dirty="0"/>
              <a:t>Иначе вывод Х</a:t>
            </a:r>
          </a:p>
          <a:p>
            <a:pPr>
              <a:buFont typeface="+mj-lt"/>
              <a:buAutoNum type="arabicPeriod"/>
            </a:pPr>
            <a:r>
              <a:rPr lang="ru-RU" dirty="0"/>
              <a:t>Конец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00752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142F4-5656-1B3B-1FFD-7DCAE34D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Блок-схема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AC21B36-08A4-040B-8141-DF323F063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88840"/>
            <a:ext cx="4786461" cy="4100833"/>
          </a:xfrm>
        </p:spPr>
      </p:pic>
    </p:spTree>
    <p:extLst>
      <p:ext uri="{BB962C8B-B14F-4D97-AF65-F5344CB8AC3E}">
        <p14:creationId xmlns:p14="http://schemas.microsoft.com/office/powerpoint/2010/main" val="32919303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2859</TotalTime>
  <Words>1103</Words>
  <Application>Microsoft Macintosh PowerPoint</Application>
  <PresentationFormat>On-screen Show (4:3)</PresentationFormat>
  <Paragraphs>196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Symbol</vt:lpstr>
      <vt:lpstr>Times New Roman</vt:lpstr>
      <vt:lpstr>Wingdings</vt:lpstr>
      <vt:lpstr>Пиксел</vt:lpstr>
      <vt:lpstr>Алгоритмы</vt:lpstr>
      <vt:lpstr>Понятие алгоритма и его свойства</vt:lpstr>
      <vt:lpstr>Исполнитель алгоритма</vt:lpstr>
      <vt:lpstr>PowerPoint Presentation</vt:lpstr>
      <vt:lpstr>Свойства алгоритма</vt:lpstr>
      <vt:lpstr>Способы описания алгоритмов</vt:lpstr>
      <vt:lpstr>Словесный</vt:lpstr>
      <vt:lpstr>Псевдокод</vt:lpstr>
      <vt:lpstr>Блок-схема</vt:lpstr>
      <vt:lpstr>Программа</vt:lpstr>
      <vt:lpstr>PowerPoint Presentation</vt:lpstr>
      <vt:lpstr>PowerPoint Presentation</vt:lpstr>
      <vt:lpstr>Основные алгоритмические конструкции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Базовые алгоритмы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Технические средства реализации информационных процессов </dc:title>
  <dc:creator>user</dc:creator>
  <cp:lastModifiedBy>Arkadiy Schneider</cp:lastModifiedBy>
  <cp:revision>53</cp:revision>
  <cp:lastPrinted>1601-01-01T00:00:00Z</cp:lastPrinted>
  <dcterms:created xsi:type="dcterms:W3CDTF">2007-10-07T10:23:35Z</dcterms:created>
  <dcterms:modified xsi:type="dcterms:W3CDTF">2025-04-04T22:16:40Z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