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6" r:id="rId8"/>
    <p:sldId id="263" r:id="rId9"/>
    <p:sldId id="264" r:id="rId10"/>
    <p:sldId id="277" r:id="rId11"/>
    <p:sldId id="265" r:id="rId12"/>
    <p:sldId id="274" r:id="rId13"/>
    <p:sldId id="262" r:id="rId14"/>
    <p:sldId id="268" r:id="rId15"/>
    <p:sldId id="269" r:id="rId16"/>
    <p:sldId id="261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5B50497-E5B6-4C41-8296-94D6C2BBB1F2}">
          <p14:sldIdLst>
            <p14:sldId id="256"/>
            <p14:sldId id="257"/>
            <p14:sldId id="258"/>
            <p14:sldId id="259"/>
            <p14:sldId id="276"/>
            <p14:sldId id="260"/>
            <p14:sldId id="266"/>
            <p14:sldId id="263"/>
            <p14:sldId id="264"/>
            <p14:sldId id="277"/>
            <p14:sldId id="265"/>
            <p14:sldId id="274"/>
            <p14:sldId id="262"/>
            <p14:sldId id="268"/>
            <p14:sldId id="269"/>
            <p14:sldId id="261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ppy\Desktop\Book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11569625316036"/>
          <c:y val="0.18462279176107776"/>
          <c:w val="0.86033289588801398"/>
          <c:h val="0.61163021289005537"/>
        </c:manualLayout>
      </c:layout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Ideal Effort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Sheet1!$G$2:$G$11</c:f>
              <c:numCache>
                <c:formatCode>d\-mmm\-yy</c:formatCode>
                <c:ptCount val="10"/>
                <c:pt idx="0">
                  <c:v>42190</c:v>
                </c:pt>
                <c:pt idx="1">
                  <c:v>42197</c:v>
                </c:pt>
                <c:pt idx="2">
                  <c:v>42204</c:v>
                </c:pt>
                <c:pt idx="3">
                  <c:v>42218</c:v>
                </c:pt>
                <c:pt idx="4">
                  <c:v>42232</c:v>
                </c:pt>
                <c:pt idx="5">
                  <c:v>42253</c:v>
                </c:pt>
                <c:pt idx="6">
                  <c:v>42260</c:v>
                </c:pt>
                <c:pt idx="7">
                  <c:v>42274</c:v>
                </c:pt>
                <c:pt idx="8">
                  <c:v>42281</c:v>
                </c:pt>
                <c:pt idx="9">
                  <c:v>42300</c:v>
                </c:pt>
              </c:numCache>
            </c:num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900</c:v>
                </c:pt>
                <c:pt idx="1">
                  <c:v>800</c:v>
                </c:pt>
                <c:pt idx="2">
                  <c:v>700</c:v>
                </c:pt>
                <c:pt idx="3">
                  <c:v>600</c:v>
                </c:pt>
                <c:pt idx="4">
                  <c:v>500</c:v>
                </c:pt>
                <c:pt idx="5">
                  <c:v>400</c:v>
                </c:pt>
                <c:pt idx="6">
                  <c:v>300</c:v>
                </c:pt>
                <c:pt idx="7">
                  <c:v>200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5637656"/>
        <c:axId val="515634128"/>
      </c:lineChart>
      <c:dateAx>
        <c:axId val="515637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24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Sprint Dates</a:t>
                </a:r>
              </a:p>
            </c:rich>
          </c:tx>
          <c:layout>
            <c:manualLayout>
              <c:xMode val="edge"/>
              <c:yMode val="edge"/>
              <c:x val="0.42514116754853304"/>
              <c:y val="0.8828313178577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634128"/>
        <c:crosses val="autoZero"/>
        <c:auto val="1"/>
        <c:lblOffset val="100"/>
        <c:baseTimeUnit val="days"/>
      </c:dateAx>
      <c:valAx>
        <c:axId val="51563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2000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Remaining Effort</a:t>
                </a:r>
              </a:p>
            </c:rich>
          </c:tx>
          <c:layout>
            <c:manualLayout>
              <c:xMode val="edge"/>
              <c:yMode val="edge"/>
              <c:x val="1.1201974317805761E-2"/>
              <c:y val="0.35360608366574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637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78216500603001"/>
          <c:y val="4.8744033346093493E-2"/>
          <c:w val="0.25105747354576169"/>
          <c:h val="0.135415929912407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4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85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8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3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2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2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2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6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9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4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4" y="1206232"/>
            <a:ext cx="8315459" cy="2309700"/>
          </a:xfrm>
          <a:prstGeom prst="flowChartAlternateProcess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8098" y="4100796"/>
            <a:ext cx="8963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 smtClean="0"/>
              <a:t>PROJECT: </a:t>
            </a:r>
            <a:r>
              <a:rPr lang="en-Z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chat for </a:t>
            </a:r>
            <a:r>
              <a:rPr lang="en-Z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Linphone</a:t>
            </a:r>
            <a:r>
              <a:rPr lang="en-Z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		(Agile DO-178)</a:t>
            </a:r>
            <a:endParaRPr lang="en-Z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448" y="223460"/>
            <a:ext cx="8610600" cy="1293028"/>
          </a:xfrm>
        </p:spPr>
        <p:txBody>
          <a:bodyPr/>
          <a:lstStyle/>
          <a:p>
            <a:r>
              <a:rPr lang="en-US" b="1" dirty="0" smtClean="0"/>
              <a:t>Build tools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1410887"/>
            <a:ext cx="11003924" cy="4402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Maven</a:t>
            </a:r>
          </a:p>
          <a:p>
            <a:pPr marL="0" indent="0">
              <a:buNone/>
            </a:pPr>
            <a:endParaRPr lang="en-US" sz="4000" b="1" dirty="0" smtClean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ZA" dirty="0" smtClean="0"/>
              <a:t>Provides </a:t>
            </a:r>
            <a:r>
              <a:rPr lang="en-ZA" dirty="0"/>
              <a:t>a uniform build system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ZA" dirty="0" smtClean="0"/>
              <a:t>Provides quality </a:t>
            </a:r>
            <a:r>
              <a:rPr lang="en-ZA" dirty="0"/>
              <a:t>project information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ZA" dirty="0"/>
              <a:t>Providing guidelines for best practices development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ZA" dirty="0" smtClean="0"/>
              <a:t>Allows transparent </a:t>
            </a:r>
            <a:r>
              <a:rPr lang="en-ZA" dirty="0"/>
              <a:t>migration to new features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ZA" dirty="0"/>
              <a:t>Makes build process easy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40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TESTING Tools - 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62171"/>
            <a:ext cx="10820400" cy="368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need to be tested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ZA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Quality testing </a:t>
            </a:r>
            <a:endParaRPr lang="en-ZA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GUI testing </a:t>
            </a:r>
            <a:endParaRPr lang="en-ZA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Performance testing </a:t>
            </a:r>
            <a:endParaRPr lang="en-ZA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Load </a:t>
            </a:r>
            <a:r>
              <a:rPr lang="en-US" dirty="0" smtClean="0"/>
              <a:t>testing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Configuration testing</a:t>
            </a:r>
            <a:endParaRPr lang="en-ZA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Isolation testing</a:t>
            </a:r>
            <a:endParaRPr lang="en-ZA" dirty="0"/>
          </a:p>
          <a:p>
            <a:pPr lvl="0">
              <a:buFont typeface="Wingdings" panose="05000000000000000000" pitchFamily="2" charset="2"/>
              <a:buChar char="v"/>
            </a:pPr>
            <a:endParaRPr lang="en-ZA" dirty="0"/>
          </a:p>
          <a:p>
            <a:endParaRPr lang="en-ZA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166914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ZA" b="1" dirty="0" smtClean="0"/>
              <a:t>Continuous Integration(CI) and Continuous deployment (CD)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56684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Functional </a:t>
            </a:r>
            <a:r>
              <a:rPr lang="en-US" dirty="0"/>
              <a:t>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Battery drain test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Idle run test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Screen lock test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Memory Leakage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Interrupt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Installation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Certification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Unit testing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Acceptance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Multimedia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Smoke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Compatibility testing</a:t>
            </a:r>
            <a:endParaRPr lang="en-ZA" dirty="0"/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/>
              <a:t>Usability testing</a:t>
            </a:r>
            <a:endParaRPr lang="en-ZA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ZA" dirty="0"/>
              <a:t>The agile setup might look as follows: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1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gile_setu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2978" y="1385130"/>
            <a:ext cx="9437480" cy="49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TOOLS SUMMARIES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874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Android Studio or Eclipse </a:t>
            </a:r>
            <a:r>
              <a:rPr lang="en-ZA" sz="2800" dirty="0" smtClean="0"/>
              <a:t>IDE</a:t>
            </a:r>
          </a:p>
          <a:p>
            <a:pPr marL="0" indent="0">
              <a:buNone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Linux </a:t>
            </a:r>
            <a:r>
              <a:rPr lang="en-ZA" sz="2800" dirty="0" smtClean="0"/>
              <a:t>environment</a:t>
            </a:r>
          </a:p>
          <a:p>
            <a:pPr marL="0" indent="0">
              <a:buNone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Java for user </a:t>
            </a:r>
            <a:r>
              <a:rPr lang="en-ZA" sz="2800" dirty="0" smtClean="0"/>
              <a:t>interface</a:t>
            </a:r>
          </a:p>
          <a:p>
            <a:pPr marL="0" indent="0">
              <a:buNone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C for group </a:t>
            </a:r>
            <a:r>
              <a:rPr lang="en-ZA" sz="2800" dirty="0" smtClean="0"/>
              <a:t>chat functionalities</a:t>
            </a:r>
          </a:p>
          <a:p>
            <a:pPr marL="0" indent="0">
              <a:buNone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Junit for unit testing user interface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4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68" y="463639"/>
            <a:ext cx="10820399" cy="1044088"/>
          </a:xfrm>
        </p:spPr>
        <p:txBody>
          <a:bodyPr/>
          <a:lstStyle/>
          <a:p>
            <a:r>
              <a:rPr lang="en-ZA" b="1" dirty="0" smtClean="0"/>
              <a:t>SCRUM Methodology</a:t>
            </a:r>
            <a:endParaRPr lang="en-Z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1725769"/>
            <a:ext cx="10490200" cy="2871631"/>
          </a:xfrm>
        </p:spPr>
        <p:txBody>
          <a:bodyPr/>
          <a:lstStyle/>
          <a:p>
            <a:r>
              <a:rPr lang="en-ZA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Srum</a:t>
            </a:r>
            <a:r>
              <a:rPr lang="en-ZA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Master 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Potego</a:t>
            </a:r>
            <a:endParaRPr lang="en-Z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ZA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Client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Representative </a:t>
            </a:r>
            <a:r>
              <a:rPr lang="en-ZA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Z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Nomzamo</a:t>
            </a:r>
            <a:r>
              <a:rPr lang="en-Z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ZA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TEAM</a:t>
            </a:r>
          </a:p>
          <a:p>
            <a:r>
              <a:rPr lang="en-ZA" dirty="0" smtClean="0"/>
              <a:t>Ephiphania, </a:t>
            </a:r>
            <a:r>
              <a:rPr lang="en-ZA" dirty="0" err="1" smtClean="0"/>
              <a:t>Lerato</a:t>
            </a:r>
            <a:r>
              <a:rPr lang="en-ZA" dirty="0" smtClean="0"/>
              <a:t>, </a:t>
            </a:r>
            <a:r>
              <a:rPr lang="en-ZA" dirty="0" err="1" smtClean="0"/>
              <a:t>Lutfiyya</a:t>
            </a:r>
            <a:r>
              <a:rPr lang="en-ZA" dirty="0" smtClean="0"/>
              <a:t>, </a:t>
            </a:r>
            <a:r>
              <a:rPr lang="en-ZA" dirty="0" err="1" smtClean="0"/>
              <a:t>Nomzamo</a:t>
            </a:r>
            <a:r>
              <a:rPr lang="en-ZA" dirty="0" smtClean="0"/>
              <a:t>, </a:t>
            </a:r>
            <a:r>
              <a:rPr lang="en-ZA" dirty="0" err="1" smtClean="0"/>
              <a:t>Potego</a:t>
            </a:r>
            <a:r>
              <a:rPr lang="en-ZA" dirty="0" smtClean="0"/>
              <a:t>, </a:t>
            </a:r>
            <a:r>
              <a:rPr lang="en-ZA" dirty="0" err="1" smtClean="0"/>
              <a:t>Tsepo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53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Scrum</a:t>
            </a:r>
          </a:p>
        </p:txBody>
      </p:sp>
      <p:pic>
        <p:nvPicPr>
          <p:cNvPr id="4" name="Content Placeholder 3" descr="DO178_scrum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2716" y="2057401"/>
            <a:ext cx="8848505" cy="42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Task Breakdown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59469"/>
              </p:ext>
            </p:extLst>
          </p:nvPr>
        </p:nvGraphicFramePr>
        <p:xfrm>
          <a:off x="830942" y="1932668"/>
          <a:ext cx="10819917" cy="4370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221"/>
                <a:gridCol w="1213809"/>
                <a:gridCol w="2999735"/>
                <a:gridCol w="989603"/>
                <a:gridCol w="2010132"/>
                <a:gridCol w="1685417"/>
              </a:tblGrid>
              <a:tr h="667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STORY 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TASK NUMBER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TASK DESCRIPTION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ESTIMATED EFFORT(weeks)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Effort Remaining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163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GROUP CHAT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Create Chat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Delete Chat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7371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Add Users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89618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Members Receive Mgs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88983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Secure Group Chat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42091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INTERFACES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Group Chat Interface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435430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Change Message Interface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9188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RECORDING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Voice Recoding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91886">
                <a:tc v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Send Recording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70239"/>
              </p:ext>
            </p:extLst>
          </p:nvPr>
        </p:nvGraphicFramePr>
        <p:xfrm>
          <a:off x="667657" y="1132114"/>
          <a:ext cx="9985829" cy="5493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Burn-Down Chart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8782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286" y="2770868"/>
            <a:ext cx="4359728" cy="955675"/>
          </a:xfrm>
        </p:spPr>
        <p:txBody>
          <a:bodyPr>
            <a:noAutofit/>
          </a:bodyPr>
          <a:lstStyle/>
          <a:p>
            <a:r>
              <a:rPr lang="en-ZA" sz="2800" dirty="0" smtClean="0"/>
              <a:t>Any Questions?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403646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ZA" sz="2800" dirty="0" err="1"/>
              <a:t>Linphone</a:t>
            </a:r>
            <a:r>
              <a:rPr lang="en-ZA" sz="2800" dirty="0"/>
              <a:t> is the leading open source implementation of Voice Over IP (VOIP)  IM functionality</a:t>
            </a:r>
            <a:r>
              <a:rPr lang="en-ZA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 smtClean="0"/>
              <a:t>Compatible </a:t>
            </a:r>
            <a:r>
              <a:rPr lang="en-ZA" sz="2800" dirty="0"/>
              <a:t>with iOS,  Android,  Blackberry,  Windows Phones,   Windows, OS X and Linux desktop and web browser clients</a:t>
            </a:r>
            <a:r>
              <a:rPr lang="en-ZA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 err="1"/>
              <a:t>Linphone’s</a:t>
            </a:r>
            <a:r>
              <a:rPr lang="en-ZA" sz="2800" dirty="0"/>
              <a:t> IM implementation lacks some functionality.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71462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9039" y="1461636"/>
            <a:ext cx="10820399" cy="2801935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END </a:t>
            </a:r>
            <a:endParaRPr lang="en-ZA" sz="9600" dirty="0"/>
          </a:p>
        </p:txBody>
      </p:sp>
    </p:spTree>
    <p:extLst>
      <p:ext uri="{BB962C8B-B14F-4D97-AF65-F5344CB8AC3E}">
        <p14:creationId xmlns:p14="http://schemas.microsoft.com/office/powerpoint/2010/main" val="31933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Project </a:t>
            </a:r>
            <a:r>
              <a:rPr lang="en-ZA" b="1" dirty="0" smtClean="0"/>
              <a:t>vision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Extend </a:t>
            </a:r>
            <a:r>
              <a:rPr lang="en-ZA" sz="2800" dirty="0" err="1"/>
              <a:t>Linphone’s</a:t>
            </a:r>
            <a:r>
              <a:rPr lang="en-ZA" sz="2800" dirty="0"/>
              <a:t> IM implementation on  an Android platform </a:t>
            </a:r>
            <a:endParaRPr lang="en-ZA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ZA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2800" dirty="0"/>
              <a:t>Some functionalities that needs to be implemented  is to include group chat  and improve minor functionalities to </a:t>
            </a:r>
            <a:r>
              <a:rPr lang="en-ZA" sz="2800" dirty="0" err="1"/>
              <a:t>Linphone’s</a:t>
            </a:r>
            <a:r>
              <a:rPr lang="en-ZA" sz="2800" dirty="0"/>
              <a:t> IM and user interface.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69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458" y="540582"/>
            <a:ext cx="8610600" cy="1293028"/>
          </a:xfrm>
        </p:spPr>
        <p:txBody>
          <a:bodyPr/>
          <a:lstStyle/>
          <a:p>
            <a:pPr algn="ctr"/>
            <a:r>
              <a:rPr lang="en-ZA" b="1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6758" y="1838420"/>
            <a:ext cx="5334000" cy="438507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ZA" sz="3000" dirty="0"/>
              <a:t>Group </a:t>
            </a:r>
            <a:r>
              <a:rPr lang="en-ZA" sz="3000" dirty="0" smtClean="0"/>
              <a:t>chat &lt;- </a:t>
            </a:r>
            <a:r>
              <a:rPr lang="en-ZA" sz="3000" dirty="0" smtClean="0">
                <a:solidFill>
                  <a:schemeClr val="accent1"/>
                </a:solidFill>
              </a:rPr>
              <a:t>High Priority</a:t>
            </a:r>
          </a:p>
          <a:p>
            <a:pPr>
              <a:buFont typeface="Wingdings" panose="05000000000000000000" pitchFamily="2" charset="2"/>
              <a:buChar char="v"/>
            </a:pPr>
            <a:endParaRPr lang="en-ZA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3000" dirty="0"/>
              <a:t>Secure group chat (encryption</a:t>
            </a:r>
            <a:r>
              <a:rPr lang="en-ZA" sz="30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ZA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3000" dirty="0"/>
              <a:t>Creation and deletion of </a:t>
            </a:r>
            <a:r>
              <a:rPr lang="en-ZA" sz="3000" dirty="0" smtClean="0"/>
              <a:t>groups</a:t>
            </a:r>
          </a:p>
          <a:p>
            <a:pPr>
              <a:buFont typeface="Wingdings" panose="05000000000000000000" pitchFamily="2" charset="2"/>
              <a:buChar char="v"/>
            </a:pPr>
            <a:endParaRPr lang="en-ZA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sz="3000" dirty="0"/>
              <a:t>Voice record and send over IM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25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206" y="419918"/>
            <a:ext cx="8610599" cy="1303867"/>
          </a:xfrm>
        </p:spPr>
        <p:txBody>
          <a:bodyPr/>
          <a:lstStyle/>
          <a:p>
            <a:r>
              <a:rPr lang="en-ZA" b="1" dirty="0"/>
              <a:t>Functionality</a:t>
            </a:r>
            <a:endParaRPr lang="en-ZA" dirty="0"/>
          </a:p>
        </p:txBody>
      </p:sp>
      <p:sp>
        <p:nvSpPr>
          <p:cNvPr id="9" name="Content Placeholder 3"/>
          <p:cNvSpPr>
            <a:spLocks noGrp="1"/>
          </p:cNvSpPr>
          <p:nvPr>
            <p:ph type="body" sz="half" idx="15"/>
          </p:nvPr>
        </p:nvSpPr>
        <p:spPr>
          <a:xfrm>
            <a:off x="466857" y="2192866"/>
            <a:ext cx="3847565" cy="331413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ZA" sz="3000" dirty="0"/>
              <a:t>Change user interface: </a:t>
            </a:r>
            <a:endParaRPr lang="en-ZA" sz="3000" dirty="0" smtClean="0"/>
          </a:p>
          <a:p>
            <a:pPr marL="0" indent="0">
              <a:buNone/>
            </a:pPr>
            <a:endParaRPr lang="en-ZA" sz="3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2800" dirty="0"/>
              <a:t>Make text </a:t>
            </a:r>
            <a:r>
              <a:rPr lang="en-ZA" sz="2800" dirty="0" smtClean="0"/>
              <a:t>bigger</a:t>
            </a:r>
          </a:p>
          <a:p>
            <a:pPr marL="457200" lvl="1" indent="0">
              <a:buNone/>
            </a:pPr>
            <a:endParaRPr lang="en-ZA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2800" dirty="0"/>
              <a:t>Add profile </a:t>
            </a:r>
            <a:r>
              <a:rPr lang="en-ZA" sz="2800" dirty="0" smtClean="0"/>
              <a:t>picture</a:t>
            </a:r>
          </a:p>
          <a:p>
            <a:pPr marL="457200" lvl="1" indent="0">
              <a:buNone/>
            </a:pPr>
            <a:endParaRPr lang="en-ZA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ZA" sz="2800" dirty="0"/>
              <a:t>Improve spacing between </a:t>
            </a:r>
            <a:r>
              <a:rPr lang="en-ZA" sz="2800" dirty="0" smtClean="0"/>
              <a:t>words</a:t>
            </a:r>
          </a:p>
          <a:p>
            <a:pPr marL="457200" lvl="1" indent="0">
              <a:buNone/>
            </a:pPr>
            <a:endParaRPr lang="en-ZA" sz="2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 smtClean="0"/>
              <a:t>User Presence</a:t>
            </a:r>
            <a:endParaRPr lang="en-ZA" sz="2800" dirty="0"/>
          </a:p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07" y="1710274"/>
            <a:ext cx="3254127" cy="4831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966" y="1723785"/>
            <a:ext cx="3225084" cy="48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753979"/>
            <a:ext cx="4114800" cy="1600200"/>
          </a:xfrm>
        </p:spPr>
        <p:txBody>
          <a:bodyPr>
            <a:normAutofit/>
          </a:bodyPr>
          <a:lstStyle/>
          <a:p>
            <a:r>
              <a:rPr lang="en-ZA" sz="4000" b="1" dirty="0"/>
              <a:t>Project Plan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45168" y="2763251"/>
            <a:ext cx="5185611" cy="3094485"/>
          </a:xfrm>
        </p:spPr>
        <p:txBody>
          <a:bodyPr/>
          <a:lstStyle/>
          <a:p>
            <a:r>
              <a:rPr lang="af-ZA" sz="2800" dirty="0"/>
              <a:t>Agile software </a:t>
            </a:r>
            <a:r>
              <a:rPr lang="af-ZA" sz="2800" dirty="0" smtClean="0"/>
              <a:t>development </a:t>
            </a:r>
            <a:r>
              <a:rPr lang="af-ZA" sz="2800" dirty="0"/>
              <a:t>methodology </a:t>
            </a:r>
            <a:r>
              <a:rPr lang="af-ZA" sz="2800" dirty="0" smtClean="0"/>
              <a:t>will be </a:t>
            </a:r>
            <a:r>
              <a:rPr lang="af-ZA" sz="2800" dirty="0"/>
              <a:t>followed with this project:</a:t>
            </a:r>
            <a:endParaRPr lang="en-ZA" sz="2800" dirty="0"/>
          </a:p>
          <a:p>
            <a:endParaRPr lang="en-ZA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5030" y="457765"/>
            <a:ext cx="5077326" cy="555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7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5003"/>
            <a:ext cx="8610600" cy="1632398"/>
          </a:xfrm>
        </p:spPr>
        <p:txBody>
          <a:bodyPr/>
          <a:lstStyle/>
          <a:p>
            <a:r>
              <a:rPr lang="en-ZA" b="1" dirty="0" smtClean="0"/>
              <a:t>Architecture &amp; </a:t>
            </a:r>
            <a:r>
              <a:rPr lang="en-ZA" b="1" dirty="0"/>
              <a:t>Infrastructure</a:t>
            </a:r>
          </a:p>
        </p:txBody>
      </p:sp>
      <p:pic>
        <p:nvPicPr>
          <p:cNvPr id="1026" name="Picture 2" descr="http://www.linphone.org/uploads/images/schema-linpho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65" y="1596981"/>
            <a:ext cx="6915954" cy="51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Test driven development</a:t>
            </a:r>
          </a:p>
        </p:txBody>
      </p:sp>
      <p:pic>
        <p:nvPicPr>
          <p:cNvPr id="4" name="Content Placeholder 3" descr="testing_pyramid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4178" y="1664536"/>
            <a:ext cx="8972830" cy="51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994" y="764373"/>
            <a:ext cx="7784206" cy="742455"/>
          </a:xfrm>
        </p:spPr>
        <p:txBody>
          <a:bodyPr/>
          <a:lstStyle/>
          <a:p>
            <a:r>
              <a:rPr lang="en-ZA" b="1" dirty="0" smtClean="0"/>
              <a:t>BUIlD TOOLs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416676"/>
            <a:ext cx="11390290" cy="4802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u="sng" dirty="0" smtClean="0"/>
              <a:t>Maven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dirty="0"/>
              <a:t>Maven’s </a:t>
            </a:r>
            <a:r>
              <a:rPr lang="en-ZA" b="1" dirty="0"/>
              <a:t>primary goal </a:t>
            </a:r>
            <a:r>
              <a:rPr lang="en-ZA" dirty="0"/>
              <a:t>is to allow a developer to comprehend the complete state of a development effort in the shortest period of </a:t>
            </a:r>
            <a:r>
              <a:rPr lang="en-ZA" dirty="0" smtClean="0"/>
              <a:t>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ZA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ZA" b="1" dirty="0" smtClean="0"/>
              <a:t>Apache </a:t>
            </a:r>
            <a:r>
              <a:rPr lang="en-ZA" b="1" dirty="0"/>
              <a:t>Maven </a:t>
            </a:r>
            <a:r>
              <a:rPr lang="en-ZA" dirty="0"/>
              <a:t>is a software project management and comprehension tool.</a:t>
            </a:r>
          </a:p>
          <a:p>
            <a:pPr marL="0" indent="0">
              <a:buNone/>
            </a:pPr>
            <a:endParaRPr lang="en-ZA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dirty="0"/>
              <a:t>The result is a tool that can now be used for building and managing any Java-based project.</a:t>
            </a:r>
          </a:p>
          <a:p>
            <a:pPr marL="0" indent="0">
              <a:buNone/>
            </a:pPr>
            <a:endParaRPr lang="en-ZA" dirty="0"/>
          </a:p>
          <a:p>
            <a:pPr>
              <a:buFont typeface="Wingdings" panose="05000000000000000000" pitchFamily="2" charset="2"/>
              <a:buChar char="v"/>
            </a:pPr>
            <a:r>
              <a:rPr lang="en-ZA" dirty="0"/>
              <a:t> Based on the concept of a project object model (POM</a:t>
            </a:r>
            <a:r>
              <a:rPr lang="en-ZA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ZA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ZA" dirty="0"/>
              <a:t>Maven can also run reports, generate a web site, and facilitate communication among members of a working team.</a:t>
            </a:r>
          </a:p>
          <a:p>
            <a:pPr>
              <a:buFont typeface="Wingdings" panose="05000000000000000000" pitchFamily="2" charset="2"/>
              <a:buChar char="v"/>
            </a:pPr>
            <a:endParaRPr lang="en-ZA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0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333</TotalTime>
  <Words>472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Vapor Trail</vt:lpstr>
      <vt:lpstr>PowerPoint Presentation</vt:lpstr>
      <vt:lpstr>Project background</vt:lpstr>
      <vt:lpstr>Project vision</vt:lpstr>
      <vt:lpstr>Functionality</vt:lpstr>
      <vt:lpstr>Functionality</vt:lpstr>
      <vt:lpstr>Project Plan</vt:lpstr>
      <vt:lpstr>Architecture &amp; Infrastructure</vt:lpstr>
      <vt:lpstr>Test driven development</vt:lpstr>
      <vt:lpstr>BUIlD TOOLs</vt:lpstr>
      <vt:lpstr>Build tools</vt:lpstr>
      <vt:lpstr>TESTING Tools - </vt:lpstr>
      <vt:lpstr>Continue…</vt:lpstr>
      <vt:lpstr>PowerPoint Presentation</vt:lpstr>
      <vt:lpstr>TOOLS SUMMARIES</vt:lpstr>
      <vt:lpstr>SCRUM Methodology</vt:lpstr>
      <vt:lpstr>Scrum</vt:lpstr>
      <vt:lpstr>Task Breakdown</vt:lpstr>
      <vt:lpstr>Burn-Down Chart </vt:lpstr>
      <vt:lpstr>PowerPoint Presentation</vt:lpstr>
      <vt:lpstr>END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Ephiphania Munava</dc:creator>
  <cp:lastModifiedBy>Ephiphania Munava</cp:lastModifiedBy>
  <cp:revision>42</cp:revision>
  <dcterms:created xsi:type="dcterms:W3CDTF">2013-07-15T20:26:09Z</dcterms:created>
  <dcterms:modified xsi:type="dcterms:W3CDTF">2015-05-22T12:20:58Z</dcterms:modified>
</cp:coreProperties>
</file>