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82" r:id="rId4"/>
    <p:sldId id="283" r:id="rId5"/>
    <p:sldId id="257" r:id="rId6"/>
    <p:sldId id="285" r:id="rId7"/>
    <p:sldId id="271" r:id="rId8"/>
    <p:sldId id="286"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5"/>
    <p:restoredTop sz="94658"/>
  </p:normalViewPr>
  <p:slideViewPr>
    <p:cSldViewPr snapToGrid="0">
      <p:cViewPr varScale="1">
        <p:scale>
          <a:sx n="101" d="100"/>
          <a:sy n="101" d="100"/>
        </p:scale>
        <p:origin x="21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4E4CA-0FFE-C24D-8E20-99728D02951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F6C20221-DA07-BF4D-AFD2-38FF2CA6EEF1}">
      <dgm:prSet custT="1"/>
      <dgm:spPr/>
      <dgm:t>
        <a:bodyPr/>
        <a:lstStyle/>
        <a:p>
          <a:r>
            <a:rPr lang="en-US" sz="1800" b="1" dirty="0"/>
            <a:t>Best Model : </a:t>
          </a:r>
          <a:r>
            <a:rPr lang="en-IN" sz="1800" b="1" i="0" dirty="0"/>
            <a:t>Logistic Regression</a:t>
          </a:r>
          <a:endParaRPr lang="en-IN" sz="1800" dirty="0"/>
        </a:p>
      </dgm:t>
    </dgm:pt>
    <dgm:pt modelId="{90A89FB8-881F-7F46-A166-3235C6DD366B}" type="parTrans" cxnId="{D542C2AF-40C4-F04C-826A-32464BEDC47B}">
      <dgm:prSet/>
      <dgm:spPr/>
      <dgm:t>
        <a:bodyPr/>
        <a:lstStyle/>
        <a:p>
          <a:endParaRPr lang="en-GB"/>
        </a:p>
      </dgm:t>
    </dgm:pt>
    <dgm:pt modelId="{BECE77AD-95DB-394C-B00E-A80668139CC9}" type="sibTrans" cxnId="{D542C2AF-40C4-F04C-826A-32464BEDC47B}">
      <dgm:prSet/>
      <dgm:spPr/>
      <dgm:t>
        <a:bodyPr/>
        <a:lstStyle/>
        <a:p>
          <a:endParaRPr lang="en-GB"/>
        </a:p>
      </dgm:t>
    </dgm:pt>
    <dgm:pt modelId="{2823491E-54CB-0347-99F1-F7712CBF54C9}" type="pres">
      <dgm:prSet presAssocID="{73A4E4CA-0FFE-C24D-8E20-99728D02951E}" presName="linearFlow" presStyleCnt="0">
        <dgm:presLayoutVars>
          <dgm:dir/>
          <dgm:resizeHandles val="exact"/>
        </dgm:presLayoutVars>
      </dgm:prSet>
      <dgm:spPr/>
    </dgm:pt>
    <dgm:pt modelId="{DDFA4C60-F578-BB48-8D71-12ED6D4584BC}" type="pres">
      <dgm:prSet presAssocID="{F6C20221-DA07-BF4D-AFD2-38FF2CA6EEF1}" presName="composite" presStyleCnt="0"/>
      <dgm:spPr/>
    </dgm:pt>
    <dgm:pt modelId="{B2020754-BA92-F84B-8861-0659E43CA060}" type="pres">
      <dgm:prSet presAssocID="{F6C20221-DA07-BF4D-AFD2-38FF2CA6EEF1}"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C4F8A720-28C4-F347-A2B4-D512943EB84B}" type="pres">
      <dgm:prSet presAssocID="{F6C20221-DA07-BF4D-AFD2-38FF2CA6EEF1}" presName="txShp" presStyleLbl="node1" presStyleIdx="0" presStyleCnt="1">
        <dgm:presLayoutVars>
          <dgm:bulletEnabled val="1"/>
        </dgm:presLayoutVars>
      </dgm:prSet>
      <dgm:spPr/>
    </dgm:pt>
  </dgm:ptLst>
  <dgm:cxnLst>
    <dgm:cxn modelId="{BB07400D-156F-514E-A839-D327551EC73B}" type="presOf" srcId="{F6C20221-DA07-BF4D-AFD2-38FF2CA6EEF1}" destId="{C4F8A720-28C4-F347-A2B4-D512943EB84B}" srcOrd="0" destOrd="0" presId="urn:microsoft.com/office/officeart/2005/8/layout/vList3"/>
    <dgm:cxn modelId="{A63D7D2C-B884-9642-9E76-511F376846F8}" type="presOf" srcId="{73A4E4CA-0FFE-C24D-8E20-99728D02951E}" destId="{2823491E-54CB-0347-99F1-F7712CBF54C9}" srcOrd="0" destOrd="0" presId="urn:microsoft.com/office/officeart/2005/8/layout/vList3"/>
    <dgm:cxn modelId="{D542C2AF-40C4-F04C-826A-32464BEDC47B}" srcId="{73A4E4CA-0FFE-C24D-8E20-99728D02951E}" destId="{F6C20221-DA07-BF4D-AFD2-38FF2CA6EEF1}" srcOrd="0" destOrd="0" parTransId="{90A89FB8-881F-7F46-A166-3235C6DD366B}" sibTransId="{BECE77AD-95DB-394C-B00E-A80668139CC9}"/>
    <dgm:cxn modelId="{C90CF219-1A79-DA41-BABD-1136EC4611CF}" type="presParOf" srcId="{2823491E-54CB-0347-99F1-F7712CBF54C9}" destId="{DDFA4C60-F578-BB48-8D71-12ED6D4584BC}" srcOrd="0" destOrd="0" presId="urn:microsoft.com/office/officeart/2005/8/layout/vList3"/>
    <dgm:cxn modelId="{BF2B4729-A3C6-3845-AF9B-3E465EE65240}" type="presParOf" srcId="{DDFA4C60-F578-BB48-8D71-12ED6D4584BC}" destId="{B2020754-BA92-F84B-8861-0659E43CA060}" srcOrd="0" destOrd="0" presId="urn:microsoft.com/office/officeart/2005/8/layout/vList3"/>
    <dgm:cxn modelId="{9E0138EB-8C3B-5546-A50B-5BC7691704F0}" type="presParOf" srcId="{DDFA4C60-F578-BB48-8D71-12ED6D4584BC}" destId="{C4F8A720-28C4-F347-A2B4-D512943EB84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A720-28C4-F347-A2B4-D512943EB84B}">
      <dsp:nvSpPr>
        <dsp:cNvPr id="0" name=""/>
        <dsp:cNvSpPr/>
      </dsp:nvSpPr>
      <dsp:spPr>
        <a:xfrm rot="10800000">
          <a:off x="1062862" y="180"/>
          <a:ext cx="3853504" cy="36897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706"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Best Model : </a:t>
          </a:r>
          <a:r>
            <a:rPr lang="en-IN" sz="1800" b="1" i="0" kern="1200" dirty="0"/>
            <a:t>Logistic Regression</a:t>
          </a:r>
          <a:endParaRPr lang="en-IN" sz="1800" kern="1200" dirty="0"/>
        </a:p>
      </dsp:txBody>
      <dsp:txXfrm rot="10800000">
        <a:off x="1155105" y="180"/>
        <a:ext cx="3761261" cy="368971"/>
      </dsp:txXfrm>
    </dsp:sp>
    <dsp:sp modelId="{B2020754-BA92-F84B-8861-0659E43CA060}">
      <dsp:nvSpPr>
        <dsp:cNvPr id="0" name=""/>
        <dsp:cNvSpPr/>
      </dsp:nvSpPr>
      <dsp:spPr>
        <a:xfrm>
          <a:off x="878376" y="180"/>
          <a:ext cx="368971" cy="36897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3BCE9-DB5A-704C-9ADC-8A4B796BA9AC}" type="datetimeFigureOut">
              <a:rPr lang="en-US" smtClean="0"/>
              <a:t>8/21/24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629FE-B16D-E944-99B1-03EDE8E1722A}" type="slidenum">
              <a:rPr lang="en-US" smtClean="0"/>
              <a:t>‹#›</a:t>
            </a:fld>
            <a:endParaRPr lang="en-US"/>
          </a:p>
        </p:txBody>
      </p:sp>
    </p:spTree>
    <p:extLst>
      <p:ext uri="{BB962C8B-B14F-4D97-AF65-F5344CB8AC3E}">
        <p14:creationId xmlns:p14="http://schemas.microsoft.com/office/powerpoint/2010/main" val="324816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629FE-B16D-E944-99B1-03EDE8E1722A}" type="slidenum">
              <a:rPr lang="en-US" smtClean="0"/>
              <a:t>1</a:t>
            </a:fld>
            <a:endParaRPr lang="en-US"/>
          </a:p>
        </p:txBody>
      </p:sp>
    </p:spTree>
    <p:extLst>
      <p:ext uri="{BB962C8B-B14F-4D97-AF65-F5344CB8AC3E}">
        <p14:creationId xmlns:p14="http://schemas.microsoft.com/office/powerpoint/2010/main" val="4288443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AE45-A702-25AA-75BD-6D4B3A61A56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09B24A4-B3D1-8275-A71C-8301938F83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78331EA-D9B4-68FD-BB96-6C2D4C9066A2}"/>
              </a:ext>
            </a:extLst>
          </p:cNvPr>
          <p:cNvSpPr>
            <a:spLocks noGrp="1"/>
          </p:cNvSpPr>
          <p:nvPr>
            <p:ph type="dt" sz="half" idx="10"/>
          </p:nvPr>
        </p:nvSpPr>
        <p:spPr/>
        <p:txBody>
          <a:bodyPr/>
          <a:lstStyle/>
          <a:p>
            <a:fld id="{7192FF2D-49ED-6941-95AE-BD2B1146F74F}" type="datetimeFigureOut">
              <a:rPr lang="en-US" smtClean="0"/>
              <a:t>8/21/24</a:t>
            </a:fld>
            <a:endParaRPr lang="en-US"/>
          </a:p>
        </p:txBody>
      </p:sp>
      <p:sp>
        <p:nvSpPr>
          <p:cNvPr id="5" name="Footer Placeholder 4">
            <a:extLst>
              <a:ext uri="{FF2B5EF4-FFF2-40B4-BE49-F238E27FC236}">
                <a16:creationId xmlns:a16="http://schemas.microsoft.com/office/drawing/2014/main" id="{BED06E79-7668-B759-0889-F4937F713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C11D0-5E45-D2B2-2579-C51BD57E2F7B}"/>
              </a:ext>
            </a:extLst>
          </p:cNvPr>
          <p:cNvSpPr>
            <a:spLocks noGrp="1"/>
          </p:cNvSpPr>
          <p:nvPr>
            <p:ph type="sldNum" sz="quarter" idx="12"/>
          </p:nvPr>
        </p:nvSpPr>
        <p:spPr/>
        <p:txBody>
          <a:bodyPr/>
          <a:lstStyle/>
          <a:p>
            <a:fld id="{4A1C5B53-FD61-A940-85A3-69DD6E282AFF}" type="slidenum">
              <a:rPr lang="en-US" smtClean="0"/>
              <a:t>‹#›</a:t>
            </a:fld>
            <a:endParaRPr lang="en-US"/>
          </a:p>
        </p:txBody>
      </p:sp>
    </p:spTree>
    <p:extLst>
      <p:ext uri="{BB962C8B-B14F-4D97-AF65-F5344CB8AC3E}">
        <p14:creationId xmlns:p14="http://schemas.microsoft.com/office/powerpoint/2010/main" val="98243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CB81-B7D0-3AC9-714D-8EEC5CDC5F5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8C21120-C8D9-2152-3FF8-75255D514AE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E0AB97-E55A-3292-B203-BEC7FC8BC5A2}"/>
              </a:ext>
            </a:extLst>
          </p:cNvPr>
          <p:cNvSpPr>
            <a:spLocks noGrp="1"/>
          </p:cNvSpPr>
          <p:nvPr>
            <p:ph type="dt" sz="half" idx="10"/>
          </p:nvPr>
        </p:nvSpPr>
        <p:spPr/>
        <p:txBody>
          <a:bodyPr/>
          <a:lstStyle/>
          <a:p>
            <a:fld id="{7192FF2D-49ED-6941-95AE-BD2B1146F74F}" type="datetimeFigureOut">
              <a:rPr lang="en-US" smtClean="0"/>
              <a:t>8/21/24</a:t>
            </a:fld>
            <a:endParaRPr lang="en-US"/>
          </a:p>
        </p:txBody>
      </p:sp>
      <p:sp>
        <p:nvSpPr>
          <p:cNvPr id="5" name="Footer Placeholder 4">
            <a:extLst>
              <a:ext uri="{FF2B5EF4-FFF2-40B4-BE49-F238E27FC236}">
                <a16:creationId xmlns:a16="http://schemas.microsoft.com/office/drawing/2014/main" id="{6EB29DE1-901C-35FB-1077-2D88CD9EA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2F6D1-F5FD-FFFB-089C-6C95301AF721}"/>
              </a:ext>
            </a:extLst>
          </p:cNvPr>
          <p:cNvSpPr>
            <a:spLocks noGrp="1"/>
          </p:cNvSpPr>
          <p:nvPr>
            <p:ph type="sldNum" sz="quarter" idx="12"/>
          </p:nvPr>
        </p:nvSpPr>
        <p:spPr/>
        <p:txBody>
          <a:bodyPr/>
          <a:lstStyle/>
          <a:p>
            <a:fld id="{4A1C5B53-FD61-A940-85A3-69DD6E282AFF}" type="slidenum">
              <a:rPr lang="en-US" smtClean="0"/>
              <a:t>‹#›</a:t>
            </a:fld>
            <a:endParaRPr lang="en-US"/>
          </a:p>
        </p:txBody>
      </p:sp>
    </p:spTree>
    <p:extLst>
      <p:ext uri="{BB962C8B-B14F-4D97-AF65-F5344CB8AC3E}">
        <p14:creationId xmlns:p14="http://schemas.microsoft.com/office/powerpoint/2010/main" val="267298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41739A-5136-AC99-269A-E29372FEB33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A41AE3-E763-38CC-D9C2-81E497574C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110829-806C-859E-52A0-A8ACEB9F7F45}"/>
              </a:ext>
            </a:extLst>
          </p:cNvPr>
          <p:cNvSpPr>
            <a:spLocks noGrp="1"/>
          </p:cNvSpPr>
          <p:nvPr>
            <p:ph type="dt" sz="half" idx="10"/>
          </p:nvPr>
        </p:nvSpPr>
        <p:spPr/>
        <p:txBody>
          <a:bodyPr/>
          <a:lstStyle/>
          <a:p>
            <a:fld id="{7192FF2D-49ED-6941-95AE-BD2B1146F74F}" type="datetimeFigureOut">
              <a:rPr lang="en-US" smtClean="0"/>
              <a:t>8/21/24</a:t>
            </a:fld>
            <a:endParaRPr lang="en-US"/>
          </a:p>
        </p:txBody>
      </p:sp>
      <p:sp>
        <p:nvSpPr>
          <p:cNvPr id="5" name="Footer Placeholder 4">
            <a:extLst>
              <a:ext uri="{FF2B5EF4-FFF2-40B4-BE49-F238E27FC236}">
                <a16:creationId xmlns:a16="http://schemas.microsoft.com/office/drawing/2014/main" id="{7DB15ED6-E0CA-9CBD-4025-5B95F38EB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644F0-354E-BCF2-7DCE-C016B66EC6FE}"/>
              </a:ext>
            </a:extLst>
          </p:cNvPr>
          <p:cNvSpPr>
            <a:spLocks noGrp="1"/>
          </p:cNvSpPr>
          <p:nvPr>
            <p:ph type="sldNum" sz="quarter" idx="12"/>
          </p:nvPr>
        </p:nvSpPr>
        <p:spPr/>
        <p:txBody>
          <a:bodyPr/>
          <a:lstStyle/>
          <a:p>
            <a:fld id="{4A1C5B53-FD61-A940-85A3-69DD6E282AFF}" type="slidenum">
              <a:rPr lang="en-US" smtClean="0"/>
              <a:t>‹#›</a:t>
            </a:fld>
            <a:endParaRPr lang="en-US"/>
          </a:p>
        </p:txBody>
      </p:sp>
    </p:spTree>
    <p:extLst>
      <p:ext uri="{BB962C8B-B14F-4D97-AF65-F5344CB8AC3E}">
        <p14:creationId xmlns:p14="http://schemas.microsoft.com/office/powerpoint/2010/main" val="370108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BBA4-FAFF-89A0-CD7F-21A71AAD31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C6FBBC-D6BE-E999-B865-42095DCC9F0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EA23A1-BA31-95F7-6F4E-16C416DF9B19}"/>
              </a:ext>
            </a:extLst>
          </p:cNvPr>
          <p:cNvSpPr>
            <a:spLocks noGrp="1"/>
          </p:cNvSpPr>
          <p:nvPr>
            <p:ph type="dt" sz="half" idx="10"/>
          </p:nvPr>
        </p:nvSpPr>
        <p:spPr/>
        <p:txBody>
          <a:bodyPr/>
          <a:lstStyle/>
          <a:p>
            <a:fld id="{7192FF2D-49ED-6941-95AE-BD2B1146F74F}" type="datetimeFigureOut">
              <a:rPr lang="en-US" smtClean="0"/>
              <a:t>8/21/24</a:t>
            </a:fld>
            <a:endParaRPr lang="en-US"/>
          </a:p>
        </p:txBody>
      </p:sp>
      <p:sp>
        <p:nvSpPr>
          <p:cNvPr id="5" name="Footer Placeholder 4">
            <a:extLst>
              <a:ext uri="{FF2B5EF4-FFF2-40B4-BE49-F238E27FC236}">
                <a16:creationId xmlns:a16="http://schemas.microsoft.com/office/drawing/2014/main" id="{2501E800-6082-B89D-7F02-5C03A7174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33DDB-D7A2-A6D9-B39F-3E5CE022386A}"/>
              </a:ext>
            </a:extLst>
          </p:cNvPr>
          <p:cNvSpPr>
            <a:spLocks noGrp="1"/>
          </p:cNvSpPr>
          <p:nvPr>
            <p:ph type="sldNum" sz="quarter" idx="12"/>
          </p:nvPr>
        </p:nvSpPr>
        <p:spPr/>
        <p:txBody>
          <a:bodyPr/>
          <a:lstStyle/>
          <a:p>
            <a:fld id="{4A1C5B53-FD61-A940-85A3-69DD6E282AFF}" type="slidenum">
              <a:rPr lang="en-US" smtClean="0"/>
              <a:t>‹#›</a:t>
            </a:fld>
            <a:endParaRPr lang="en-US"/>
          </a:p>
        </p:txBody>
      </p:sp>
    </p:spTree>
    <p:extLst>
      <p:ext uri="{BB962C8B-B14F-4D97-AF65-F5344CB8AC3E}">
        <p14:creationId xmlns:p14="http://schemas.microsoft.com/office/powerpoint/2010/main" val="36576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041B-8E68-48F4-E6FB-DF68522A0FD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EA68CCA-EC3C-38C4-978D-00827A9850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5096EAE-F630-DE1C-798F-F28F2A218FF9}"/>
              </a:ext>
            </a:extLst>
          </p:cNvPr>
          <p:cNvSpPr>
            <a:spLocks noGrp="1"/>
          </p:cNvSpPr>
          <p:nvPr>
            <p:ph type="dt" sz="half" idx="10"/>
          </p:nvPr>
        </p:nvSpPr>
        <p:spPr/>
        <p:txBody>
          <a:bodyPr/>
          <a:lstStyle/>
          <a:p>
            <a:fld id="{7192FF2D-49ED-6941-95AE-BD2B1146F74F}" type="datetimeFigureOut">
              <a:rPr lang="en-US" smtClean="0"/>
              <a:t>8/21/24</a:t>
            </a:fld>
            <a:endParaRPr lang="en-US"/>
          </a:p>
        </p:txBody>
      </p:sp>
      <p:sp>
        <p:nvSpPr>
          <p:cNvPr id="5" name="Footer Placeholder 4">
            <a:extLst>
              <a:ext uri="{FF2B5EF4-FFF2-40B4-BE49-F238E27FC236}">
                <a16:creationId xmlns:a16="http://schemas.microsoft.com/office/drawing/2014/main" id="{A5B2F8DF-6859-5825-DC9D-0136E278B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E42C9-4AFA-45D8-C51E-01F92BF1804A}"/>
              </a:ext>
            </a:extLst>
          </p:cNvPr>
          <p:cNvSpPr>
            <a:spLocks noGrp="1"/>
          </p:cNvSpPr>
          <p:nvPr>
            <p:ph type="sldNum" sz="quarter" idx="12"/>
          </p:nvPr>
        </p:nvSpPr>
        <p:spPr/>
        <p:txBody>
          <a:bodyPr/>
          <a:lstStyle/>
          <a:p>
            <a:fld id="{4A1C5B53-FD61-A940-85A3-69DD6E282AFF}" type="slidenum">
              <a:rPr lang="en-US" smtClean="0"/>
              <a:t>‹#›</a:t>
            </a:fld>
            <a:endParaRPr lang="en-US"/>
          </a:p>
        </p:txBody>
      </p:sp>
    </p:spTree>
    <p:extLst>
      <p:ext uri="{BB962C8B-B14F-4D97-AF65-F5344CB8AC3E}">
        <p14:creationId xmlns:p14="http://schemas.microsoft.com/office/powerpoint/2010/main" val="405664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5F8D-EBA5-F9FF-2572-0B236AD8A5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E618E95-80E3-B781-C1D0-2A771C94C86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E6288F1-864B-4684-F25F-7C13D91C8B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B1942C6-B818-3168-B50A-176BE9A4E24E}"/>
              </a:ext>
            </a:extLst>
          </p:cNvPr>
          <p:cNvSpPr>
            <a:spLocks noGrp="1"/>
          </p:cNvSpPr>
          <p:nvPr>
            <p:ph type="dt" sz="half" idx="10"/>
          </p:nvPr>
        </p:nvSpPr>
        <p:spPr/>
        <p:txBody>
          <a:bodyPr/>
          <a:lstStyle/>
          <a:p>
            <a:fld id="{7192FF2D-49ED-6941-95AE-BD2B1146F74F}" type="datetimeFigureOut">
              <a:rPr lang="en-US" smtClean="0"/>
              <a:t>8/21/24</a:t>
            </a:fld>
            <a:endParaRPr lang="en-US"/>
          </a:p>
        </p:txBody>
      </p:sp>
      <p:sp>
        <p:nvSpPr>
          <p:cNvPr id="6" name="Footer Placeholder 5">
            <a:extLst>
              <a:ext uri="{FF2B5EF4-FFF2-40B4-BE49-F238E27FC236}">
                <a16:creationId xmlns:a16="http://schemas.microsoft.com/office/drawing/2014/main" id="{B36E088F-344A-8DB3-38AE-908911BD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19362-610E-2AEA-0FB3-10B9C4CF3BF8}"/>
              </a:ext>
            </a:extLst>
          </p:cNvPr>
          <p:cNvSpPr>
            <a:spLocks noGrp="1"/>
          </p:cNvSpPr>
          <p:nvPr>
            <p:ph type="sldNum" sz="quarter" idx="12"/>
          </p:nvPr>
        </p:nvSpPr>
        <p:spPr/>
        <p:txBody>
          <a:bodyPr/>
          <a:lstStyle/>
          <a:p>
            <a:fld id="{4A1C5B53-FD61-A940-85A3-69DD6E282AFF}" type="slidenum">
              <a:rPr lang="en-US" smtClean="0"/>
              <a:t>‹#›</a:t>
            </a:fld>
            <a:endParaRPr lang="en-US"/>
          </a:p>
        </p:txBody>
      </p:sp>
    </p:spTree>
    <p:extLst>
      <p:ext uri="{BB962C8B-B14F-4D97-AF65-F5344CB8AC3E}">
        <p14:creationId xmlns:p14="http://schemas.microsoft.com/office/powerpoint/2010/main" val="132905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9C40-9F62-6738-3DE9-65704D733C6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2AC904-0A99-D990-93E9-3A85351E4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81C79E1-4E2C-2425-E1C7-8EB086AEC5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C431125-0994-7715-0716-0473EA229A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A7B8749-4604-9645-BE8B-E0FF0A35BA2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A36699F-7F5C-C284-8BE2-DBCB6E49BF05}"/>
              </a:ext>
            </a:extLst>
          </p:cNvPr>
          <p:cNvSpPr>
            <a:spLocks noGrp="1"/>
          </p:cNvSpPr>
          <p:nvPr>
            <p:ph type="dt" sz="half" idx="10"/>
          </p:nvPr>
        </p:nvSpPr>
        <p:spPr/>
        <p:txBody>
          <a:bodyPr/>
          <a:lstStyle/>
          <a:p>
            <a:fld id="{7192FF2D-49ED-6941-95AE-BD2B1146F74F}" type="datetimeFigureOut">
              <a:rPr lang="en-US" smtClean="0"/>
              <a:t>8/21/24</a:t>
            </a:fld>
            <a:endParaRPr lang="en-US"/>
          </a:p>
        </p:txBody>
      </p:sp>
      <p:sp>
        <p:nvSpPr>
          <p:cNvPr id="8" name="Footer Placeholder 7">
            <a:extLst>
              <a:ext uri="{FF2B5EF4-FFF2-40B4-BE49-F238E27FC236}">
                <a16:creationId xmlns:a16="http://schemas.microsoft.com/office/drawing/2014/main" id="{D9CA36E8-C755-F170-733E-FFFA88F6C6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CFA63D-13CE-0E8D-C00B-F016A6B656A5}"/>
              </a:ext>
            </a:extLst>
          </p:cNvPr>
          <p:cNvSpPr>
            <a:spLocks noGrp="1"/>
          </p:cNvSpPr>
          <p:nvPr>
            <p:ph type="sldNum" sz="quarter" idx="12"/>
          </p:nvPr>
        </p:nvSpPr>
        <p:spPr/>
        <p:txBody>
          <a:bodyPr/>
          <a:lstStyle/>
          <a:p>
            <a:fld id="{4A1C5B53-FD61-A940-85A3-69DD6E282AFF}" type="slidenum">
              <a:rPr lang="en-US" smtClean="0"/>
              <a:t>‹#›</a:t>
            </a:fld>
            <a:endParaRPr lang="en-US"/>
          </a:p>
        </p:txBody>
      </p:sp>
    </p:spTree>
    <p:extLst>
      <p:ext uri="{BB962C8B-B14F-4D97-AF65-F5344CB8AC3E}">
        <p14:creationId xmlns:p14="http://schemas.microsoft.com/office/powerpoint/2010/main" val="88564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142D-CA14-6781-FE67-3A4022BB3FD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AA54338-11F0-6629-282A-F6E0559EBF2A}"/>
              </a:ext>
            </a:extLst>
          </p:cNvPr>
          <p:cNvSpPr>
            <a:spLocks noGrp="1"/>
          </p:cNvSpPr>
          <p:nvPr>
            <p:ph type="dt" sz="half" idx="10"/>
          </p:nvPr>
        </p:nvSpPr>
        <p:spPr/>
        <p:txBody>
          <a:bodyPr/>
          <a:lstStyle/>
          <a:p>
            <a:fld id="{7192FF2D-49ED-6941-95AE-BD2B1146F74F}" type="datetimeFigureOut">
              <a:rPr lang="en-US" smtClean="0"/>
              <a:t>8/21/24</a:t>
            </a:fld>
            <a:endParaRPr lang="en-US"/>
          </a:p>
        </p:txBody>
      </p:sp>
      <p:sp>
        <p:nvSpPr>
          <p:cNvPr id="4" name="Footer Placeholder 3">
            <a:extLst>
              <a:ext uri="{FF2B5EF4-FFF2-40B4-BE49-F238E27FC236}">
                <a16:creationId xmlns:a16="http://schemas.microsoft.com/office/drawing/2014/main" id="{DB03D2F9-C2D4-65B1-1BD7-A9506AE899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EC57B0-53C6-C80C-780E-074AAF89905B}"/>
              </a:ext>
            </a:extLst>
          </p:cNvPr>
          <p:cNvSpPr>
            <a:spLocks noGrp="1"/>
          </p:cNvSpPr>
          <p:nvPr>
            <p:ph type="sldNum" sz="quarter" idx="12"/>
          </p:nvPr>
        </p:nvSpPr>
        <p:spPr/>
        <p:txBody>
          <a:bodyPr/>
          <a:lstStyle/>
          <a:p>
            <a:fld id="{4A1C5B53-FD61-A940-85A3-69DD6E282AFF}" type="slidenum">
              <a:rPr lang="en-US" smtClean="0"/>
              <a:t>‹#›</a:t>
            </a:fld>
            <a:endParaRPr lang="en-US"/>
          </a:p>
        </p:txBody>
      </p:sp>
    </p:spTree>
    <p:extLst>
      <p:ext uri="{BB962C8B-B14F-4D97-AF65-F5344CB8AC3E}">
        <p14:creationId xmlns:p14="http://schemas.microsoft.com/office/powerpoint/2010/main" val="35351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C05381-D3AE-2553-45FB-B5ED0E96CD2B}"/>
              </a:ext>
            </a:extLst>
          </p:cNvPr>
          <p:cNvSpPr>
            <a:spLocks noGrp="1"/>
          </p:cNvSpPr>
          <p:nvPr>
            <p:ph type="dt" sz="half" idx="10"/>
          </p:nvPr>
        </p:nvSpPr>
        <p:spPr/>
        <p:txBody>
          <a:bodyPr/>
          <a:lstStyle/>
          <a:p>
            <a:fld id="{7192FF2D-49ED-6941-95AE-BD2B1146F74F}" type="datetimeFigureOut">
              <a:rPr lang="en-US" smtClean="0"/>
              <a:t>8/21/24</a:t>
            </a:fld>
            <a:endParaRPr lang="en-US"/>
          </a:p>
        </p:txBody>
      </p:sp>
      <p:sp>
        <p:nvSpPr>
          <p:cNvPr id="3" name="Footer Placeholder 2">
            <a:extLst>
              <a:ext uri="{FF2B5EF4-FFF2-40B4-BE49-F238E27FC236}">
                <a16:creationId xmlns:a16="http://schemas.microsoft.com/office/drawing/2014/main" id="{BD065782-14BB-0F00-C235-579A3648F8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A7DFC7-B142-3C34-1EF9-D5F586A613EF}"/>
              </a:ext>
            </a:extLst>
          </p:cNvPr>
          <p:cNvSpPr>
            <a:spLocks noGrp="1"/>
          </p:cNvSpPr>
          <p:nvPr>
            <p:ph type="sldNum" sz="quarter" idx="12"/>
          </p:nvPr>
        </p:nvSpPr>
        <p:spPr/>
        <p:txBody>
          <a:bodyPr/>
          <a:lstStyle/>
          <a:p>
            <a:fld id="{4A1C5B53-FD61-A940-85A3-69DD6E282AFF}" type="slidenum">
              <a:rPr lang="en-US" smtClean="0"/>
              <a:t>‹#›</a:t>
            </a:fld>
            <a:endParaRPr lang="en-US"/>
          </a:p>
        </p:txBody>
      </p:sp>
    </p:spTree>
    <p:extLst>
      <p:ext uri="{BB962C8B-B14F-4D97-AF65-F5344CB8AC3E}">
        <p14:creationId xmlns:p14="http://schemas.microsoft.com/office/powerpoint/2010/main" val="20929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952A-1687-70EB-24D4-227B2D3DB0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8B0792D-F4B6-9E9D-B806-C31B64A45A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F2E300E-1CCB-154B-B0A2-DC9F6C03F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AE5B5C-893F-4412-0B4A-8B4EE745A1AD}"/>
              </a:ext>
            </a:extLst>
          </p:cNvPr>
          <p:cNvSpPr>
            <a:spLocks noGrp="1"/>
          </p:cNvSpPr>
          <p:nvPr>
            <p:ph type="dt" sz="half" idx="10"/>
          </p:nvPr>
        </p:nvSpPr>
        <p:spPr/>
        <p:txBody>
          <a:bodyPr/>
          <a:lstStyle/>
          <a:p>
            <a:fld id="{7192FF2D-49ED-6941-95AE-BD2B1146F74F}" type="datetimeFigureOut">
              <a:rPr lang="en-US" smtClean="0"/>
              <a:t>8/21/24</a:t>
            </a:fld>
            <a:endParaRPr lang="en-US"/>
          </a:p>
        </p:txBody>
      </p:sp>
      <p:sp>
        <p:nvSpPr>
          <p:cNvPr id="6" name="Footer Placeholder 5">
            <a:extLst>
              <a:ext uri="{FF2B5EF4-FFF2-40B4-BE49-F238E27FC236}">
                <a16:creationId xmlns:a16="http://schemas.microsoft.com/office/drawing/2014/main" id="{AE3F222B-F854-5B80-6A11-B5EB5C129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D54084-3205-270D-DF9C-0831A0D92F9E}"/>
              </a:ext>
            </a:extLst>
          </p:cNvPr>
          <p:cNvSpPr>
            <a:spLocks noGrp="1"/>
          </p:cNvSpPr>
          <p:nvPr>
            <p:ph type="sldNum" sz="quarter" idx="12"/>
          </p:nvPr>
        </p:nvSpPr>
        <p:spPr/>
        <p:txBody>
          <a:bodyPr/>
          <a:lstStyle/>
          <a:p>
            <a:fld id="{4A1C5B53-FD61-A940-85A3-69DD6E282AFF}" type="slidenum">
              <a:rPr lang="en-US" smtClean="0"/>
              <a:t>‹#›</a:t>
            </a:fld>
            <a:endParaRPr lang="en-US"/>
          </a:p>
        </p:txBody>
      </p:sp>
    </p:spTree>
    <p:extLst>
      <p:ext uri="{BB962C8B-B14F-4D97-AF65-F5344CB8AC3E}">
        <p14:creationId xmlns:p14="http://schemas.microsoft.com/office/powerpoint/2010/main" val="40037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DC93-8A65-9815-B761-B8B8F89D72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B34A17B-C86F-0E74-588B-9F3C06BE7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3BCE3F-8DE2-D357-822B-ED399BBE3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B7D8F7-4E38-82EF-39A8-FF3EED0C5F5A}"/>
              </a:ext>
            </a:extLst>
          </p:cNvPr>
          <p:cNvSpPr>
            <a:spLocks noGrp="1"/>
          </p:cNvSpPr>
          <p:nvPr>
            <p:ph type="dt" sz="half" idx="10"/>
          </p:nvPr>
        </p:nvSpPr>
        <p:spPr/>
        <p:txBody>
          <a:bodyPr/>
          <a:lstStyle/>
          <a:p>
            <a:fld id="{7192FF2D-49ED-6941-95AE-BD2B1146F74F}" type="datetimeFigureOut">
              <a:rPr lang="en-US" smtClean="0"/>
              <a:t>8/21/24</a:t>
            </a:fld>
            <a:endParaRPr lang="en-US"/>
          </a:p>
        </p:txBody>
      </p:sp>
      <p:sp>
        <p:nvSpPr>
          <p:cNvPr id="6" name="Footer Placeholder 5">
            <a:extLst>
              <a:ext uri="{FF2B5EF4-FFF2-40B4-BE49-F238E27FC236}">
                <a16:creationId xmlns:a16="http://schemas.microsoft.com/office/drawing/2014/main" id="{BBD8C777-20CE-9940-56AB-A63382B58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8F0AE-38F0-066F-1095-EA47B84B1C1F}"/>
              </a:ext>
            </a:extLst>
          </p:cNvPr>
          <p:cNvSpPr>
            <a:spLocks noGrp="1"/>
          </p:cNvSpPr>
          <p:nvPr>
            <p:ph type="sldNum" sz="quarter" idx="12"/>
          </p:nvPr>
        </p:nvSpPr>
        <p:spPr/>
        <p:txBody>
          <a:bodyPr/>
          <a:lstStyle/>
          <a:p>
            <a:fld id="{4A1C5B53-FD61-A940-85A3-69DD6E282AFF}" type="slidenum">
              <a:rPr lang="en-US" smtClean="0"/>
              <a:t>‹#›</a:t>
            </a:fld>
            <a:endParaRPr lang="en-US"/>
          </a:p>
        </p:txBody>
      </p:sp>
    </p:spTree>
    <p:extLst>
      <p:ext uri="{BB962C8B-B14F-4D97-AF65-F5344CB8AC3E}">
        <p14:creationId xmlns:p14="http://schemas.microsoft.com/office/powerpoint/2010/main" val="3087422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E7F9B-0708-917A-047F-15F1F3E6E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5AFFD0-F2E1-E761-BD32-5B571BF7C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DD9DC8-A38D-F328-EF89-68F7F32FD1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92FF2D-49ED-6941-95AE-BD2B1146F74F}" type="datetimeFigureOut">
              <a:rPr lang="en-US" smtClean="0"/>
              <a:t>8/21/24</a:t>
            </a:fld>
            <a:endParaRPr lang="en-US"/>
          </a:p>
        </p:txBody>
      </p:sp>
      <p:sp>
        <p:nvSpPr>
          <p:cNvPr id="5" name="Footer Placeholder 4">
            <a:extLst>
              <a:ext uri="{FF2B5EF4-FFF2-40B4-BE49-F238E27FC236}">
                <a16:creationId xmlns:a16="http://schemas.microsoft.com/office/drawing/2014/main" id="{C2A85E1F-779C-E514-1A78-C610CB1CC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B37C442-5405-3B1C-A9F1-563710DE60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1C5B53-FD61-A940-85A3-69DD6E282AFF}" type="slidenum">
              <a:rPr lang="en-US" smtClean="0"/>
              <a:t>‹#›</a:t>
            </a:fld>
            <a:endParaRPr lang="en-US"/>
          </a:p>
        </p:txBody>
      </p:sp>
    </p:spTree>
    <p:extLst>
      <p:ext uri="{BB962C8B-B14F-4D97-AF65-F5344CB8AC3E}">
        <p14:creationId xmlns:p14="http://schemas.microsoft.com/office/powerpoint/2010/main" val="40459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3386-F667-88AE-9146-F375A14491B5}"/>
              </a:ext>
            </a:extLst>
          </p:cNvPr>
          <p:cNvSpPr>
            <a:spLocks noGrp="1"/>
          </p:cNvSpPr>
          <p:nvPr>
            <p:ph type="ctrTitle"/>
          </p:nvPr>
        </p:nvSpPr>
        <p:spPr/>
        <p:txBody>
          <a:bodyPr/>
          <a:lstStyle/>
          <a:p>
            <a:r>
              <a:rPr lang="en-US" b="1" dirty="0">
                <a:solidFill>
                  <a:srgbClr val="0070C0"/>
                </a:solidFill>
              </a:rPr>
              <a:t>Two-wheeler loan Approval processing</a:t>
            </a:r>
          </a:p>
        </p:txBody>
      </p:sp>
      <p:sp>
        <p:nvSpPr>
          <p:cNvPr id="3" name="Subtitle 2">
            <a:extLst>
              <a:ext uri="{FF2B5EF4-FFF2-40B4-BE49-F238E27FC236}">
                <a16:creationId xmlns:a16="http://schemas.microsoft.com/office/drawing/2014/main" id="{DCC0C77C-6B7B-CE0B-F6A6-07C553F00CE2}"/>
              </a:ext>
            </a:extLst>
          </p:cNvPr>
          <p:cNvSpPr>
            <a:spLocks noGrp="1"/>
          </p:cNvSpPr>
          <p:nvPr>
            <p:ph type="subTitle" idx="1"/>
          </p:nvPr>
        </p:nvSpPr>
        <p:spPr>
          <a:xfrm>
            <a:off x="3048000" y="3602038"/>
            <a:ext cx="9144000" cy="1655762"/>
          </a:xfrm>
        </p:spPr>
        <p:txBody>
          <a:bodyPr/>
          <a:lstStyle/>
          <a:p>
            <a:pPr algn="l"/>
            <a:r>
              <a:rPr lang="en-US" dirty="0">
                <a:solidFill>
                  <a:schemeClr val="bg1">
                    <a:lumMod val="50000"/>
                  </a:schemeClr>
                </a:solidFill>
              </a:rPr>
              <a:t>Project Report</a:t>
            </a:r>
          </a:p>
        </p:txBody>
      </p:sp>
      <p:sp>
        <p:nvSpPr>
          <p:cNvPr id="5" name="TextBox 4">
            <a:extLst>
              <a:ext uri="{FF2B5EF4-FFF2-40B4-BE49-F238E27FC236}">
                <a16:creationId xmlns:a16="http://schemas.microsoft.com/office/drawing/2014/main" id="{5F0FF8B1-0A69-06EB-E57A-2AC77F0CC6B2}"/>
              </a:ext>
            </a:extLst>
          </p:cNvPr>
          <p:cNvSpPr txBox="1"/>
          <p:nvPr/>
        </p:nvSpPr>
        <p:spPr>
          <a:xfrm>
            <a:off x="3048000" y="4060587"/>
            <a:ext cx="1944378" cy="369332"/>
          </a:xfrm>
          <a:prstGeom prst="rect">
            <a:avLst/>
          </a:prstGeom>
          <a:noFill/>
        </p:spPr>
        <p:txBody>
          <a:bodyPr wrap="none" rtlCol="0">
            <a:spAutoFit/>
          </a:bodyPr>
          <a:lstStyle/>
          <a:p>
            <a:r>
              <a:rPr lang="en-US" dirty="0"/>
              <a:t>By: Karthik Barma</a:t>
            </a:r>
          </a:p>
        </p:txBody>
      </p:sp>
    </p:spTree>
    <p:extLst>
      <p:ext uri="{BB962C8B-B14F-4D97-AF65-F5344CB8AC3E}">
        <p14:creationId xmlns:p14="http://schemas.microsoft.com/office/powerpoint/2010/main" val="39568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1E2DFB1-445A-ED51-27E4-E7412300F946}"/>
              </a:ext>
            </a:extLst>
          </p:cNvPr>
          <p:cNvSpPr/>
          <p:nvPr/>
        </p:nvSpPr>
        <p:spPr>
          <a:xfrm>
            <a:off x="785236" y="2311107"/>
            <a:ext cx="10264448" cy="191386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IN" sz="1450" dirty="0">
              <a:solidFill>
                <a:schemeClr val="tx2"/>
              </a:solidFill>
            </a:endParaRPr>
          </a:p>
        </p:txBody>
      </p:sp>
      <p:sp>
        <p:nvSpPr>
          <p:cNvPr id="2" name="Title 1">
            <a:extLst>
              <a:ext uri="{FF2B5EF4-FFF2-40B4-BE49-F238E27FC236}">
                <a16:creationId xmlns:a16="http://schemas.microsoft.com/office/drawing/2014/main" id="{78925885-7F54-A3D4-3A29-59700B47CBCD}"/>
              </a:ext>
            </a:extLst>
          </p:cNvPr>
          <p:cNvSpPr>
            <a:spLocks noGrp="1"/>
          </p:cNvSpPr>
          <p:nvPr>
            <p:ph type="title"/>
          </p:nvPr>
        </p:nvSpPr>
        <p:spPr>
          <a:xfrm>
            <a:off x="249387" y="228340"/>
            <a:ext cx="10515600" cy="1325563"/>
          </a:xfrm>
        </p:spPr>
        <p:txBody>
          <a:bodyPr/>
          <a:lstStyle/>
          <a:p>
            <a:r>
              <a:rPr lang="en-US" b="1" dirty="0">
                <a:solidFill>
                  <a:srgbClr val="0070C0"/>
                </a:solidFill>
              </a:rPr>
              <a:t>Problem Statement</a:t>
            </a:r>
          </a:p>
        </p:txBody>
      </p:sp>
      <p:sp>
        <p:nvSpPr>
          <p:cNvPr id="4" name="TextBox 3">
            <a:extLst>
              <a:ext uri="{FF2B5EF4-FFF2-40B4-BE49-F238E27FC236}">
                <a16:creationId xmlns:a16="http://schemas.microsoft.com/office/drawing/2014/main" id="{83FF81E4-0229-0DA2-F75A-33699BC47EA3}"/>
              </a:ext>
            </a:extLst>
          </p:cNvPr>
          <p:cNvSpPr txBox="1"/>
          <p:nvPr/>
        </p:nvSpPr>
        <p:spPr>
          <a:xfrm>
            <a:off x="1022498" y="2667872"/>
            <a:ext cx="9818689" cy="923330"/>
          </a:xfrm>
          <a:prstGeom prst="rect">
            <a:avLst/>
          </a:prstGeom>
          <a:noFill/>
        </p:spPr>
        <p:txBody>
          <a:bodyPr wrap="square">
            <a:spAutoFit/>
          </a:bodyPr>
          <a:lstStyle/>
          <a:p>
            <a:r>
              <a:rPr lang="en-IN" b="0" i="0" u="none" strike="noStrike" dirty="0">
                <a:solidFill>
                  <a:srgbClr val="222222"/>
                </a:solidFill>
                <a:effectLst/>
                <a:latin typeface="Arial" panose="020B0604020202020204" pitchFamily="34" charset="0"/>
              </a:rPr>
              <a:t>Assume you are a loan risk officer at a large bank and you are tasked with determining whether a two-wheeler loan application will be accepted or rejected based on the data shared by the loan applicant and some additional data extracted about them from 3rd party sources.</a:t>
            </a:r>
            <a:endParaRPr lang="en-US" dirty="0"/>
          </a:p>
        </p:txBody>
      </p:sp>
    </p:spTree>
    <p:extLst>
      <p:ext uri="{BB962C8B-B14F-4D97-AF65-F5344CB8AC3E}">
        <p14:creationId xmlns:p14="http://schemas.microsoft.com/office/powerpoint/2010/main" val="4022991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1E2DFB1-445A-ED51-27E4-E7412300F946}"/>
              </a:ext>
            </a:extLst>
          </p:cNvPr>
          <p:cNvSpPr/>
          <p:nvPr/>
        </p:nvSpPr>
        <p:spPr>
          <a:xfrm>
            <a:off x="709035" y="850605"/>
            <a:ext cx="10997411" cy="5921100"/>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IN" sz="1450" dirty="0">
              <a:solidFill>
                <a:schemeClr val="tx2"/>
              </a:solidFill>
            </a:endParaRPr>
          </a:p>
        </p:txBody>
      </p:sp>
      <p:sp>
        <p:nvSpPr>
          <p:cNvPr id="2" name="Title 1">
            <a:extLst>
              <a:ext uri="{FF2B5EF4-FFF2-40B4-BE49-F238E27FC236}">
                <a16:creationId xmlns:a16="http://schemas.microsoft.com/office/drawing/2014/main" id="{78925885-7F54-A3D4-3A29-59700B47CBCD}"/>
              </a:ext>
            </a:extLst>
          </p:cNvPr>
          <p:cNvSpPr>
            <a:spLocks noGrp="1"/>
          </p:cNvSpPr>
          <p:nvPr>
            <p:ph type="title"/>
          </p:nvPr>
        </p:nvSpPr>
        <p:spPr>
          <a:xfrm>
            <a:off x="217490" y="-113450"/>
            <a:ext cx="10515600" cy="1325563"/>
          </a:xfrm>
        </p:spPr>
        <p:txBody>
          <a:bodyPr/>
          <a:lstStyle/>
          <a:p>
            <a:r>
              <a:rPr lang="en-US" b="1" dirty="0">
                <a:solidFill>
                  <a:srgbClr val="0070C0"/>
                </a:solidFill>
              </a:rPr>
              <a:t>Approach Taken</a:t>
            </a:r>
          </a:p>
        </p:txBody>
      </p:sp>
      <p:sp>
        <p:nvSpPr>
          <p:cNvPr id="4" name="TextBox 3">
            <a:extLst>
              <a:ext uri="{FF2B5EF4-FFF2-40B4-BE49-F238E27FC236}">
                <a16:creationId xmlns:a16="http://schemas.microsoft.com/office/drawing/2014/main" id="{83FF81E4-0229-0DA2-F75A-33699BC47EA3}"/>
              </a:ext>
            </a:extLst>
          </p:cNvPr>
          <p:cNvSpPr txBox="1"/>
          <p:nvPr/>
        </p:nvSpPr>
        <p:spPr>
          <a:xfrm>
            <a:off x="1095154" y="1016282"/>
            <a:ext cx="9818689" cy="5755422"/>
          </a:xfrm>
          <a:prstGeom prst="rect">
            <a:avLst/>
          </a:prstGeom>
          <a:noFill/>
        </p:spPr>
        <p:txBody>
          <a:bodyPr wrap="square">
            <a:spAutoFit/>
          </a:bodyPr>
          <a:lstStyle/>
          <a:p>
            <a:pPr algn="l"/>
            <a:r>
              <a:rPr lang="en-IN" sz="1600" b="0" i="0" u="none" strike="noStrike" dirty="0">
                <a:solidFill>
                  <a:srgbClr val="000000"/>
                </a:solidFill>
                <a:effectLst/>
              </a:rPr>
              <a:t>The project involved predicting whether a two-wheeler loan application would be approved or declined based on various applicant data. The steps taken in this project include:</a:t>
            </a:r>
          </a:p>
          <a:p>
            <a:pPr algn="l">
              <a:buFont typeface="+mj-lt"/>
              <a:buAutoNum type="arabicPeriod"/>
            </a:pPr>
            <a:r>
              <a:rPr lang="en-IN" sz="1600" b="1" i="0" u="none" strike="noStrike" dirty="0">
                <a:solidFill>
                  <a:srgbClr val="000000"/>
                </a:solidFill>
                <a:effectLst/>
              </a:rPr>
              <a:t>Data Preprocessing:</a:t>
            </a:r>
            <a:endParaRPr lang="en-IN" sz="1600" b="0" i="0" u="none" strike="noStrike" dirty="0">
              <a:solidFill>
                <a:srgbClr val="000000"/>
              </a:solidFill>
              <a:effectLst/>
            </a:endParaRPr>
          </a:p>
          <a:p>
            <a:pPr marL="742950" lvl="1" indent="-285750" algn="l">
              <a:buFont typeface="+mj-lt"/>
              <a:buAutoNum type="arabicPeriod"/>
            </a:pPr>
            <a:r>
              <a:rPr lang="en-IN" sz="1600" b="1" i="0" u="none" strike="noStrike" dirty="0">
                <a:solidFill>
                  <a:srgbClr val="000000"/>
                </a:solidFill>
                <a:effectLst/>
              </a:rPr>
              <a:t>Handling Missing Values:</a:t>
            </a:r>
            <a:r>
              <a:rPr lang="en-IN" sz="1600" b="0" i="0" u="none" strike="noStrike" dirty="0">
                <a:solidFill>
                  <a:srgbClr val="000000"/>
                </a:solidFill>
                <a:effectLst/>
              </a:rPr>
              <a:t> Numerical features were imputed using the mean strategy, while categorical features were imputed using the most frequent value.</a:t>
            </a:r>
          </a:p>
          <a:p>
            <a:pPr marL="742950" lvl="1" indent="-285750" algn="l">
              <a:buFont typeface="+mj-lt"/>
              <a:buAutoNum type="arabicPeriod"/>
            </a:pPr>
            <a:r>
              <a:rPr lang="en-IN" sz="1600" b="1" i="0" u="none" strike="noStrike" dirty="0">
                <a:solidFill>
                  <a:srgbClr val="000000"/>
                </a:solidFill>
                <a:effectLst/>
              </a:rPr>
              <a:t>Date Conversion:</a:t>
            </a:r>
            <a:r>
              <a:rPr lang="en-IN" sz="1600" b="0" i="0" u="none" strike="noStrike" dirty="0">
                <a:solidFill>
                  <a:srgbClr val="000000"/>
                </a:solidFill>
                <a:effectLst/>
              </a:rPr>
              <a:t> Date columns such as 'APPLICATION LOGIN DATE' and 'DOB' were converted into separate features representing year, month, and day.</a:t>
            </a:r>
          </a:p>
          <a:p>
            <a:pPr marL="742950" lvl="1" indent="-285750" algn="l">
              <a:buFont typeface="+mj-lt"/>
              <a:buAutoNum type="arabicPeriod"/>
            </a:pPr>
            <a:r>
              <a:rPr lang="en-IN" sz="1600" b="1" i="0" u="none" strike="noStrike" dirty="0">
                <a:solidFill>
                  <a:srgbClr val="000000"/>
                </a:solidFill>
                <a:effectLst/>
              </a:rPr>
              <a:t>Encoding Categorical Variables:</a:t>
            </a:r>
            <a:r>
              <a:rPr lang="en-IN" sz="1600" b="0" i="0" u="none" strike="noStrike" dirty="0">
                <a:solidFill>
                  <a:srgbClr val="000000"/>
                </a:solidFill>
                <a:effectLst/>
              </a:rPr>
              <a:t> Categorical features were encoded using </a:t>
            </a:r>
            <a:r>
              <a:rPr lang="en-IN" sz="1600" b="0" i="0" u="none" strike="noStrike" dirty="0" err="1">
                <a:solidFill>
                  <a:srgbClr val="000000"/>
                </a:solidFill>
                <a:effectLst/>
              </a:rPr>
              <a:t>OneHotEncoder</a:t>
            </a:r>
            <a:r>
              <a:rPr lang="en-IN" sz="1600" b="0" i="0" u="none" strike="noStrike" dirty="0">
                <a:solidFill>
                  <a:srgbClr val="000000"/>
                </a:solidFill>
                <a:effectLst/>
              </a:rPr>
              <a:t> for robust handling of categorical data, particularly with previously unseen labels.</a:t>
            </a:r>
          </a:p>
          <a:p>
            <a:pPr marL="742950" lvl="1" indent="-285750" algn="l">
              <a:buFont typeface="+mj-lt"/>
              <a:buAutoNum type="arabicPeriod"/>
            </a:pPr>
            <a:r>
              <a:rPr lang="en-IN" sz="1600" b="1" i="0" u="none" strike="noStrike" dirty="0">
                <a:solidFill>
                  <a:srgbClr val="000000"/>
                </a:solidFill>
                <a:effectLst/>
              </a:rPr>
              <a:t>Feature Alignment:</a:t>
            </a:r>
            <a:r>
              <a:rPr lang="en-IN" sz="1600" b="0" i="0" u="none" strike="noStrike" dirty="0">
                <a:solidFill>
                  <a:srgbClr val="000000"/>
                </a:solidFill>
                <a:effectLst/>
              </a:rPr>
              <a:t> Both training and test datasets were aligned to ensure they contained the same features.</a:t>
            </a:r>
          </a:p>
          <a:p>
            <a:pPr algn="l">
              <a:buFont typeface="+mj-lt"/>
              <a:buAutoNum type="arabicPeriod"/>
            </a:pPr>
            <a:r>
              <a:rPr lang="en-IN" sz="1600" b="1" i="0" u="none" strike="noStrike" dirty="0">
                <a:solidFill>
                  <a:srgbClr val="000000"/>
                </a:solidFill>
                <a:effectLst/>
              </a:rPr>
              <a:t>Model Selection:</a:t>
            </a:r>
            <a:endParaRPr lang="en-IN" sz="1600" b="0" i="0" u="none" strike="noStrike" dirty="0">
              <a:solidFill>
                <a:srgbClr val="000000"/>
              </a:solidFill>
              <a:effectLst/>
            </a:endParaRPr>
          </a:p>
          <a:p>
            <a:pPr marL="742950" lvl="1" indent="-285750" algn="l">
              <a:buFont typeface="+mj-lt"/>
              <a:buAutoNum type="arabicPeriod"/>
            </a:pPr>
            <a:r>
              <a:rPr lang="en-IN" sz="1600" b="0" i="0" u="none" strike="noStrike" dirty="0">
                <a:solidFill>
                  <a:srgbClr val="000000"/>
                </a:solidFill>
                <a:effectLst/>
              </a:rPr>
              <a:t>Four models were evaluated: </a:t>
            </a:r>
            <a:r>
              <a:rPr lang="en-IN" sz="1600" b="1" i="0" u="none" strike="noStrike" dirty="0">
                <a:solidFill>
                  <a:srgbClr val="000000"/>
                </a:solidFill>
                <a:effectLst/>
              </a:rPr>
              <a:t>Random Forest, Gradient Boosting, Logistic Regression, and Support Vector Machine (SVM)</a:t>
            </a:r>
            <a:r>
              <a:rPr lang="en-IN" sz="1600" b="0" i="0" u="none" strike="noStrike" dirty="0">
                <a:solidFill>
                  <a:srgbClr val="000000"/>
                </a:solidFill>
                <a:effectLst/>
              </a:rPr>
              <a:t>.</a:t>
            </a:r>
          </a:p>
          <a:p>
            <a:pPr marL="742950" lvl="1" indent="-285750" algn="l">
              <a:buFont typeface="+mj-lt"/>
              <a:buAutoNum type="arabicPeriod"/>
            </a:pPr>
            <a:r>
              <a:rPr lang="en-IN" sz="1600" b="0" i="0" u="none" strike="noStrike" dirty="0">
                <a:solidFill>
                  <a:srgbClr val="000000"/>
                </a:solidFill>
                <a:effectLst/>
              </a:rPr>
              <a:t>Each model was integrated into a pipeline that included preprocessing and model training to ensure consistency.</a:t>
            </a:r>
          </a:p>
          <a:p>
            <a:pPr algn="l">
              <a:buFont typeface="+mj-lt"/>
              <a:buAutoNum type="arabicPeriod"/>
            </a:pPr>
            <a:r>
              <a:rPr lang="en-IN" sz="1600" b="1" i="0" u="none" strike="noStrike" dirty="0">
                <a:solidFill>
                  <a:srgbClr val="000000"/>
                </a:solidFill>
                <a:effectLst/>
              </a:rPr>
              <a:t>Model Evaluation:</a:t>
            </a:r>
            <a:endParaRPr lang="en-IN" sz="1600" b="0" i="0" u="none" strike="noStrike" dirty="0">
              <a:solidFill>
                <a:srgbClr val="000000"/>
              </a:solidFill>
              <a:effectLst/>
            </a:endParaRPr>
          </a:p>
          <a:p>
            <a:pPr marL="742950" lvl="1" indent="-285750" algn="l">
              <a:buFont typeface="+mj-lt"/>
              <a:buAutoNum type="arabicPeriod"/>
            </a:pPr>
            <a:r>
              <a:rPr lang="en-IN" sz="1600" b="1" i="0" u="none" strike="noStrike" dirty="0">
                <a:solidFill>
                  <a:srgbClr val="000000"/>
                </a:solidFill>
                <a:effectLst/>
              </a:rPr>
              <a:t>Cross-Validation:</a:t>
            </a:r>
            <a:r>
              <a:rPr lang="en-IN" sz="1600" b="0" i="0" u="none" strike="noStrike" dirty="0">
                <a:solidFill>
                  <a:srgbClr val="000000"/>
                </a:solidFill>
                <a:effectLst/>
              </a:rPr>
              <a:t> A 5-fold cross-validation was conducted to evaluate the performance of each model on the training dataset.</a:t>
            </a:r>
          </a:p>
          <a:p>
            <a:pPr marL="742950" lvl="1" indent="-285750" algn="l">
              <a:buFont typeface="+mj-lt"/>
              <a:buAutoNum type="arabicPeriod"/>
            </a:pPr>
            <a:r>
              <a:rPr lang="en-IN" sz="1600" b="1" i="0" u="none" strike="noStrike" dirty="0">
                <a:solidFill>
                  <a:srgbClr val="000000"/>
                </a:solidFill>
                <a:effectLst/>
              </a:rPr>
              <a:t>Hyperparameter Tuning:</a:t>
            </a:r>
            <a:r>
              <a:rPr lang="en-IN" sz="1600" b="0" i="0" u="none" strike="noStrike" dirty="0">
                <a:solidFill>
                  <a:srgbClr val="000000"/>
                </a:solidFill>
                <a:effectLst/>
              </a:rPr>
              <a:t> </a:t>
            </a:r>
            <a:r>
              <a:rPr lang="en-IN" sz="1600" b="0" i="0" u="none" strike="noStrike" dirty="0" err="1">
                <a:solidFill>
                  <a:srgbClr val="000000"/>
                </a:solidFill>
                <a:effectLst/>
              </a:rPr>
              <a:t>GridSearchCV</a:t>
            </a:r>
            <a:r>
              <a:rPr lang="en-IN" sz="1600" b="0" i="0" u="none" strike="noStrike" dirty="0">
                <a:solidFill>
                  <a:srgbClr val="000000"/>
                </a:solidFill>
                <a:effectLst/>
              </a:rPr>
              <a:t> was applied to the best-performing model (Logistic Regression) for fine-tuning.</a:t>
            </a:r>
          </a:p>
          <a:p>
            <a:pPr marL="742950" lvl="1" indent="-285750" algn="l">
              <a:buFont typeface="+mj-lt"/>
              <a:buAutoNum type="arabicPeriod"/>
            </a:pPr>
            <a:r>
              <a:rPr lang="en-IN" sz="1600" b="1" i="0" u="none" strike="noStrike" dirty="0">
                <a:solidFill>
                  <a:srgbClr val="000000"/>
                </a:solidFill>
                <a:effectLst/>
              </a:rPr>
              <a:t>Validation:</a:t>
            </a:r>
            <a:r>
              <a:rPr lang="en-IN" sz="1600" b="0" i="0" u="none" strike="noStrike" dirty="0">
                <a:solidFill>
                  <a:srgbClr val="000000"/>
                </a:solidFill>
                <a:effectLst/>
              </a:rPr>
              <a:t> The model was validated using a hold-out validation set to assess its performance in a real-world scenario</a:t>
            </a:r>
          </a:p>
        </p:txBody>
      </p:sp>
    </p:spTree>
    <p:extLst>
      <p:ext uri="{BB962C8B-B14F-4D97-AF65-F5344CB8AC3E}">
        <p14:creationId xmlns:p14="http://schemas.microsoft.com/office/powerpoint/2010/main" val="223588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1E2DFB1-445A-ED51-27E4-E7412300F946}"/>
              </a:ext>
            </a:extLst>
          </p:cNvPr>
          <p:cNvSpPr/>
          <p:nvPr/>
        </p:nvSpPr>
        <p:spPr>
          <a:xfrm>
            <a:off x="687770" y="1324626"/>
            <a:ext cx="10997411" cy="4582632"/>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IN" sz="1450" dirty="0">
              <a:solidFill>
                <a:schemeClr val="tx2"/>
              </a:solidFill>
            </a:endParaRPr>
          </a:p>
        </p:txBody>
      </p:sp>
      <p:sp>
        <p:nvSpPr>
          <p:cNvPr id="2" name="Title 1">
            <a:extLst>
              <a:ext uri="{FF2B5EF4-FFF2-40B4-BE49-F238E27FC236}">
                <a16:creationId xmlns:a16="http://schemas.microsoft.com/office/drawing/2014/main" id="{78925885-7F54-A3D4-3A29-59700B47CBCD}"/>
              </a:ext>
            </a:extLst>
          </p:cNvPr>
          <p:cNvSpPr>
            <a:spLocks noGrp="1"/>
          </p:cNvSpPr>
          <p:nvPr>
            <p:ph type="title"/>
          </p:nvPr>
        </p:nvSpPr>
        <p:spPr>
          <a:xfrm>
            <a:off x="185593" y="-169810"/>
            <a:ext cx="10515600" cy="1325563"/>
          </a:xfrm>
        </p:spPr>
        <p:txBody>
          <a:bodyPr/>
          <a:lstStyle/>
          <a:p>
            <a:r>
              <a:rPr lang="en-IN" b="1" dirty="0">
                <a:solidFill>
                  <a:srgbClr val="0070C0"/>
                </a:solidFill>
              </a:rPr>
              <a:t>Insights and Conclusions from Data</a:t>
            </a:r>
            <a:endParaRPr lang="en-US" b="1" dirty="0">
              <a:solidFill>
                <a:srgbClr val="0070C0"/>
              </a:solidFill>
            </a:endParaRPr>
          </a:p>
        </p:txBody>
      </p:sp>
      <p:sp>
        <p:nvSpPr>
          <p:cNvPr id="4" name="TextBox 3">
            <a:extLst>
              <a:ext uri="{FF2B5EF4-FFF2-40B4-BE49-F238E27FC236}">
                <a16:creationId xmlns:a16="http://schemas.microsoft.com/office/drawing/2014/main" id="{83FF81E4-0229-0DA2-F75A-33699BC47EA3}"/>
              </a:ext>
            </a:extLst>
          </p:cNvPr>
          <p:cNvSpPr txBox="1"/>
          <p:nvPr/>
        </p:nvSpPr>
        <p:spPr>
          <a:xfrm>
            <a:off x="1084522" y="1782395"/>
            <a:ext cx="9818689" cy="3293209"/>
          </a:xfrm>
          <a:prstGeom prst="rect">
            <a:avLst/>
          </a:prstGeom>
          <a:noFill/>
        </p:spPr>
        <p:txBody>
          <a:bodyPr wrap="square">
            <a:spAutoFit/>
          </a:bodyPr>
          <a:lstStyle/>
          <a:p>
            <a:pPr marL="285750" indent="-285750">
              <a:buFont typeface="Arial" panose="020B0604020202020204" pitchFamily="34" charset="0"/>
              <a:buChar char="•"/>
            </a:pPr>
            <a:r>
              <a:rPr lang="en-IN" sz="1600" b="1" dirty="0"/>
              <a:t>Model Performance:</a:t>
            </a:r>
          </a:p>
          <a:p>
            <a:pPr marL="742950" lvl="1" indent="-285750">
              <a:buFont typeface="Arial" panose="020B0604020202020204" pitchFamily="34" charset="0"/>
              <a:buChar char="•"/>
            </a:pPr>
            <a:r>
              <a:rPr lang="en-IN" sz="1600" dirty="0"/>
              <a:t>Logistic Regression emerged as the best model with a cross-validation accuracy of </a:t>
            </a:r>
            <a:r>
              <a:rPr lang="en-IN" sz="1600" b="1" dirty="0"/>
              <a:t>0.8632</a:t>
            </a:r>
            <a:r>
              <a:rPr lang="en-IN" sz="1600" dirty="0"/>
              <a:t>, followed closely by SVM with </a:t>
            </a:r>
            <a:r>
              <a:rPr lang="en-IN" sz="1600" b="1" dirty="0"/>
              <a:t>0.8574</a:t>
            </a:r>
            <a:r>
              <a:rPr lang="en-IN" sz="1600" dirty="0"/>
              <a:t>.</a:t>
            </a:r>
          </a:p>
          <a:p>
            <a:pPr marL="742950" lvl="1" indent="-285750">
              <a:buFont typeface="Arial" panose="020B0604020202020204" pitchFamily="34" charset="0"/>
              <a:buChar char="•"/>
            </a:pPr>
            <a:r>
              <a:rPr lang="en-IN" sz="1600" dirty="0"/>
              <a:t>The Random Forest and Gradient Boosting models also performed well, with cross-validation accuracies of </a:t>
            </a:r>
            <a:r>
              <a:rPr lang="en-IN" sz="1600" b="1" dirty="0"/>
              <a:t>0.8427</a:t>
            </a:r>
            <a:r>
              <a:rPr lang="en-IN" sz="1600" dirty="0"/>
              <a:t>and </a:t>
            </a:r>
            <a:r>
              <a:rPr lang="en-IN" sz="1600" b="1" dirty="0"/>
              <a:t>0.8442</a:t>
            </a:r>
            <a:r>
              <a:rPr lang="en-IN" sz="1600" dirty="0"/>
              <a:t> respectively.</a:t>
            </a:r>
          </a:p>
          <a:p>
            <a:pPr marL="285750" indent="-285750">
              <a:buFont typeface="Arial" panose="020B0604020202020204" pitchFamily="34" charset="0"/>
              <a:buChar char="•"/>
            </a:pPr>
            <a:r>
              <a:rPr lang="en-IN" sz="1600" b="1" dirty="0"/>
              <a:t>Data Distribution:</a:t>
            </a:r>
          </a:p>
          <a:p>
            <a:pPr marL="742950" lvl="1" indent="-285750">
              <a:buFont typeface="Arial" panose="020B0604020202020204" pitchFamily="34" charset="0"/>
              <a:buChar char="•"/>
            </a:pPr>
            <a:r>
              <a:rPr lang="en-IN" sz="1600" dirty="0"/>
              <a:t>The data was moderately imbalanced, with more loan applications being approved than declined. This is reflected in the prediction results where </a:t>
            </a:r>
            <a:r>
              <a:rPr lang="en-IN" sz="1600" b="1" dirty="0"/>
              <a:t>1277</a:t>
            </a:r>
            <a:r>
              <a:rPr lang="en-IN" sz="1600" dirty="0"/>
              <a:t> applications were predicted as approved and </a:t>
            </a:r>
            <a:r>
              <a:rPr lang="en-IN" sz="1600" b="1" dirty="0"/>
              <a:t>723</a:t>
            </a:r>
            <a:r>
              <a:rPr lang="en-IN" sz="1600" dirty="0"/>
              <a:t> as declined.</a:t>
            </a:r>
          </a:p>
          <a:p>
            <a:pPr marL="285750" indent="-285750">
              <a:buFont typeface="Arial" panose="020B0604020202020204" pitchFamily="34" charset="0"/>
              <a:buChar char="•"/>
            </a:pPr>
            <a:r>
              <a:rPr lang="en-IN" sz="1600" b="1" dirty="0"/>
              <a:t>Feature Importance:</a:t>
            </a:r>
          </a:p>
          <a:p>
            <a:pPr marL="742950" lvl="1" indent="-285750">
              <a:buFont typeface="Arial" panose="020B0604020202020204" pitchFamily="34" charset="0"/>
              <a:buChar char="•"/>
            </a:pPr>
            <a:r>
              <a:rPr lang="en-IN" sz="1600" dirty="0"/>
              <a:t>Logistic Regression suggests that the linear relationships among features are significant in predicting loan approval. This can be inferred from the fact that Logistic Regression outperformed other models that rely on non-linear relationships (like Random Forest and Gradient Boosting).</a:t>
            </a:r>
          </a:p>
        </p:txBody>
      </p:sp>
    </p:spTree>
    <p:extLst>
      <p:ext uri="{BB962C8B-B14F-4D97-AF65-F5344CB8AC3E}">
        <p14:creationId xmlns:p14="http://schemas.microsoft.com/office/powerpoint/2010/main" val="211496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5885-7F54-A3D4-3A29-59700B47CBCD}"/>
              </a:ext>
            </a:extLst>
          </p:cNvPr>
          <p:cNvSpPr>
            <a:spLocks noGrp="1"/>
          </p:cNvSpPr>
          <p:nvPr>
            <p:ph type="title"/>
          </p:nvPr>
        </p:nvSpPr>
        <p:spPr>
          <a:xfrm>
            <a:off x="508591" y="71704"/>
            <a:ext cx="10515600" cy="1325563"/>
          </a:xfrm>
        </p:spPr>
        <p:txBody>
          <a:bodyPr/>
          <a:lstStyle/>
          <a:p>
            <a:r>
              <a:rPr lang="en-IN" b="1" dirty="0">
                <a:solidFill>
                  <a:srgbClr val="0070C0"/>
                </a:solidFill>
              </a:rPr>
              <a:t>Performance on Train Data Set</a:t>
            </a:r>
            <a:endParaRPr lang="en-US" b="1" dirty="0">
              <a:solidFill>
                <a:srgbClr val="0070C0"/>
              </a:solidFill>
            </a:endParaRPr>
          </a:p>
        </p:txBody>
      </p:sp>
      <p:sp>
        <p:nvSpPr>
          <p:cNvPr id="4" name="Rectangle 3">
            <a:extLst>
              <a:ext uri="{FF2B5EF4-FFF2-40B4-BE49-F238E27FC236}">
                <a16:creationId xmlns:a16="http://schemas.microsoft.com/office/drawing/2014/main" id="{1EE1BEB2-97ED-2BB7-F751-AD69FF1DEE4D}"/>
              </a:ext>
            </a:extLst>
          </p:cNvPr>
          <p:cNvSpPr/>
          <p:nvPr/>
        </p:nvSpPr>
        <p:spPr>
          <a:xfrm>
            <a:off x="8631194" y="2797012"/>
            <a:ext cx="2621006" cy="37214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Validation Accuracy</a:t>
            </a:r>
          </a:p>
        </p:txBody>
      </p:sp>
      <p:sp>
        <p:nvSpPr>
          <p:cNvPr id="5" name="Rectangle 4">
            <a:extLst>
              <a:ext uri="{FF2B5EF4-FFF2-40B4-BE49-F238E27FC236}">
                <a16:creationId xmlns:a16="http://schemas.microsoft.com/office/drawing/2014/main" id="{0E1A00E4-DE54-4855-A7A0-EF9C2B478E76}"/>
              </a:ext>
            </a:extLst>
          </p:cNvPr>
          <p:cNvSpPr/>
          <p:nvPr/>
        </p:nvSpPr>
        <p:spPr>
          <a:xfrm>
            <a:off x="8631194" y="3118019"/>
            <a:ext cx="2621005" cy="869840"/>
          </a:xfrm>
          <a:prstGeom prst="rect">
            <a:avLst/>
          </a:prstGeom>
          <a:solidFill>
            <a:schemeClr val="accent1">
              <a:lumMod val="40000"/>
              <a:lumOff val="60000"/>
            </a:schemeClr>
          </a:solidFill>
          <a:ln>
            <a:solidFill>
              <a:schemeClr val="tx2">
                <a:lumMod val="10000"/>
                <a:lumOff val="9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3600" dirty="0">
                <a:solidFill>
                  <a:schemeClr val="bg1"/>
                </a:solidFill>
              </a:rPr>
              <a:t>86.32%</a:t>
            </a:r>
          </a:p>
        </p:txBody>
      </p:sp>
      <p:graphicFrame>
        <p:nvGraphicFramePr>
          <p:cNvPr id="22" name="Diagram 21">
            <a:extLst>
              <a:ext uri="{FF2B5EF4-FFF2-40B4-BE49-F238E27FC236}">
                <a16:creationId xmlns:a16="http://schemas.microsoft.com/office/drawing/2014/main" id="{B7D063EA-10A3-4981-3133-7DFB21602CC0}"/>
              </a:ext>
            </a:extLst>
          </p:cNvPr>
          <p:cNvGraphicFramePr/>
          <p:nvPr>
            <p:extLst>
              <p:ext uri="{D42A27DB-BD31-4B8C-83A1-F6EECF244321}">
                <p14:modId xmlns:p14="http://schemas.microsoft.com/office/powerpoint/2010/main" val="3878497856"/>
              </p:ext>
            </p:extLst>
          </p:nvPr>
        </p:nvGraphicFramePr>
        <p:xfrm>
          <a:off x="-308344" y="1358149"/>
          <a:ext cx="5794744"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Picture 22">
            <a:extLst>
              <a:ext uri="{FF2B5EF4-FFF2-40B4-BE49-F238E27FC236}">
                <a16:creationId xmlns:a16="http://schemas.microsoft.com/office/drawing/2014/main" id="{252FEE56-5FDD-48F6-8F96-EC41BAEE7D7D}"/>
              </a:ext>
            </a:extLst>
          </p:cNvPr>
          <p:cNvPicPr>
            <a:picLocks noChangeAspect="1"/>
          </p:cNvPicPr>
          <p:nvPr/>
        </p:nvPicPr>
        <p:blipFill>
          <a:blip r:embed="rId7"/>
          <a:stretch>
            <a:fillRect/>
          </a:stretch>
        </p:blipFill>
        <p:spPr>
          <a:xfrm>
            <a:off x="508591" y="1813039"/>
            <a:ext cx="7772400" cy="4536961"/>
          </a:xfrm>
          <a:prstGeom prst="rect">
            <a:avLst/>
          </a:prstGeom>
        </p:spPr>
      </p:pic>
    </p:spTree>
    <p:extLst>
      <p:ext uri="{BB962C8B-B14F-4D97-AF65-F5344CB8AC3E}">
        <p14:creationId xmlns:p14="http://schemas.microsoft.com/office/powerpoint/2010/main" val="398156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5885-7F54-A3D4-3A29-59700B47CBCD}"/>
              </a:ext>
            </a:extLst>
          </p:cNvPr>
          <p:cNvSpPr>
            <a:spLocks noGrp="1"/>
          </p:cNvSpPr>
          <p:nvPr>
            <p:ph type="title"/>
          </p:nvPr>
        </p:nvSpPr>
        <p:spPr>
          <a:xfrm>
            <a:off x="508591" y="71704"/>
            <a:ext cx="10515600" cy="1325563"/>
          </a:xfrm>
        </p:spPr>
        <p:txBody>
          <a:bodyPr/>
          <a:lstStyle/>
          <a:p>
            <a:r>
              <a:rPr lang="en-IN" b="1" dirty="0">
                <a:solidFill>
                  <a:srgbClr val="0070C0"/>
                </a:solidFill>
              </a:rPr>
              <a:t>Performance on Train Data Set ..</a:t>
            </a:r>
            <a:endParaRPr lang="en-US" b="1" dirty="0">
              <a:solidFill>
                <a:srgbClr val="0070C0"/>
              </a:solidFill>
            </a:endParaRPr>
          </a:p>
        </p:txBody>
      </p:sp>
      <p:pic>
        <p:nvPicPr>
          <p:cNvPr id="3" name="Picture 2">
            <a:extLst>
              <a:ext uri="{FF2B5EF4-FFF2-40B4-BE49-F238E27FC236}">
                <a16:creationId xmlns:a16="http://schemas.microsoft.com/office/drawing/2014/main" id="{099617CD-EB67-3CFE-DF81-0E452D7A5CA7}"/>
              </a:ext>
            </a:extLst>
          </p:cNvPr>
          <p:cNvPicPr>
            <a:picLocks noChangeAspect="1"/>
          </p:cNvPicPr>
          <p:nvPr/>
        </p:nvPicPr>
        <p:blipFill>
          <a:blip r:embed="rId2"/>
          <a:stretch>
            <a:fillRect/>
          </a:stretch>
        </p:blipFill>
        <p:spPr>
          <a:xfrm>
            <a:off x="127000" y="907980"/>
            <a:ext cx="8978309" cy="5729184"/>
          </a:xfrm>
          <a:prstGeom prst="rect">
            <a:avLst/>
          </a:prstGeom>
        </p:spPr>
      </p:pic>
      <p:sp>
        <p:nvSpPr>
          <p:cNvPr id="6" name="Rectangle 5">
            <a:extLst>
              <a:ext uri="{FF2B5EF4-FFF2-40B4-BE49-F238E27FC236}">
                <a16:creationId xmlns:a16="http://schemas.microsoft.com/office/drawing/2014/main" id="{91D7783E-D6C4-5844-5130-91337971A8B5}"/>
              </a:ext>
            </a:extLst>
          </p:cNvPr>
          <p:cNvSpPr/>
          <p:nvPr/>
        </p:nvSpPr>
        <p:spPr>
          <a:xfrm>
            <a:off x="9202694" y="2238212"/>
            <a:ext cx="2621006" cy="37214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Overall Accuracy</a:t>
            </a:r>
          </a:p>
        </p:txBody>
      </p:sp>
      <p:sp>
        <p:nvSpPr>
          <p:cNvPr id="7" name="Rectangle 6">
            <a:extLst>
              <a:ext uri="{FF2B5EF4-FFF2-40B4-BE49-F238E27FC236}">
                <a16:creationId xmlns:a16="http://schemas.microsoft.com/office/drawing/2014/main" id="{8BE26635-82A4-39B9-D7C1-7A9BC04908DD}"/>
              </a:ext>
            </a:extLst>
          </p:cNvPr>
          <p:cNvSpPr/>
          <p:nvPr/>
        </p:nvSpPr>
        <p:spPr>
          <a:xfrm>
            <a:off x="9202694" y="2559219"/>
            <a:ext cx="2621005" cy="869840"/>
          </a:xfrm>
          <a:prstGeom prst="rect">
            <a:avLst/>
          </a:prstGeom>
          <a:solidFill>
            <a:schemeClr val="accent1">
              <a:lumMod val="40000"/>
              <a:lumOff val="60000"/>
            </a:schemeClr>
          </a:solidFill>
          <a:ln>
            <a:solidFill>
              <a:schemeClr val="tx2">
                <a:lumMod val="10000"/>
                <a:lumOff val="9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86.5%</a:t>
            </a:r>
          </a:p>
        </p:txBody>
      </p:sp>
      <p:sp>
        <p:nvSpPr>
          <p:cNvPr id="8" name="Rectangle 7">
            <a:extLst>
              <a:ext uri="{FF2B5EF4-FFF2-40B4-BE49-F238E27FC236}">
                <a16:creationId xmlns:a16="http://schemas.microsoft.com/office/drawing/2014/main" id="{498554F9-647A-291E-C0E3-EBC7F3D0EA5B}"/>
              </a:ext>
            </a:extLst>
          </p:cNvPr>
          <p:cNvSpPr/>
          <p:nvPr/>
        </p:nvSpPr>
        <p:spPr>
          <a:xfrm>
            <a:off x="9202694" y="3762825"/>
            <a:ext cx="2621006" cy="37214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Macro Avg F1 Score</a:t>
            </a:r>
          </a:p>
        </p:txBody>
      </p:sp>
      <p:sp>
        <p:nvSpPr>
          <p:cNvPr id="9" name="Rectangle 8">
            <a:extLst>
              <a:ext uri="{FF2B5EF4-FFF2-40B4-BE49-F238E27FC236}">
                <a16:creationId xmlns:a16="http://schemas.microsoft.com/office/drawing/2014/main" id="{5F735E66-BEDE-31B6-FC99-ACB178BC11A3}"/>
              </a:ext>
            </a:extLst>
          </p:cNvPr>
          <p:cNvSpPr/>
          <p:nvPr/>
        </p:nvSpPr>
        <p:spPr>
          <a:xfrm>
            <a:off x="9202694" y="4083832"/>
            <a:ext cx="2621005" cy="869840"/>
          </a:xfrm>
          <a:prstGeom prst="rect">
            <a:avLst/>
          </a:prstGeom>
          <a:solidFill>
            <a:schemeClr val="accent1">
              <a:lumMod val="40000"/>
              <a:lumOff val="60000"/>
            </a:schemeClr>
          </a:solidFill>
          <a:ln>
            <a:solidFill>
              <a:schemeClr val="tx2">
                <a:lumMod val="10000"/>
                <a:lumOff val="9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85%</a:t>
            </a:r>
          </a:p>
        </p:txBody>
      </p:sp>
    </p:spTree>
    <p:extLst>
      <p:ext uri="{BB962C8B-B14F-4D97-AF65-F5344CB8AC3E}">
        <p14:creationId xmlns:p14="http://schemas.microsoft.com/office/powerpoint/2010/main" val="357732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5885-7F54-A3D4-3A29-59700B47CBCD}"/>
              </a:ext>
            </a:extLst>
          </p:cNvPr>
          <p:cNvSpPr>
            <a:spLocks noGrp="1"/>
          </p:cNvSpPr>
          <p:nvPr>
            <p:ph type="title"/>
          </p:nvPr>
        </p:nvSpPr>
        <p:spPr>
          <a:xfrm>
            <a:off x="214299" y="109537"/>
            <a:ext cx="10515600" cy="1325563"/>
          </a:xfrm>
        </p:spPr>
        <p:txBody>
          <a:bodyPr/>
          <a:lstStyle/>
          <a:p>
            <a:r>
              <a:rPr lang="en-IN" b="1" dirty="0">
                <a:solidFill>
                  <a:srgbClr val="0070C0"/>
                </a:solidFill>
              </a:rPr>
              <a:t>Use of Appropriate Metrics</a:t>
            </a:r>
            <a:endParaRPr lang="en-US" b="1" dirty="0">
              <a:solidFill>
                <a:srgbClr val="0070C0"/>
              </a:solidFill>
            </a:endParaRPr>
          </a:p>
        </p:txBody>
      </p:sp>
      <p:sp>
        <p:nvSpPr>
          <p:cNvPr id="5" name="Rounded Rectangle 4">
            <a:extLst>
              <a:ext uri="{FF2B5EF4-FFF2-40B4-BE49-F238E27FC236}">
                <a16:creationId xmlns:a16="http://schemas.microsoft.com/office/drawing/2014/main" id="{57154EDC-0680-1C52-B4CB-E0485368C9F9}"/>
              </a:ext>
            </a:extLst>
          </p:cNvPr>
          <p:cNvSpPr/>
          <p:nvPr/>
        </p:nvSpPr>
        <p:spPr>
          <a:xfrm>
            <a:off x="214299" y="1765301"/>
            <a:ext cx="11101402" cy="3657599"/>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chemeClr val="tx1"/>
                </a:solidFill>
              </a:rPr>
              <a:t>Accuracy:</a:t>
            </a:r>
            <a:r>
              <a:rPr lang="en-IN" dirty="0">
                <a:solidFill>
                  <a:schemeClr val="tx1"/>
                </a:solidFill>
              </a:rPr>
              <a:t> Provides an overall measure of how many loan applications were correctly classified.</a:t>
            </a:r>
          </a:p>
          <a:p>
            <a:pPr marL="285750" indent="-285750">
              <a:buFont typeface="Arial" panose="020B0604020202020204" pitchFamily="34" charset="0"/>
              <a:buChar char="•"/>
            </a:pPr>
            <a:r>
              <a:rPr lang="en-IN" b="1" dirty="0">
                <a:solidFill>
                  <a:schemeClr val="tx1"/>
                </a:solidFill>
              </a:rPr>
              <a:t>Precision and Recall:</a:t>
            </a:r>
            <a:r>
              <a:rPr lang="en-IN" dirty="0">
                <a:solidFill>
                  <a:schemeClr val="tx1"/>
                </a:solidFill>
              </a:rPr>
              <a:t> Precision measures how many applications predicted as approved are actually approved, while recall measures how many of the actual approved applications were correctly identified.</a:t>
            </a:r>
          </a:p>
          <a:p>
            <a:pPr marL="285750" indent="-285750">
              <a:buFont typeface="Arial" panose="020B0604020202020204" pitchFamily="34" charset="0"/>
              <a:buChar char="•"/>
            </a:pPr>
            <a:r>
              <a:rPr lang="en-IN" b="1" dirty="0">
                <a:solidFill>
                  <a:schemeClr val="tx1"/>
                </a:solidFill>
              </a:rPr>
              <a:t>F1-Score:</a:t>
            </a:r>
            <a:r>
              <a:rPr lang="en-IN" dirty="0">
                <a:solidFill>
                  <a:schemeClr val="tx1"/>
                </a:solidFill>
              </a:rPr>
              <a:t> Combines precision and recall into a single metric to balance both, particularly important in cases of imbalanced data.</a:t>
            </a:r>
          </a:p>
          <a:p>
            <a:pPr marL="285750" indent="-285750">
              <a:buFont typeface="Arial" panose="020B0604020202020204" pitchFamily="34" charset="0"/>
              <a:buChar char="•"/>
            </a:pPr>
            <a:r>
              <a:rPr lang="en-IN" b="1" dirty="0">
                <a:solidFill>
                  <a:schemeClr val="tx1"/>
                </a:solidFill>
              </a:rPr>
              <a:t>Confusion Matrix:</a:t>
            </a:r>
            <a:r>
              <a:rPr lang="en-IN" dirty="0">
                <a:solidFill>
                  <a:schemeClr val="tx1"/>
                </a:solidFill>
              </a:rPr>
              <a:t> Offers a detailed breakdown of true positives, true negatives, false positives, and false negatives, giving insight into the model's performance on each class</a:t>
            </a:r>
            <a:r>
              <a:rPr lang="en-IN" dirty="0"/>
              <a:t>.</a:t>
            </a:r>
            <a:endParaRPr lang="en-IN" b="0" i="0" u="none" strike="noStrike" dirty="0">
              <a:solidFill>
                <a:srgbClr val="000000"/>
              </a:solidFill>
              <a:effectLst/>
            </a:endParaRPr>
          </a:p>
        </p:txBody>
      </p:sp>
    </p:spTree>
    <p:extLst>
      <p:ext uri="{BB962C8B-B14F-4D97-AF65-F5344CB8AC3E}">
        <p14:creationId xmlns:p14="http://schemas.microsoft.com/office/powerpoint/2010/main" val="50575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5885-7F54-A3D4-3A29-59700B47CBCD}"/>
              </a:ext>
            </a:extLst>
          </p:cNvPr>
          <p:cNvSpPr>
            <a:spLocks noGrp="1"/>
          </p:cNvSpPr>
          <p:nvPr>
            <p:ph type="title"/>
          </p:nvPr>
        </p:nvSpPr>
        <p:spPr>
          <a:xfrm>
            <a:off x="508591" y="71704"/>
            <a:ext cx="10515600" cy="1325563"/>
          </a:xfrm>
        </p:spPr>
        <p:txBody>
          <a:bodyPr/>
          <a:lstStyle/>
          <a:p>
            <a:r>
              <a:rPr lang="en-IN" b="1" dirty="0">
                <a:solidFill>
                  <a:srgbClr val="0070C0"/>
                </a:solidFill>
              </a:rPr>
              <a:t>Prediction Results Summary</a:t>
            </a:r>
            <a:endParaRPr lang="en-US" b="1" dirty="0">
              <a:solidFill>
                <a:srgbClr val="0070C0"/>
              </a:solidFill>
            </a:endParaRPr>
          </a:p>
        </p:txBody>
      </p:sp>
      <p:sp>
        <p:nvSpPr>
          <p:cNvPr id="6" name="Rectangle 5">
            <a:extLst>
              <a:ext uri="{FF2B5EF4-FFF2-40B4-BE49-F238E27FC236}">
                <a16:creationId xmlns:a16="http://schemas.microsoft.com/office/drawing/2014/main" id="{91D7783E-D6C4-5844-5130-91337971A8B5}"/>
              </a:ext>
            </a:extLst>
          </p:cNvPr>
          <p:cNvSpPr/>
          <p:nvPr/>
        </p:nvSpPr>
        <p:spPr>
          <a:xfrm>
            <a:off x="1201694" y="2673073"/>
            <a:ext cx="2621006" cy="37214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Approved Loans</a:t>
            </a:r>
          </a:p>
        </p:txBody>
      </p:sp>
      <p:sp>
        <p:nvSpPr>
          <p:cNvPr id="7" name="Rectangle 6">
            <a:extLst>
              <a:ext uri="{FF2B5EF4-FFF2-40B4-BE49-F238E27FC236}">
                <a16:creationId xmlns:a16="http://schemas.microsoft.com/office/drawing/2014/main" id="{8BE26635-82A4-39B9-D7C1-7A9BC04908DD}"/>
              </a:ext>
            </a:extLst>
          </p:cNvPr>
          <p:cNvSpPr/>
          <p:nvPr/>
        </p:nvSpPr>
        <p:spPr>
          <a:xfrm>
            <a:off x="1201694" y="2994080"/>
            <a:ext cx="2621005" cy="869840"/>
          </a:xfrm>
          <a:prstGeom prst="rect">
            <a:avLst/>
          </a:prstGeom>
          <a:solidFill>
            <a:schemeClr val="accent1">
              <a:lumMod val="40000"/>
              <a:lumOff val="60000"/>
            </a:schemeClr>
          </a:solidFill>
          <a:ln>
            <a:solidFill>
              <a:schemeClr val="tx2">
                <a:lumMod val="10000"/>
                <a:lumOff val="9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3600" dirty="0">
                <a:solidFill>
                  <a:schemeClr val="bg1"/>
                </a:solidFill>
              </a:rPr>
              <a:t>1277</a:t>
            </a:r>
          </a:p>
        </p:txBody>
      </p:sp>
      <p:sp>
        <p:nvSpPr>
          <p:cNvPr id="8" name="Rectangle 7">
            <a:extLst>
              <a:ext uri="{FF2B5EF4-FFF2-40B4-BE49-F238E27FC236}">
                <a16:creationId xmlns:a16="http://schemas.microsoft.com/office/drawing/2014/main" id="{498554F9-647A-291E-C0E3-EBC7F3D0EA5B}"/>
              </a:ext>
            </a:extLst>
          </p:cNvPr>
          <p:cNvSpPr/>
          <p:nvPr/>
        </p:nvSpPr>
        <p:spPr>
          <a:xfrm>
            <a:off x="4427494" y="2673073"/>
            <a:ext cx="2621006" cy="37214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Declined Loans</a:t>
            </a:r>
          </a:p>
        </p:txBody>
      </p:sp>
      <p:sp>
        <p:nvSpPr>
          <p:cNvPr id="9" name="Rectangle 8">
            <a:extLst>
              <a:ext uri="{FF2B5EF4-FFF2-40B4-BE49-F238E27FC236}">
                <a16:creationId xmlns:a16="http://schemas.microsoft.com/office/drawing/2014/main" id="{5F735E66-BEDE-31B6-FC99-ACB178BC11A3}"/>
              </a:ext>
            </a:extLst>
          </p:cNvPr>
          <p:cNvSpPr/>
          <p:nvPr/>
        </p:nvSpPr>
        <p:spPr>
          <a:xfrm>
            <a:off x="4427494" y="2994080"/>
            <a:ext cx="2621005" cy="869840"/>
          </a:xfrm>
          <a:prstGeom prst="rect">
            <a:avLst/>
          </a:prstGeom>
          <a:solidFill>
            <a:schemeClr val="accent1">
              <a:lumMod val="40000"/>
              <a:lumOff val="60000"/>
            </a:schemeClr>
          </a:solidFill>
          <a:ln>
            <a:solidFill>
              <a:schemeClr val="tx2">
                <a:lumMod val="10000"/>
                <a:lumOff val="9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3600" dirty="0">
                <a:solidFill>
                  <a:schemeClr val="bg1"/>
                </a:solidFill>
              </a:rPr>
              <a:t>723</a:t>
            </a:r>
          </a:p>
        </p:txBody>
      </p:sp>
      <p:sp>
        <p:nvSpPr>
          <p:cNvPr id="4" name="Rectangle 3">
            <a:extLst>
              <a:ext uri="{FF2B5EF4-FFF2-40B4-BE49-F238E27FC236}">
                <a16:creationId xmlns:a16="http://schemas.microsoft.com/office/drawing/2014/main" id="{E16CA2BB-4DEE-7D05-8AB2-58A0C3D5302E}"/>
              </a:ext>
            </a:extLst>
          </p:cNvPr>
          <p:cNvSpPr/>
          <p:nvPr/>
        </p:nvSpPr>
        <p:spPr>
          <a:xfrm>
            <a:off x="7920585" y="2673073"/>
            <a:ext cx="2621006" cy="37214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Total Predictions</a:t>
            </a:r>
          </a:p>
        </p:txBody>
      </p:sp>
      <p:sp>
        <p:nvSpPr>
          <p:cNvPr id="5" name="Rectangle 4">
            <a:extLst>
              <a:ext uri="{FF2B5EF4-FFF2-40B4-BE49-F238E27FC236}">
                <a16:creationId xmlns:a16="http://schemas.microsoft.com/office/drawing/2014/main" id="{22798848-8526-D4B7-DB3A-89E3A1BD46EB}"/>
              </a:ext>
            </a:extLst>
          </p:cNvPr>
          <p:cNvSpPr/>
          <p:nvPr/>
        </p:nvSpPr>
        <p:spPr>
          <a:xfrm>
            <a:off x="7920585" y="2994080"/>
            <a:ext cx="2621005" cy="869840"/>
          </a:xfrm>
          <a:prstGeom prst="rect">
            <a:avLst/>
          </a:prstGeom>
          <a:solidFill>
            <a:schemeClr val="accent1">
              <a:lumMod val="40000"/>
              <a:lumOff val="60000"/>
            </a:schemeClr>
          </a:solidFill>
          <a:ln>
            <a:solidFill>
              <a:schemeClr val="tx2">
                <a:lumMod val="10000"/>
                <a:lumOff val="9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3600" dirty="0">
                <a:solidFill>
                  <a:schemeClr val="bg1"/>
                </a:solidFill>
              </a:rPr>
              <a:t>2000</a:t>
            </a:r>
          </a:p>
        </p:txBody>
      </p:sp>
    </p:spTree>
    <p:extLst>
      <p:ext uri="{BB962C8B-B14F-4D97-AF65-F5344CB8AC3E}">
        <p14:creationId xmlns:p14="http://schemas.microsoft.com/office/powerpoint/2010/main" val="195237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5885-7F54-A3D4-3A29-59700B47CBCD}"/>
              </a:ext>
            </a:extLst>
          </p:cNvPr>
          <p:cNvSpPr>
            <a:spLocks noGrp="1"/>
          </p:cNvSpPr>
          <p:nvPr>
            <p:ph type="title"/>
          </p:nvPr>
        </p:nvSpPr>
        <p:spPr>
          <a:xfrm>
            <a:off x="214299" y="0"/>
            <a:ext cx="10515600" cy="1325563"/>
          </a:xfrm>
        </p:spPr>
        <p:txBody>
          <a:bodyPr/>
          <a:lstStyle/>
          <a:p>
            <a:r>
              <a:rPr lang="en-IN" b="1" dirty="0">
                <a:solidFill>
                  <a:srgbClr val="0070C0"/>
                </a:solidFill>
              </a:rPr>
              <a:t>Conclusion</a:t>
            </a:r>
            <a:endParaRPr lang="en-US" b="1" dirty="0">
              <a:solidFill>
                <a:srgbClr val="0070C0"/>
              </a:solidFill>
            </a:endParaRPr>
          </a:p>
        </p:txBody>
      </p:sp>
      <p:sp>
        <p:nvSpPr>
          <p:cNvPr id="5" name="Rounded Rectangle 4">
            <a:extLst>
              <a:ext uri="{FF2B5EF4-FFF2-40B4-BE49-F238E27FC236}">
                <a16:creationId xmlns:a16="http://schemas.microsoft.com/office/drawing/2014/main" id="{57154EDC-0680-1C52-B4CB-E0485368C9F9}"/>
              </a:ext>
            </a:extLst>
          </p:cNvPr>
          <p:cNvSpPr/>
          <p:nvPr/>
        </p:nvSpPr>
        <p:spPr>
          <a:xfrm>
            <a:off x="214299" y="1765301"/>
            <a:ext cx="11101402" cy="3657599"/>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i="0" u="none" strike="noStrike" dirty="0">
                <a:solidFill>
                  <a:srgbClr val="000000"/>
                </a:solidFill>
                <a:effectLst/>
                <a:latin typeface="-webkit-standard"/>
              </a:rPr>
              <a:t>Logistic Regression </a:t>
            </a:r>
            <a:r>
              <a:rPr lang="en-IN" b="0" i="0" u="none" strike="noStrike" dirty="0">
                <a:solidFill>
                  <a:srgbClr val="000000"/>
                </a:solidFill>
                <a:effectLst/>
                <a:latin typeface="-webkit-standard"/>
              </a:rPr>
              <a:t>was identified as the best model for this task, delivering the highest cross-validation accuracy and strong performance on the validation set.</a:t>
            </a:r>
          </a:p>
          <a:p>
            <a:pPr marL="285750" indent="-285750">
              <a:buFont typeface="Arial" panose="020B0604020202020204" pitchFamily="34" charset="0"/>
              <a:buChar char="•"/>
            </a:pPr>
            <a:r>
              <a:rPr lang="en-IN" b="0" i="0" u="none" strike="noStrike" dirty="0">
                <a:solidFill>
                  <a:srgbClr val="000000"/>
                </a:solidFill>
                <a:effectLst/>
                <a:latin typeface="-webkit-standard"/>
              </a:rPr>
              <a:t> The model was able to maintain a good balance between </a:t>
            </a:r>
            <a:r>
              <a:rPr lang="en-IN" b="1" i="0" u="none" strike="noStrike" dirty="0">
                <a:solidFill>
                  <a:srgbClr val="000000"/>
                </a:solidFill>
                <a:effectLst/>
                <a:latin typeface="-webkit-standard"/>
              </a:rPr>
              <a:t>precision and recall</a:t>
            </a:r>
            <a:r>
              <a:rPr lang="en-IN" b="0" i="0" u="none" strike="noStrike" dirty="0">
                <a:solidFill>
                  <a:srgbClr val="000000"/>
                </a:solidFill>
                <a:effectLst/>
                <a:latin typeface="-webkit-standard"/>
              </a:rPr>
              <a:t>, particularly in predicting the </a:t>
            </a:r>
            <a:r>
              <a:rPr lang="en-IN" b="1" i="0" u="none" strike="noStrike" dirty="0">
                <a:solidFill>
                  <a:srgbClr val="000000"/>
                </a:solidFill>
                <a:effectLst/>
                <a:latin typeface="-webkit-standard"/>
              </a:rPr>
              <a:t>majority class </a:t>
            </a:r>
            <a:r>
              <a:rPr lang="en-IN" b="0" i="0" u="none" strike="noStrike" dirty="0">
                <a:solidFill>
                  <a:srgbClr val="000000"/>
                </a:solidFill>
                <a:effectLst/>
                <a:latin typeface="-webkit-standard"/>
              </a:rPr>
              <a:t>(approved loans). </a:t>
            </a:r>
          </a:p>
          <a:p>
            <a:pPr marL="285750" indent="-285750">
              <a:buFont typeface="Arial" panose="020B0604020202020204" pitchFamily="34" charset="0"/>
              <a:buChar char="•"/>
            </a:pPr>
            <a:r>
              <a:rPr lang="en-IN" b="0" i="0" u="none" strike="noStrike" dirty="0">
                <a:solidFill>
                  <a:srgbClr val="000000"/>
                </a:solidFill>
                <a:effectLst/>
                <a:latin typeface="-webkit-standard"/>
              </a:rPr>
              <a:t>The methodology applied here could be further refined with more advanced feature engineering or alternative models </a:t>
            </a:r>
            <a:r>
              <a:rPr lang="en-IN" b="1" i="0" u="none" strike="noStrike" dirty="0">
                <a:solidFill>
                  <a:srgbClr val="000000"/>
                </a:solidFill>
                <a:effectLst/>
                <a:latin typeface="-webkit-standard"/>
              </a:rPr>
              <a:t>if higher accuracy is required</a:t>
            </a:r>
            <a:r>
              <a:rPr lang="en-IN" b="0" i="0" u="none" strike="noStrike" dirty="0">
                <a:solidFill>
                  <a:srgbClr val="000000"/>
                </a:solidFill>
                <a:effectLst/>
                <a:latin typeface="-webkit-standard"/>
              </a:rPr>
              <a:t>, especially for </a:t>
            </a:r>
            <a:r>
              <a:rPr lang="en-IN" b="1" i="0" u="none" strike="noStrike" dirty="0">
                <a:solidFill>
                  <a:srgbClr val="000000"/>
                </a:solidFill>
                <a:effectLst/>
                <a:latin typeface="-webkit-standard"/>
              </a:rPr>
              <a:t>minority class </a:t>
            </a:r>
            <a:r>
              <a:rPr lang="en-IN" b="0" i="0" u="none" strike="noStrike" dirty="0">
                <a:solidFill>
                  <a:srgbClr val="000000"/>
                </a:solidFill>
                <a:effectLst/>
                <a:latin typeface="-webkit-standard"/>
              </a:rPr>
              <a:t>predictions.</a:t>
            </a:r>
            <a:endParaRPr lang="en-IN" b="0" i="0" u="none" strike="noStrike" dirty="0">
              <a:solidFill>
                <a:srgbClr val="000000"/>
              </a:solidFill>
              <a:effectLst/>
            </a:endParaRPr>
          </a:p>
        </p:txBody>
      </p:sp>
    </p:spTree>
    <p:extLst>
      <p:ext uri="{BB962C8B-B14F-4D97-AF65-F5344CB8AC3E}">
        <p14:creationId xmlns:p14="http://schemas.microsoft.com/office/powerpoint/2010/main" val="134711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1445</TotalTime>
  <Words>638</Words>
  <Application>Microsoft Macintosh PowerPoint</Application>
  <PresentationFormat>Widescreen</PresentationFormat>
  <Paragraphs>53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-webkit-standard</vt:lpstr>
      <vt:lpstr>Aptos</vt:lpstr>
      <vt:lpstr>Aptos Display</vt:lpstr>
      <vt:lpstr>Arial</vt:lpstr>
      <vt:lpstr>Office Theme</vt:lpstr>
      <vt:lpstr>Two-wheeler loan Approval processing</vt:lpstr>
      <vt:lpstr>Problem Statement</vt:lpstr>
      <vt:lpstr>Approach Taken</vt:lpstr>
      <vt:lpstr>Insights and Conclusions from Data</vt:lpstr>
      <vt:lpstr>Performance on Train Data Set</vt:lpstr>
      <vt:lpstr>Performance on Train Data Set ..</vt:lpstr>
      <vt:lpstr>Use of Appropriate Metrics</vt:lpstr>
      <vt:lpstr>Prediction Results 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Seshu Babu Barma</dc:creator>
  <cp:lastModifiedBy>Seshu Babu Barma</cp:lastModifiedBy>
  <cp:revision>82</cp:revision>
  <dcterms:created xsi:type="dcterms:W3CDTF">2024-08-03T08:40:23Z</dcterms:created>
  <dcterms:modified xsi:type="dcterms:W3CDTF">2024-08-21T00:17:02Z</dcterms:modified>
</cp:coreProperties>
</file>