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46"/>
  </p:notesMasterIdLst>
  <p:sldIdLst>
    <p:sldId id="256" r:id="rId2"/>
    <p:sldId id="259" r:id="rId3"/>
    <p:sldId id="257" r:id="rId4"/>
    <p:sldId id="267" r:id="rId5"/>
    <p:sldId id="262" r:id="rId6"/>
    <p:sldId id="310" r:id="rId7"/>
    <p:sldId id="295" r:id="rId8"/>
    <p:sldId id="296" r:id="rId9"/>
    <p:sldId id="279" r:id="rId10"/>
    <p:sldId id="265" r:id="rId11"/>
    <p:sldId id="266" r:id="rId12"/>
    <p:sldId id="280" r:id="rId13"/>
    <p:sldId id="268" r:id="rId14"/>
    <p:sldId id="273" r:id="rId15"/>
    <p:sldId id="270" r:id="rId16"/>
    <p:sldId id="272" r:id="rId17"/>
    <p:sldId id="275" r:id="rId18"/>
    <p:sldId id="276" r:id="rId19"/>
    <p:sldId id="277" r:id="rId20"/>
    <p:sldId id="281" r:id="rId21"/>
    <p:sldId id="278" r:id="rId22"/>
    <p:sldId id="282" r:id="rId23"/>
    <p:sldId id="269" r:id="rId24"/>
    <p:sldId id="286" r:id="rId25"/>
    <p:sldId id="285" r:id="rId26"/>
    <p:sldId id="298" r:id="rId27"/>
    <p:sldId id="290" r:id="rId28"/>
    <p:sldId id="299" r:id="rId29"/>
    <p:sldId id="301" r:id="rId30"/>
    <p:sldId id="303" r:id="rId31"/>
    <p:sldId id="304" r:id="rId32"/>
    <p:sldId id="305" r:id="rId33"/>
    <p:sldId id="302" r:id="rId34"/>
    <p:sldId id="297" r:id="rId35"/>
    <p:sldId id="308" r:id="rId36"/>
    <p:sldId id="291" r:id="rId37"/>
    <p:sldId id="284" r:id="rId38"/>
    <p:sldId id="287" r:id="rId39"/>
    <p:sldId id="306" r:id="rId40"/>
    <p:sldId id="309" r:id="rId41"/>
    <p:sldId id="294" r:id="rId42"/>
    <p:sldId id="307" r:id="rId43"/>
    <p:sldId id="274" r:id="rId44"/>
    <p:sldId id="263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0132" autoAdjust="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22ECB-E00F-4A51-837B-A5AF7EAE8E5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96D75-5D96-4710-98B5-4EA671FC5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9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gdb</a:t>
            </a:r>
            <a:r>
              <a:rPr lang="en-US" dirty="0"/>
              <a:t> analysis of the program regarding buffer overflow  nicely explained in https://www.youtube.com/watch?v=GqmQg-cszw4 after time 50:04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6D75-5D96-4710-98B5-4EA671FC59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00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than </a:t>
            </a:r>
            <a:r>
              <a:rPr lang="en-US" i="1" dirty="0"/>
              <a:t>`char`</a:t>
            </a:r>
            <a:r>
              <a:rPr lang="en-US" dirty="0"/>
              <a:t> array, dynamically allocated memory</a:t>
            </a:r>
            <a:r>
              <a:rPr lang="en-US" baseline="0" dirty="0"/>
              <a:t> using `</a:t>
            </a:r>
            <a:r>
              <a:rPr lang="en-US" baseline="0" dirty="0" err="1"/>
              <a:t>malloc</a:t>
            </a:r>
            <a:r>
              <a:rPr lang="en-US" baseline="0" dirty="0"/>
              <a:t>()` etc. is also an example of buffer.</a:t>
            </a:r>
          </a:p>
          <a:p>
            <a:endParaRPr lang="en-US" baseline="0" dirty="0"/>
          </a:p>
          <a:p>
            <a:r>
              <a:rPr lang="en-US" dirty="0"/>
              <a:t>Other terms such as </a:t>
            </a:r>
            <a:r>
              <a:rPr lang="en-US" i="1" dirty="0"/>
              <a:t>buffer underflow (write before the start of allocated memory), buffer over-read (read after the end), out-of-bound access etc.</a:t>
            </a:r>
            <a:r>
              <a:rPr lang="en-US" dirty="0"/>
              <a:t> are also popular in usage.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6D75-5D96-4710-98B5-4EA671FC59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7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6D75-5D96-4710-98B5-4EA671FC59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7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https://web.nvd.nist.gov/view/vuln/statistics-results?adv_search=true&amp;cves=on&amp;cwe_id=CWE-119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6D75-5D96-4710-98B5-4EA671FC59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6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6D75-5D96-4710-98B5-4EA671FC59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37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6D75-5D96-4710-98B5-4EA671FC59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37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6D75-5D96-4710-98B5-4EA671FC59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7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6D75-5D96-4710-98B5-4EA671FC59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7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https://security.berkeley.edu/content/application-software-security-guidelines</a:t>
            </a:r>
          </a:p>
          <a:p>
            <a:r>
              <a:rPr lang="en-US" dirty="0"/>
              <a:t>https://msdn.microsoft.com/en-us/library/d55zzx87%28v=vs.90%29.aspx</a:t>
            </a:r>
          </a:p>
          <a:p>
            <a:r>
              <a:rPr lang="en-US" dirty="0"/>
              <a:t>https://developer.apple.com/library/mac/documentation/Security/Conceptual/SecureCodingGuide/Introduction.html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6D75-5D96-4710-98B5-4EA671FC595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98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http://sourceforge.net/projects/safeclib/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6D75-5D96-4710-98B5-4EA671FC595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98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http://sourceforge.net/projects/safeclib/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6D75-5D96-4710-98B5-4EA671FC595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9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numbers for Sony even went </a:t>
            </a:r>
            <a:r>
              <a:rPr lang="en-US" baseline="0" dirty="0" err="1"/>
              <a:t>upto</a:t>
            </a:r>
            <a:r>
              <a:rPr lang="en-US" baseline="0" dirty="0"/>
              <a:t> $171 million</a:t>
            </a:r>
          </a:p>
          <a:p>
            <a:r>
              <a:rPr lang="en-US" baseline="0" dirty="0"/>
              <a:t>Target hack could be </a:t>
            </a:r>
            <a:r>
              <a:rPr lang="en-US" baseline="0" dirty="0" err="1"/>
              <a:t>upto</a:t>
            </a:r>
            <a:r>
              <a:rPr lang="en-US" baseline="0" dirty="0"/>
              <a:t> $450 million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6D75-5D96-4710-98B5-4EA671FC59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05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6D75-5D96-4710-98B5-4EA671FC595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55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6D75-5D96-4710-98B5-4EA671FC595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55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https://web.nvd.nist.gov/view/vuln/statistics-results?adv_search=true&amp;cves=on&amp;cwe_id=CWE-89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6D75-5D96-4710-98B5-4EA671FC595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6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6D75-5D96-4710-98B5-4EA671FC595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55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http://www.wired.com/2015/07/hackers-remotely-kill-jeep-highway/</a:t>
            </a:r>
          </a:p>
          <a:p>
            <a:r>
              <a:rPr lang="en-US" dirty="0"/>
              <a:t>http://www.informationisbeautiful.net/visualizations/worlds-biggest-data-breaches-hacks/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6D75-5D96-4710-98B5-4EA671FC59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55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6D75-5D96-4710-98B5-4EA671FC59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55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http://www.wired.com/2015/07/hackers-remotely-kill-jeep-highway/</a:t>
            </a:r>
          </a:p>
          <a:p>
            <a:r>
              <a:rPr lang="en-US" dirty="0"/>
              <a:t>http://www.informationisbeautiful.net/visualizations/worlds-biggest-data-breaches-hacks/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6D75-5D96-4710-98B5-4EA671FC59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55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http://www.tiobe.com/index.php/content/paperinfo/tpci/index.html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6D75-5D96-4710-98B5-4EA671FC59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3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6D75-5D96-4710-98B5-4EA671FC59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7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6D75-5D96-4710-98B5-4EA671FC59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95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 Segment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This is also known as data segment. The executable binary of the program/code is put into this segment. It is generally kept in read-mode (in Linux) to make sure that it is never over-written.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Segment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This segment contains all the data (global, extern, static variables not local variables) which is required throughout program execution. This is generally divided into two physical parts.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Initialized Data Segment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This contains data that has been explicitly initialized by the program.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Uninitialized Data Segment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This contains data that has not been explicitly initialized by the program. Global variables not initialize by program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assured by the process model 			to be zero.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is the segment which is being used for all the dynamic memory allocations. In the C source code of the user program, standard library function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malloc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calloc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alloc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realloc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are used to allocate linear memory dynamically.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All the local variables that are created when control enters as function are stored in stack. Every time a function is called some more information is also stored in stack including the address where to return to and parameters passed in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6D75-5D96-4710-98B5-4EA671FC59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3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0081-628D-4E10-99B5-E24FA8144701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A7E0-036D-460A-8C9E-B7697FBCC05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0081-628D-4E10-99B5-E24FA8144701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A7E0-036D-460A-8C9E-B7697FBCC0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0081-628D-4E10-99B5-E24FA8144701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A7E0-036D-460A-8C9E-B7697FBCC0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0081-628D-4E10-99B5-E24FA8144701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A7E0-036D-460A-8C9E-B7697FBCC0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0081-628D-4E10-99B5-E24FA8144701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A7E0-036D-460A-8C9E-B7697FBCC05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0081-628D-4E10-99B5-E24FA8144701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A7E0-036D-460A-8C9E-B7697FBCC0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0081-628D-4E10-99B5-E24FA8144701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A7E0-036D-460A-8C9E-B7697FBCC05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0081-628D-4E10-99B5-E24FA8144701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A7E0-036D-460A-8C9E-B7697FBCC0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0081-628D-4E10-99B5-E24FA8144701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A7E0-036D-460A-8C9E-B7697FBCC0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0081-628D-4E10-99B5-E24FA8144701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A7E0-036D-460A-8C9E-B7697FBCC0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0081-628D-4E10-99B5-E24FA8144701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A7E0-036D-460A-8C9E-B7697FBCC0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8D30081-628D-4E10-99B5-E24FA8144701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726A7E0-036D-460A-8C9E-B7697FBCC0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</a:t>
            </a:r>
            <a:br>
              <a:rPr lang="en-US" dirty="0"/>
            </a:br>
            <a:r>
              <a:rPr lang="en-US" dirty="0"/>
              <a:t>Security -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/>
              <a:t>Pawan Bhandari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2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14600"/>
            <a:ext cx="4038600" cy="3877056"/>
          </a:xfrm>
        </p:spPr>
        <p:txBody>
          <a:bodyPr>
            <a:normAutofit/>
          </a:bodyPr>
          <a:lstStyle/>
          <a:p>
            <a:r>
              <a:rPr lang="en-US" dirty="0"/>
              <a:t>C/C++ are in top 3</a:t>
            </a:r>
          </a:p>
          <a:p>
            <a:endParaRPr lang="en-US" dirty="0"/>
          </a:p>
          <a:p>
            <a:r>
              <a:rPr lang="en-US" dirty="0"/>
              <a:t>Used in many critical systems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CAA464-CE72-474A-BF0D-2B4D75D12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560" y="2133600"/>
            <a:ext cx="3595687" cy="249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0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C/C++ is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 OS (kernel) and related utilities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shell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High-performance servers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Apache serve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Microsoft SQL server</a:t>
            </a:r>
          </a:p>
          <a:p>
            <a:endParaRPr lang="en-US" dirty="0"/>
          </a:p>
          <a:p>
            <a:r>
              <a:rPr lang="en-US" dirty="0"/>
              <a:t>Many embedded systems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Mars rover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80520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BUFFER OVERFLOW</a:t>
            </a:r>
          </a:p>
        </p:txBody>
      </p:sp>
    </p:spTree>
    <p:extLst>
      <p:ext uri="{BB962C8B-B14F-4D97-AF65-F5344CB8AC3E}">
        <p14:creationId xmlns:p14="http://schemas.microsoft.com/office/powerpoint/2010/main" val="69921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Memory layout of x86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39875" y="2759710"/>
            <a:ext cx="2051050" cy="635000"/>
            <a:chOff x="0" y="0"/>
            <a:chExt cx="2051050" cy="635000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2051050" cy="635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Verdana"/>
                  <a:ea typeface="Calibri"/>
                  <a:cs typeface="Times New Roman"/>
                </a:rPr>
                <a:t>STACK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1028700" y="368300"/>
              <a:ext cx="0" cy="2095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546225" y="3394710"/>
            <a:ext cx="2051050" cy="635000"/>
            <a:chOff x="0" y="0"/>
            <a:chExt cx="2051050" cy="635000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2051050" cy="635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Verdana"/>
                  <a:ea typeface="Calibri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Verdana"/>
                  <a:ea typeface="Calibri"/>
                  <a:cs typeface="Times New Roman"/>
                </a:rPr>
                <a:t>HEAP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1022350" y="101600"/>
              <a:ext cx="0" cy="1968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539875" y="4029710"/>
            <a:ext cx="2057400" cy="946150"/>
            <a:chOff x="0" y="0"/>
            <a:chExt cx="2057400" cy="94615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2051050" cy="9461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400"/>
                </a:spcAft>
              </a:pPr>
              <a:r>
                <a:rPr lang="en-US" sz="800" dirty="0">
                  <a:effectLst/>
                  <a:latin typeface="Verdana"/>
                  <a:ea typeface="Calibri"/>
                  <a:cs typeface="Times New Roman"/>
                </a:rPr>
                <a:t>(UNINITIALIZED DATA)</a:t>
              </a:r>
              <a:endParaRPr lang="en-US" sz="1100" dirty="0">
                <a:effectLst/>
                <a:ea typeface="Calibri"/>
                <a:cs typeface="Times New Roman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400"/>
                </a:spcAft>
              </a:pPr>
              <a:r>
                <a:rPr lang="en-US" sz="1100" dirty="0">
                  <a:effectLst/>
                  <a:latin typeface="Verdana"/>
                  <a:ea typeface="Calibri"/>
                  <a:cs typeface="Times New Roman"/>
                </a:rPr>
                <a:t>DATA SEGMENT</a:t>
              </a:r>
              <a:endParaRPr lang="en-US" sz="1100" dirty="0">
                <a:effectLst/>
                <a:ea typeface="Calibri"/>
                <a:cs typeface="Times New Roman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400"/>
                </a:spcAft>
              </a:pPr>
              <a:r>
                <a:rPr lang="en-US" sz="800" dirty="0">
                  <a:effectLst/>
                  <a:latin typeface="Verdana"/>
                  <a:ea typeface="Calibri"/>
                  <a:cs typeface="Times New Roman"/>
                </a:rPr>
                <a:t>(INITIALIZED DATA)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0" y="476250"/>
              <a:ext cx="387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670050" y="473075"/>
              <a:ext cx="387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1539875" y="4975860"/>
            <a:ext cx="2051050" cy="635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Verdana"/>
                <a:ea typeface="Calibri"/>
                <a:cs typeface="Times New Roman"/>
              </a:rPr>
              <a:t>TEXT/CODE SEGMENT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33800" y="5293360"/>
            <a:ext cx="1066800" cy="317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0x00000000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03625" y="2124710"/>
            <a:ext cx="1066800" cy="317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0xFFFFFFFF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A5D914-42D7-4220-9C6C-13C59761D51B}"/>
              </a:ext>
            </a:extLst>
          </p:cNvPr>
          <p:cNvSpPr/>
          <p:nvPr/>
        </p:nvSpPr>
        <p:spPr>
          <a:xfrm>
            <a:off x="1546225" y="2124710"/>
            <a:ext cx="2051050" cy="635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err="1">
                <a:effectLst/>
                <a:latin typeface="Verdana"/>
                <a:ea typeface="Calibri"/>
                <a:cs typeface="Times New Roman"/>
              </a:rPr>
              <a:t>cmdline</a:t>
            </a:r>
            <a:r>
              <a:rPr lang="en-US" sz="1100" dirty="0">
                <a:effectLst/>
                <a:latin typeface="Verdana"/>
                <a:ea typeface="Calibri"/>
                <a:cs typeface="Times New Roman"/>
              </a:rPr>
              <a:t> &amp; ENV variables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021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Buffer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Buffer is contiguous memory associated with a variable e.g. </a:t>
            </a:r>
            <a:r>
              <a:rPr lang="en-US" i="1" dirty="0"/>
              <a:t>`char`</a:t>
            </a:r>
            <a:r>
              <a:rPr lang="en-US" dirty="0"/>
              <a:t> array in C</a:t>
            </a:r>
          </a:p>
          <a:p>
            <a:endParaRPr lang="en-US" dirty="0"/>
          </a:p>
          <a:p>
            <a:r>
              <a:rPr lang="en-US" dirty="0"/>
              <a:t>Buffer Overflow is any access of a buffer outside of allocated bounds (before or after)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over-read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over-write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35511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133600"/>
            <a:ext cx="8229600" cy="213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4400" dirty="0"/>
              <a:t>But why are we even talking of “Buffer Overflow”?</a:t>
            </a:r>
          </a:p>
        </p:txBody>
      </p:sp>
    </p:spTree>
    <p:extLst>
      <p:ext uri="{BB962C8B-B14F-4D97-AF65-F5344CB8AC3E}">
        <p14:creationId xmlns:p14="http://schemas.microsoft.com/office/powerpoint/2010/main" val="200125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Buffer Overflow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Buffer overflow is a `BUG`.</a:t>
            </a:r>
          </a:p>
          <a:p>
            <a:endParaRPr lang="en-US" dirty="0"/>
          </a:p>
          <a:p>
            <a:r>
              <a:rPr lang="en-US" dirty="0"/>
              <a:t>Normally this bug will cause system to crash (in fact its good if crash)</a:t>
            </a:r>
          </a:p>
          <a:p>
            <a:endParaRPr lang="en-US" dirty="0"/>
          </a:p>
          <a:p>
            <a:r>
              <a:rPr lang="en-US" dirty="0"/>
              <a:t>It can have significant security impacts on low-level programming language.</a:t>
            </a:r>
          </a:p>
          <a:p>
            <a:endParaRPr lang="en-US" dirty="0"/>
          </a:p>
          <a:p>
            <a:r>
              <a:rPr lang="en-US" dirty="0"/>
              <a:t>Attacker can use these conditions to: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Steal private information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Corrupt important (valuable) information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Execute his/her own code (aka Code Injection)</a:t>
            </a:r>
          </a:p>
        </p:txBody>
      </p:sp>
      <p:sp>
        <p:nvSpPr>
          <p:cNvPr id="4" name="Rectangle 3"/>
          <p:cNvSpPr/>
          <p:nvPr/>
        </p:nvSpPr>
        <p:spPr>
          <a:xfrm rot="20319567">
            <a:off x="-130720" y="2551837"/>
            <a:ext cx="940545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Most common form of</a:t>
            </a:r>
          </a:p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security vulnerability</a:t>
            </a:r>
          </a:p>
        </p:txBody>
      </p:sp>
    </p:spTree>
    <p:extLst>
      <p:ext uri="{BB962C8B-B14F-4D97-AF65-F5344CB8AC3E}">
        <p14:creationId xmlns:p14="http://schemas.microsoft.com/office/powerpoint/2010/main" val="423421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Buffer Overflow Trends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6273800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738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- Revisit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main(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argc</a:t>
            </a:r>
            <a:r>
              <a:rPr lang="en-US" sz="1400" dirty="0"/>
              <a:t>, char *</a:t>
            </a:r>
            <a:r>
              <a:rPr lang="en-US" sz="1400" dirty="0" err="1"/>
              <a:t>argv</a:t>
            </a:r>
            <a:r>
              <a:rPr lang="en-US" sz="1400" dirty="0"/>
              <a:t>[])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  if(1 &lt; </a:t>
            </a:r>
            <a:r>
              <a:rPr lang="en-US" sz="1400" dirty="0" err="1"/>
              <a:t>argc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    {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printf</a:t>
            </a:r>
            <a:r>
              <a:rPr lang="en-US" sz="1400" dirty="0"/>
              <a:t>("Incorrect number of input </a:t>
            </a:r>
            <a:r>
              <a:rPr lang="en-US" sz="1400" dirty="0" err="1"/>
              <a:t>parametrs</a:t>
            </a:r>
            <a:r>
              <a:rPr lang="en-US" sz="1400" dirty="0"/>
              <a:t>\n");</a:t>
            </a:r>
          </a:p>
          <a:p>
            <a:pPr marL="0" indent="0">
              <a:buNone/>
            </a:pPr>
            <a:r>
              <a:rPr lang="en-US" sz="1400" dirty="0"/>
              <a:t>        return 1;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const</a:t>
            </a:r>
            <a:r>
              <a:rPr lang="en-US" sz="1400" dirty="0"/>
              <a:t> char </a:t>
            </a:r>
            <a:r>
              <a:rPr lang="en-US" sz="1400" dirty="0" err="1"/>
              <a:t>passwd</a:t>
            </a:r>
            <a:r>
              <a:rPr lang="en-US" sz="1400" dirty="0"/>
              <a:t>[10] = “</a:t>
            </a:r>
            <a:r>
              <a:rPr lang="en-US" sz="1400" dirty="0" err="1"/>
              <a:t>passwd</a:t>
            </a:r>
            <a:r>
              <a:rPr lang="en-US" sz="1400" dirty="0"/>
              <a:t>";</a:t>
            </a:r>
          </a:p>
          <a:p>
            <a:pPr marL="0" indent="0">
              <a:buNone/>
            </a:pPr>
            <a:r>
              <a:rPr lang="en-US" sz="1400" dirty="0"/>
              <a:t>    char input[16];</a:t>
            </a:r>
          </a:p>
          <a:p>
            <a:pPr marL="0" indent="0">
              <a:buNone/>
            </a:pPr>
            <a:r>
              <a:rPr lang="en-US" sz="1400" dirty="0"/>
              <a:t>    while(1)</a:t>
            </a:r>
          </a:p>
          <a:p>
            <a:pPr marL="0" indent="0">
              <a:buNone/>
            </a:pPr>
            <a:r>
              <a:rPr lang="en-US" sz="1400" dirty="0"/>
              <a:t>    {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printf</a:t>
            </a:r>
            <a:r>
              <a:rPr lang="en-US" sz="1400" dirty="0"/>
              <a:t>("Enter password: ");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scanf</a:t>
            </a:r>
            <a:r>
              <a:rPr lang="en-US" sz="1400" dirty="0"/>
              <a:t>("%</a:t>
            </a:r>
            <a:r>
              <a:rPr lang="en-US" sz="1400" dirty="0" err="1"/>
              <a:t>s",&amp;input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      if(0 == </a:t>
            </a:r>
            <a:r>
              <a:rPr lang="en-US" sz="1400" dirty="0" err="1"/>
              <a:t>strcmp</a:t>
            </a:r>
            <a:r>
              <a:rPr lang="en-US" sz="1400" dirty="0"/>
              <a:t>(</a:t>
            </a:r>
            <a:r>
              <a:rPr lang="en-US" sz="1400" dirty="0" err="1"/>
              <a:t>passwd,input</a:t>
            </a:r>
            <a:r>
              <a:rPr lang="en-US" sz="1400" dirty="0"/>
              <a:t>))</a:t>
            </a:r>
          </a:p>
          <a:p>
            <a:pPr marL="0" indent="0">
              <a:buNone/>
            </a:pPr>
            <a:r>
              <a:rPr lang="en-US" sz="1400" dirty="0"/>
              <a:t>            break;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("Voila!\n");</a:t>
            </a:r>
          </a:p>
          <a:p>
            <a:pPr marL="0" indent="0">
              <a:buNone/>
            </a:pPr>
            <a:r>
              <a:rPr lang="en-US" sz="1400" dirty="0"/>
              <a:t>    return 0;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4495799" y="1774814"/>
            <a:ext cx="2286001" cy="4371975"/>
            <a:chOff x="1828799" y="1924050"/>
            <a:chExt cx="1828802" cy="5762625"/>
          </a:xfrm>
        </p:grpSpPr>
        <p:grpSp>
          <p:nvGrpSpPr>
            <p:cNvPr id="42" name="Group 41"/>
            <p:cNvGrpSpPr/>
            <p:nvPr/>
          </p:nvGrpSpPr>
          <p:grpSpPr>
            <a:xfrm>
              <a:off x="1828799" y="1924050"/>
              <a:ext cx="1828802" cy="3314701"/>
              <a:chOff x="1828799" y="1924050"/>
              <a:chExt cx="1828802" cy="331470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28800" y="1924050"/>
                <a:ext cx="1828800" cy="304800"/>
              </a:xfrm>
              <a:prstGeom prst="rect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828800" y="2228850"/>
                <a:ext cx="1828800" cy="304800"/>
              </a:xfrm>
              <a:prstGeom prst="rect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828800" y="2533650"/>
                <a:ext cx="1828800" cy="304800"/>
              </a:xfrm>
              <a:prstGeom prst="rect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828799" y="2838450"/>
                <a:ext cx="1828802" cy="2400301"/>
                <a:chOff x="2543173" y="2476499"/>
                <a:chExt cx="1828802" cy="2743201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543175" y="2781300"/>
                  <a:ext cx="1828800" cy="304799"/>
                </a:xfrm>
                <a:prstGeom prst="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</a:t>
                  </a:r>
                  <a:endParaRPr lang="en-US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2543173" y="2476499"/>
                  <a:ext cx="1828800" cy="304799"/>
                </a:xfrm>
                <a:prstGeom prst="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543175" y="3086100"/>
                  <a:ext cx="1828800" cy="304800"/>
                </a:xfrm>
                <a:prstGeom prst="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w</a:t>
                  </a: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543175" y="3390900"/>
                  <a:ext cx="1828800" cy="304800"/>
                </a:xfrm>
                <a:prstGeom prst="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s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543175" y="3695700"/>
                  <a:ext cx="1828800" cy="304800"/>
                </a:xfrm>
                <a:prstGeom prst="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s</a:t>
                  </a: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543175" y="4000500"/>
                  <a:ext cx="1828800" cy="304800"/>
                </a:xfrm>
                <a:prstGeom prst="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a</a:t>
                  </a: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543175" y="4305300"/>
                  <a:ext cx="1828800" cy="304800"/>
                </a:xfrm>
                <a:prstGeom prst="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p</a:t>
                  </a: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543175" y="4610100"/>
                  <a:ext cx="1828800" cy="304800"/>
                </a:xfrm>
                <a:prstGeom prst="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543175" y="4914900"/>
                  <a:ext cx="1828800" cy="304800"/>
                </a:xfrm>
                <a:prstGeom prst="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>
            <a:xfrm>
              <a:off x="1828801" y="5248275"/>
              <a:ext cx="1828800" cy="30480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28801" y="5553075"/>
              <a:ext cx="1828800" cy="30480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828801" y="5857875"/>
              <a:ext cx="1828800" cy="30480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828801" y="6162675"/>
              <a:ext cx="1828800" cy="30480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828801" y="6467475"/>
              <a:ext cx="1828800" cy="30480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828801" y="7381875"/>
              <a:ext cx="1828800" cy="30480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828801" y="6772275"/>
              <a:ext cx="1828800" cy="30480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28801" y="7077075"/>
              <a:ext cx="1828800" cy="30480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86599" y="3663229"/>
            <a:ext cx="1676400" cy="303508"/>
            <a:chOff x="4267200" y="3758462"/>
            <a:chExt cx="1676400" cy="303508"/>
          </a:xfrm>
        </p:grpSpPr>
        <p:sp>
          <p:nvSpPr>
            <p:cNvPr id="44" name="Rectangle 43"/>
            <p:cNvSpPr/>
            <p:nvPr/>
          </p:nvSpPr>
          <p:spPr>
            <a:xfrm>
              <a:off x="4953000" y="3758462"/>
              <a:ext cx="990600" cy="3035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passwd</a:t>
              </a:r>
              <a:endPara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46" name="Straight Arrow Connector 45"/>
            <p:cNvCxnSpPr>
              <a:stCxn id="44" idx="1"/>
            </p:cNvCxnSpPr>
            <p:nvPr/>
          </p:nvCxnSpPr>
          <p:spPr>
            <a:xfrm flipH="1">
              <a:off x="4267200" y="3910216"/>
              <a:ext cx="685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7086599" y="5843281"/>
            <a:ext cx="1676400" cy="303508"/>
            <a:chOff x="4267200" y="3758462"/>
            <a:chExt cx="1676400" cy="303508"/>
          </a:xfrm>
        </p:grpSpPr>
        <p:sp>
          <p:nvSpPr>
            <p:cNvPr id="49" name="Rectangle 48"/>
            <p:cNvSpPr/>
            <p:nvPr/>
          </p:nvSpPr>
          <p:spPr>
            <a:xfrm>
              <a:off x="4953000" y="3758462"/>
              <a:ext cx="990600" cy="3035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input</a:t>
              </a:r>
            </a:p>
          </p:txBody>
        </p:sp>
        <p:cxnSp>
          <p:nvCxnSpPr>
            <p:cNvPr id="50" name="Straight Arrow Connector 49"/>
            <p:cNvCxnSpPr>
              <a:stCxn id="49" idx="1"/>
            </p:cNvCxnSpPr>
            <p:nvPr/>
          </p:nvCxnSpPr>
          <p:spPr>
            <a:xfrm flipH="1">
              <a:off x="4267200" y="3910216"/>
              <a:ext cx="685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699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– Revisit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124200"/>
            <a:ext cx="2587782" cy="3267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after</a:t>
            </a:r>
          </a:p>
          <a:p>
            <a:pPr marL="0" indent="0">
              <a:buNone/>
            </a:pPr>
            <a:r>
              <a:rPr lang="en-US" sz="1800" dirty="0" err="1"/>
              <a:t>scanf</a:t>
            </a:r>
            <a:r>
              <a:rPr lang="en-US" sz="1800" dirty="0"/>
              <a:t>(“%</a:t>
            </a:r>
            <a:r>
              <a:rPr lang="en-US" sz="1800" dirty="0" err="1"/>
              <a:t>s”,&amp;input</a:t>
            </a:r>
            <a:r>
              <a:rPr lang="en-US" sz="1800" dirty="0"/>
              <a:t>);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And “</a:t>
            </a:r>
            <a:r>
              <a:rPr lang="en-US" sz="1800" dirty="0" err="1"/>
              <a:t>passwd</a:t>
            </a:r>
            <a:r>
              <a:rPr lang="en-US" sz="1800" dirty="0"/>
              <a:t>” is overwritten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619499" y="1841166"/>
            <a:ext cx="2286001" cy="4371975"/>
            <a:chOff x="1828799" y="1924050"/>
            <a:chExt cx="1828802" cy="5762625"/>
          </a:xfrm>
        </p:grpSpPr>
        <p:grpSp>
          <p:nvGrpSpPr>
            <p:cNvPr id="42" name="Group 41"/>
            <p:cNvGrpSpPr/>
            <p:nvPr/>
          </p:nvGrpSpPr>
          <p:grpSpPr>
            <a:xfrm>
              <a:off x="1828799" y="1924050"/>
              <a:ext cx="1828802" cy="3314701"/>
              <a:chOff x="1828799" y="1924050"/>
              <a:chExt cx="1828802" cy="331470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28800" y="1924050"/>
                <a:ext cx="1828800" cy="304800"/>
              </a:xfrm>
              <a:prstGeom prst="rect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828800" y="2228850"/>
                <a:ext cx="1828800" cy="304800"/>
              </a:xfrm>
              <a:prstGeom prst="rect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828800" y="2533650"/>
                <a:ext cx="1828800" cy="304800"/>
              </a:xfrm>
              <a:prstGeom prst="rect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828799" y="2838450"/>
                <a:ext cx="1828802" cy="2400301"/>
                <a:chOff x="2543173" y="2476499"/>
                <a:chExt cx="1828802" cy="2743201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543175" y="2781300"/>
                  <a:ext cx="1828800" cy="304799"/>
                </a:xfrm>
                <a:prstGeom prst="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2543173" y="2476499"/>
                  <a:ext cx="1828800" cy="304799"/>
                </a:xfrm>
                <a:prstGeom prst="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543175" y="3086100"/>
                  <a:ext cx="1828800" cy="304800"/>
                </a:xfrm>
                <a:prstGeom prst="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543175" y="3390900"/>
                  <a:ext cx="1828800" cy="304800"/>
                </a:xfrm>
                <a:prstGeom prst="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543175" y="3695700"/>
                  <a:ext cx="1828800" cy="304800"/>
                </a:xfrm>
                <a:prstGeom prst="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543175" y="4000500"/>
                  <a:ext cx="1828800" cy="304800"/>
                </a:xfrm>
                <a:prstGeom prst="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543175" y="4305300"/>
                  <a:ext cx="1828800" cy="304800"/>
                </a:xfrm>
                <a:prstGeom prst="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543175" y="4610100"/>
                  <a:ext cx="1828800" cy="304800"/>
                </a:xfrm>
                <a:prstGeom prst="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543175" y="4914900"/>
                  <a:ext cx="1828800" cy="304800"/>
                </a:xfrm>
                <a:prstGeom prst="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>
            <a:xfrm>
              <a:off x="1828801" y="5248275"/>
              <a:ext cx="1828800" cy="30480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28801" y="5553075"/>
              <a:ext cx="1828800" cy="30480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828801" y="5857875"/>
              <a:ext cx="1828800" cy="30480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828801" y="6162675"/>
              <a:ext cx="1828800" cy="30480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828801" y="6467475"/>
              <a:ext cx="1828800" cy="30480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828801" y="7381875"/>
              <a:ext cx="1828800" cy="30480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828801" y="6772275"/>
              <a:ext cx="1828800" cy="30480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28801" y="7077075"/>
              <a:ext cx="1828800" cy="30480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210299" y="3748937"/>
            <a:ext cx="1676400" cy="303508"/>
            <a:chOff x="4267200" y="3758462"/>
            <a:chExt cx="1676400" cy="303508"/>
          </a:xfrm>
        </p:grpSpPr>
        <p:sp>
          <p:nvSpPr>
            <p:cNvPr id="44" name="Rectangle 43"/>
            <p:cNvSpPr/>
            <p:nvPr/>
          </p:nvSpPr>
          <p:spPr>
            <a:xfrm>
              <a:off x="4953000" y="3758462"/>
              <a:ext cx="990600" cy="3035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passwd</a:t>
              </a:r>
              <a:endPara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46" name="Straight Arrow Connector 45"/>
            <p:cNvCxnSpPr>
              <a:stCxn id="44" idx="1"/>
            </p:cNvCxnSpPr>
            <p:nvPr/>
          </p:nvCxnSpPr>
          <p:spPr>
            <a:xfrm flipH="1">
              <a:off x="4267200" y="3910216"/>
              <a:ext cx="685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210299" y="5909633"/>
            <a:ext cx="1676400" cy="303508"/>
            <a:chOff x="4267200" y="3758462"/>
            <a:chExt cx="1676400" cy="303508"/>
          </a:xfrm>
        </p:grpSpPr>
        <p:sp>
          <p:nvSpPr>
            <p:cNvPr id="49" name="Rectangle 48"/>
            <p:cNvSpPr/>
            <p:nvPr/>
          </p:nvSpPr>
          <p:spPr>
            <a:xfrm>
              <a:off x="4953000" y="3758462"/>
              <a:ext cx="990600" cy="3035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input</a:t>
              </a:r>
            </a:p>
          </p:txBody>
        </p:sp>
        <p:cxnSp>
          <p:nvCxnSpPr>
            <p:cNvPr id="50" name="Straight Arrow Connector 49"/>
            <p:cNvCxnSpPr>
              <a:stCxn id="49" idx="1"/>
            </p:cNvCxnSpPr>
            <p:nvPr/>
          </p:nvCxnSpPr>
          <p:spPr>
            <a:xfrm flipH="1">
              <a:off x="4267200" y="3910216"/>
              <a:ext cx="685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374926" y="1651788"/>
            <a:ext cx="775147" cy="480131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V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84917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4038600" cy="6019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#include&lt;</a:t>
            </a:r>
            <a:r>
              <a:rPr lang="en-US" sz="1400" dirty="0" err="1"/>
              <a:t>stdio.h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#include&lt;</a:t>
            </a:r>
            <a:r>
              <a:rPr lang="en-US" sz="1400" dirty="0" err="1"/>
              <a:t>string.h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main(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argc</a:t>
            </a:r>
            <a:r>
              <a:rPr lang="en-US" sz="1400" dirty="0"/>
              <a:t>, char *</a:t>
            </a:r>
            <a:r>
              <a:rPr lang="en-US" sz="1400" dirty="0" err="1"/>
              <a:t>argv</a:t>
            </a:r>
            <a:r>
              <a:rPr lang="en-US" sz="1400" dirty="0"/>
              <a:t>[])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  if(1 &lt; </a:t>
            </a:r>
            <a:r>
              <a:rPr lang="en-US" sz="1400" dirty="0" err="1"/>
              <a:t>argc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    {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printf</a:t>
            </a:r>
            <a:r>
              <a:rPr lang="en-US" sz="1400" dirty="0"/>
              <a:t>("Incorrect number of input </a:t>
            </a:r>
            <a:r>
              <a:rPr lang="en-US" sz="1400" dirty="0" err="1"/>
              <a:t>parametrs</a:t>
            </a:r>
            <a:r>
              <a:rPr lang="en-US" sz="1400" dirty="0"/>
              <a:t>\n");</a:t>
            </a:r>
          </a:p>
          <a:p>
            <a:pPr marL="0" indent="0">
              <a:buNone/>
            </a:pPr>
            <a:r>
              <a:rPr lang="en-US" sz="1400" dirty="0"/>
              <a:t>        return 1;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const</a:t>
            </a:r>
            <a:r>
              <a:rPr lang="en-US" sz="1400" dirty="0"/>
              <a:t> char </a:t>
            </a:r>
            <a:r>
              <a:rPr lang="en-US" sz="1400" dirty="0" err="1"/>
              <a:t>passwd</a:t>
            </a:r>
            <a:r>
              <a:rPr lang="en-US" sz="1400" dirty="0"/>
              <a:t>[10] = “</a:t>
            </a:r>
            <a:r>
              <a:rPr lang="en-US" sz="1400" dirty="0" err="1"/>
              <a:t>passwd</a:t>
            </a:r>
            <a:r>
              <a:rPr lang="en-US" sz="1400"/>
              <a:t>”;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char input[16];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while(1)</a:t>
            </a:r>
          </a:p>
          <a:p>
            <a:pPr marL="0" indent="0">
              <a:buNone/>
            </a:pPr>
            <a:r>
              <a:rPr lang="en-US" sz="1400" dirty="0"/>
              <a:t>    {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printf</a:t>
            </a:r>
            <a:r>
              <a:rPr lang="en-US" sz="1400" dirty="0"/>
              <a:t>("Enter password: ");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scanf</a:t>
            </a:r>
            <a:r>
              <a:rPr lang="en-US" sz="1400" dirty="0"/>
              <a:t>("%</a:t>
            </a:r>
            <a:r>
              <a:rPr lang="en-US" sz="1400" dirty="0" err="1"/>
              <a:t>s",input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      if(0 == </a:t>
            </a:r>
            <a:r>
              <a:rPr lang="en-US" sz="1400" dirty="0" err="1"/>
              <a:t>strcmp</a:t>
            </a:r>
            <a:r>
              <a:rPr lang="en-US" sz="1400" dirty="0"/>
              <a:t>(</a:t>
            </a:r>
            <a:r>
              <a:rPr lang="en-US" sz="1400" dirty="0" err="1"/>
              <a:t>passwd,input</a:t>
            </a:r>
            <a:r>
              <a:rPr lang="en-US" sz="1400" dirty="0"/>
              <a:t>))</a:t>
            </a:r>
          </a:p>
          <a:p>
            <a:pPr marL="0" indent="0">
              <a:buNone/>
            </a:pPr>
            <a:r>
              <a:rPr lang="en-US" sz="1400" dirty="0"/>
              <a:t>            break;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("Voila!\n");</a:t>
            </a:r>
          </a:p>
          <a:p>
            <a:pPr marL="0" indent="0">
              <a:buNone/>
            </a:pPr>
            <a:r>
              <a:rPr lang="en-US" sz="1400" dirty="0"/>
              <a:t>    return 0;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685800"/>
            <a:ext cx="4038600" cy="5592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685800"/>
            <a:ext cx="4038600" cy="5592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0600" y="685800"/>
            <a:ext cx="4038600" cy="601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8000" dirty="0"/>
              <a:t>Any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8000" dirty="0"/>
              <a:t>Issue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8000" dirty="0"/>
              <a:t>Here?</a:t>
            </a:r>
          </a:p>
        </p:txBody>
      </p:sp>
    </p:spTree>
    <p:extLst>
      <p:ext uri="{BB962C8B-B14F-4D97-AF65-F5344CB8AC3E}">
        <p14:creationId xmlns:p14="http://schemas.microsoft.com/office/powerpoint/2010/main" val="425619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ISSUES</a:t>
            </a:r>
          </a:p>
        </p:txBody>
      </p:sp>
    </p:spTree>
    <p:extLst>
      <p:ext uri="{BB962C8B-B14F-4D97-AF65-F5344CB8AC3E}">
        <p14:creationId xmlns:p14="http://schemas.microsoft.com/office/powerpoint/2010/main" val="164833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Potential Inputs for Buffer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Input</a:t>
            </a:r>
          </a:p>
          <a:p>
            <a:endParaRPr lang="en-US" dirty="0"/>
          </a:p>
          <a:p>
            <a:r>
              <a:rPr lang="en-US" dirty="0"/>
              <a:t>File Input</a:t>
            </a:r>
          </a:p>
          <a:p>
            <a:endParaRPr lang="en-US" dirty="0"/>
          </a:p>
          <a:p>
            <a:r>
              <a:rPr lang="en-US" dirty="0"/>
              <a:t>Environment Variables</a:t>
            </a:r>
          </a:p>
          <a:p>
            <a:endParaRPr lang="en-US" dirty="0"/>
          </a:p>
          <a:p>
            <a:r>
              <a:rPr lang="en-US" dirty="0"/>
              <a:t>Packets (Messages)</a:t>
            </a:r>
          </a:p>
        </p:txBody>
      </p:sp>
    </p:spTree>
    <p:extLst>
      <p:ext uri="{BB962C8B-B14F-4D97-AF65-F5344CB8AC3E}">
        <p14:creationId xmlns:p14="http://schemas.microsoft.com/office/powerpoint/2010/main" val="237017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Plain Text File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PAM (Pluggable Authentication Module) service in Linux is used for authentication</a:t>
            </a:r>
          </a:p>
          <a:p>
            <a:endParaRPr lang="en-US" dirty="0"/>
          </a:p>
          <a:p>
            <a:r>
              <a:rPr lang="en-US" dirty="0"/>
              <a:t>If integrated with LDAP (Lightweight Directory Access Protocol), “</a:t>
            </a:r>
            <a:r>
              <a:rPr lang="en-US" i="1" dirty="0" err="1"/>
              <a:t>pam_ldap.conf</a:t>
            </a:r>
            <a:r>
              <a:rPr lang="en-US" dirty="0"/>
              <a:t>” file is required</a:t>
            </a:r>
          </a:p>
          <a:p>
            <a:endParaRPr lang="en-US" dirty="0"/>
          </a:p>
          <a:p>
            <a:r>
              <a:rPr lang="en-US" dirty="0"/>
              <a:t>WOW!!!!, username and password to LDAP server is in plain text. Easy target to hack</a:t>
            </a:r>
          </a:p>
        </p:txBody>
      </p:sp>
    </p:spTree>
    <p:extLst>
      <p:ext uri="{BB962C8B-B14F-4D97-AF65-F5344CB8AC3E}">
        <p14:creationId xmlns:p14="http://schemas.microsoft.com/office/powerpoint/2010/main" val="21090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Sources of Buffer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Buffer Overflow (Read/Write Overflow)</a:t>
            </a:r>
          </a:p>
          <a:p>
            <a:endParaRPr lang="en-US" dirty="0"/>
          </a:p>
          <a:p>
            <a:r>
              <a:rPr lang="en-US" dirty="0"/>
              <a:t>Heap Overflow</a:t>
            </a:r>
          </a:p>
          <a:p>
            <a:endParaRPr lang="en-US" dirty="0"/>
          </a:p>
          <a:p>
            <a:r>
              <a:rPr lang="en-US" dirty="0"/>
              <a:t>Integer Overflow</a:t>
            </a:r>
          </a:p>
          <a:p>
            <a:endParaRPr lang="en-US" dirty="0"/>
          </a:p>
          <a:p>
            <a:r>
              <a:rPr lang="en-US" dirty="0"/>
              <a:t>Stale Memory</a:t>
            </a:r>
          </a:p>
        </p:txBody>
      </p:sp>
    </p:spTree>
    <p:extLst>
      <p:ext uri="{BB962C8B-B14F-4D97-AF65-F5344CB8AC3E}">
        <p14:creationId xmlns:p14="http://schemas.microsoft.com/office/powerpoint/2010/main" val="200125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LET’S DEFENSE</a:t>
            </a:r>
          </a:p>
        </p:txBody>
      </p:sp>
    </p:spTree>
    <p:extLst>
      <p:ext uri="{BB962C8B-B14F-4D97-AF65-F5344CB8AC3E}">
        <p14:creationId xmlns:p14="http://schemas.microsoft.com/office/powerpoint/2010/main" val="41437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Behind the Scene – Attacker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Attacker gets the control of the data</a:t>
            </a:r>
          </a:p>
          <a:p>
            <a:endParaRPr lang="en-US" dirty="0"/>
          </a:p>
          <a:p>
            <a:r>
              <a:rPr lang="en-US" dirty="0"/>
              <a:t>Usage of such data permits access to memory area</a:t>
            </a:r>
          </a:p>
          <a:p>
            <a:endParaRPr lang="en-US" dirty="0"/>
          </a:p>
          <a:p>
            <a:r>
              <a:rPr lang="en-US" dirty="0"/>
              <a:t>Now, attacker has all the control of the system</a:t>
            </a:r>
          </a:p>
        </p:txBody>
      </p:sp>
    </p:spTree>
    <p:extLst>
      <p:ext uri="{BB962C8B-B14F-4D97-AF65-F5344CB8AC3E}">
        <p14:creationId xmlns:p14="http://schemas.microsoft.com/office/powerpoint/2010/main" val="13893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Secure Development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than regular Software Development Life Cycle</a:t>
            </a:r>
          </a:p>
          <a:p>
            <a:endParaRPr lang="en-US" dirty="0"/>
          </a:p>
          <a:p>
            <a:r>
              <a:rPr lang="en-US" dirty="0"/>
              <a:t>Security is required at every step of development: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Requirements (Architectural Risk Analysis, Security Requirement)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Design (Security Oriented Design)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Implementation (Secure Coding, Code Reviews)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Testing/ Quality Assurance (Security Tests, Penetration Testing)</a:t>
            </a:r>
          </a:p>
        </p:txBody>
      </p:sp>
    </p:spTree>
    <p:extLst>
      <p:ext uri="{BB962C8B-B14F-4D97-AF65-F5344CB8AC3E}">
        <p14:creationId xmlns:p14="http://schemas.microsoft.com/office/powerpoint/2010/main" val="365263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policies and goals: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E.g. one person’s data (email/account) shall not be seen (or modified) by other users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Required mechanism to enforce them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E.g. users needs to be authenticated using password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E.g. Based on the role, user can access the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Authentication, Authorization are the keys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95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Oriented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Software which has: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Prevention (Authentication using passwords, Firewall)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Detection (Monitoring, Logging operational activities)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Mitigation (Authorization, Data encryption)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Recovery (Back-up)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7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 view - Secure Coding is just a common sense with system knowledge</a:t>
            </a:r>
          </a:p>
          <a:p>
            <a:endParaRPr lang="en-US" dirty="0"/>
          </a:p>
          <a:p>
            <a:r>
              <a:rPr lang="en-US" dirty="0"/>
              <a:t>The intention is to leave no loop-holes in the system: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Unattended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Dangling pointers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Unclean memory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Unused/Temporary files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Open sockets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Programming Language</a:t>
            </a:r>
          </a:p>
          <a:p>
            <a:r>
              <a:rPr lang="en-US" dirty="0"/>
              <a:t>Buffer Overflow</a:t>
            </a:r>
          </a:p>
          <a:p>
            <a:r>
              <a:rPr lang="en-US" dirty="0"/>
              <a:t>Data Issues</a:t>
            </a:r>
          </a:p>
          <a:p>
            <a:r>
              <a:rPr lang="en-US" dirty="0"/>
              <a:t>Let’s Defense</a:t>
            </a:r>
          </a:p>
          <a:p>
            <a:r>
              <a:rPr lang="en-US" dirty="0"/>
              <a:t>Web Vulnerabilities</a:t>
            </a:r>
          </a:p>
          <a:p>
            <a:r>
              <a:rPr lang="en-US" dirty="0"/>
              <a:t>Future Pointers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2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Principles of Secure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Never trust user</a:t>
            </a:r>
          </a:p>
          <a:p>
            <a:r>
              <a:rPr lang="en-US" dirty="0"/>
              <a:t>Never ignore compiler warnings</a:t>
            </a:r>
          </a:p>
          <a:p>
            <a:r>
              <a:rPr lang="en-US" dirty="0"/>
              <a:t>Validate input  &amp; data sanity</a:t>
            </a:r>
          </a:p>
          <a:p>
            <a:r>
              <a:rPr lang="en-US" dirty="0"/>
              <a:t>Return oriented programming</a:t>
            </a:r>
          </a:p>
          <a:p>
            <a:r>
              <a:rPr lang="en-US" dirty="0"/>
              <a:t>Use NULL after free</a:t>
            </a:r>
          </a:p>
          <a:p>
            <a:r>
              <a:rPr lang="en-US" dirty="0"/>
              <a:t>Data encryption</a:t>
            </a:r>
          </a:p>
          <a:p>
            <a:r>
              <a:rPr lang="en-US" dirty="0"/>
              <a:t>Have defense &amp; recovery mechanism</a:t>
            </a:r>
          </a:p>
          <a:p>
            <a:r>
              <a:rPr lang="en-US" dirty="0"/>
              <a:t>Don’t try adventurous coding (avoid complex code)</a:t>
            </a:r>
          </a:p>
          <a:p>
            <a:r>
              <a:rPr lang="en-US" dirty="0"/>
              <a:t>Use safer APIs (good coding practices)</a:t>
            </a:r>
          </a:p>
        </p:txBody>
      </p:sp>
    </p:spTree>
    <p:extLst>
      <p:ext uri="{BB962C8B-B14F-4D97-AF65-F5344CB8AC3E}">
        <p14:creationId xmlns:p14="http://schemas.microsoft.com/office/powerpoint/2010/main" val="258840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Safe `C`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of safe `C` APIs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standard `C` APIs are decades old, thus doesn’t address today’s security issues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e.g. 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dest,src</a:t>
            </a:r>
            <a:r>
              <a:rPr lang="en-US" dirty="0"/>
              <a:t>) doesn’t check buffer boundaries</a:t>
            </a:r>
          </a:p>
          <a:p>
            <a:endParaRPr lang="en-US" dirty="0"/>
          </a:p>
          <a:p>
            <a:r>
              <a:rPr lang="en-US" dirty="0"/>
              <a:t>Strong Points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Input validation to avoid buffer overflows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Have return values</a:t>
            </a:r>
          </a:p>
          <a:p>
            <a:endParaRPr lang="en-US" dirty="0"/>
          </a:p>
          <a:p>
            <a:r>
              <a:rPr lang="en-US" dirty="0"/>
              <a:t>Challenges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Slow performance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More code is required to handle return codes</a:t>
            </a:r>
          </a:p>
        </p:txBody>
      </p:sp>
    </p:spTree>
    <p:extLst>
      <p:ext uri="{BB962C8B-B14F-4D97-AF65-F5344CB8AC3E}">
        <p14:creationId xmlns:p14="http://schemas.microsoft.com/office/powerpoint/2010/main" val="32356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Safe `C` string APIs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314335"/>
              </p:ext>
            </p:extLst>
          </p:nvPr>
        </p:nvGraphicFramePr>
        <p:xfrm>
          <a:off x="990600" y="4572000"/>
          <a:ext cx="70866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7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9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`C`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Safe `C` API (Microsoft Versions)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strcpy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dest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strcpy_s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dest</a:t>
                      </a:r>
                      <a:r>
                        <a:rPr lang="en-US" dirty="0"/>
                        <a:t>, size,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src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strcat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dest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strcat_s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dest</a:t>
                      </a:r>
                      <a:r>
                        <a:rPr lang="en-US" dirty="0"/>
                        <a:t>, size, 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strlen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strnlen_s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maxcnt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551695"/>
              </p:ext>
            </p:extLst>
          </p:nvPr>
        </p:nvGraphicFramePr>
        <p:xfrm>
          <a:off x="990600" y="1905000"/>
          <a:ext cx="7086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7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7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`C`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Safe `C`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Safer</a:t>
                      </a:r>
                      <a:r>
                        <a:rPr lang="en-US" baseline="0" dirty="0"/>
                        <a:t> API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strcpy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strncpy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strlcpy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strcat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strncat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strlcat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sprintf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snprintf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fgets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50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Secure testing is not functional testing</a:t>
            </a:r>
          </a:p>
          <a:p>
            <a:endParaRPr lang="en-US" dirty="0"/>
          </a:p>
          <a:p>
            <a:r>
              <a:rPr lang="en-US" dirty="0"/>
              <a:t>Functional test ensures that legitimate users can use the system conveniently and expectedly with basic checks and safety measures</a:t>
            </a:r>
          </a:p>
          <a:p>
            <a:endParaRPr lang="en-US" dirty="0"/>
          </a:p>
          <a:p>
            <a:r>
              <a:rPr lang="en-US" dirty="0"/>
              <a:t>Secure testing is from attacker’s perspective, which ensures that software is secure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functional testing ensures that user with non-admin privileges cannot access system files, however secure testing ensures that a non-admin users shall not get admin privileges</a:t>
            </a:r>
          </a:p>
        </p:txBody>
      </p:sp>
    </p:spTree>
    <p:extLst>
      <p:ext uri="{BB962C8B-B14F-4D97-AF65-F5344CB8AC3E}">
        <p14:creationId xmlns:p14="http://schemas.microsoft.com/office/powerpoint/2010/main" val="318252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Analysis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Coverity</a:t>
            </a:r>
            <a:r>
              <a:rPr lang="en-US" dirty="0"/>
              <a:t>, </a:t>
            </a:r>
            <a:r>
              <a:rPr lang="en-US" dirty="0" err="1"/>
              <a:t>klocwork</a:t>
            </a:r>
            <a:r>
              <a:rPr lang="en-US" dirty="0"/>
              <a:t>, Fortify, Lint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Dynamic Analysis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Valgrind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u="sng" dirty="0" err="1"/>
              <a:t>Netspark</a:t>
            </a:r>
            <a:r>
              <a:rPr lang="en-US" u="sng" dirty="0"/>
              <a:t> (Web )</a:t>
            </a:r>
          </a:p>
          <a:p>
            <a:endParaRPr lang="en-US" dirty="0"/>
          </a:p>
          <a:p>
            <a:r>
              <a:rPr lang="en-US" dirty="0"/>
              <a:t>Fuzz Testing (aka </a:t>
            </a:r>
            <a:r>
              <a:rPr lang="en-US"/>
              <a:t>Fuzzing)</a:t>
            </a:r>
            <a:endParaRPr lang="en-US" dirty="0"/>
          </a:p>
          <a:p>
            <a:endParaRPr lang="en-US" dirty="0"/>
          </a:p>
          <a:p>
            <a:r>
              <a:rPr lang="en-US" dirty="0"/>
              <a:t>Penetration testing</a:t>
            </a:r>
          </a:p>
        </p:txBody>
      </p:sp>
    </p:spTree>
    <p:extLst>
      <p:ext uri="{BB962C8B-B14F-4D97-AF65-F5344CB8AC3E}">
        <p14:creationId xmlns:p14="http://schemas.microsoft.com/office/powerpoint/2010/main" val="14531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 = </a:t>
            </a:r>
            <a:r>
              <a:rPr lang="en-US" dirty="0" err="1"/>
              <a:t>ytilaeR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of the people are not even aware of 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Those who are aware, don’t accept till it happens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Lack of resources</a:t>
            </a:r>
          </a:p>
          <a:p>
            <a:endParaRPr lang="en-US" dirty="0"/>
          </a:p>
          <a:p>
            <a:r>
              <a:rPr lang="en-US" dirty="0"/>
              <a:t>Need time/ resources to create secure software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High competition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Short time to market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Everyone is looking for fast solution</a:t>
            </a:r>
          </a:p>
        </p:txBody>
      </p:sp>
    </p:spTree>
    <p:extLst>
      <p:ext uri="{BB962C8B-B14F-4D97-AF65-F5344CB8AC3E}">
        <p14:creationId xmlns:p14="http://schemas.microsoft.com/office/powerpoint/2010/main" val="415969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133600"/>
            <a:ext cx="8229600" cy="213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4400" dirty="0"/>
              <a:t>Are we done yet?</a:t>
            </a:r>
          </a:p>
        </p:txBody>
      </p:sp>
    </p:spTree>
    <p:extLst>
      <p:ext uri="{BB962C8B-B14F-4D97-AF65-F5344CB8AC3E}">
        <p14:creationId xmlns:p14="http://schemas.microsoft.com/office/powerpoint/2010/main" val="401051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WEB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115451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Age FROM Users WHERE Name=‘Dee’;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Server side Login Code – PHP</a:t>
            </a:r>
          </a:p>
          <a:p>
            <a:pPr marL="0" indent="0">
              <a:buNone/>
            </a:pPr>
            <a:r>
              <a:rPr lang="en-US" dirty="0"/>
              <a:t>$result = </a:t>
            </a:r>
            <a:r>
              <a:rPr lang="en-US" dirty="0" err="1"/>
              <a:t>mysql_query</a:t>
            </a:r>
            <a:r>
              <a:rPr lang="en-US" dirty="0"/>
              <a:t>(“select * from Users where(name=‘$user’ and password=‘$pass’);”);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if user input as </a:t>
            </a:r>
            <a:r>
              <a:rPr lang="en-US" b="1" i="1" dirty="0">
                <a:solidFill>
                  <a:srgbClr val="FF0000"/>
                </a:solidFill>
              </a:rPr>
              <a:t>frank’ OR 1=1); --</a:t>
            </a:r>
          </a:p>
          <a:p>
            <a:pPr marL="0" indent="0">
              <a:buNone/>
            </a:pPr>
            <a:r>
              <a:rPr lang="en-US" dirty="0"/>
              <a:t>$result = </a:t>
            </a:r>
            <a:r>
              <a:rPr lang="en-US" dirty="0" err="1"/>
              <a:t>mysql_query</a:t>
            </a:r>
            <a:r>
              <a:rPr lang="en-US" dirty="0"/>
              <a:t>(“select * from Users where(name=‘frank’ OR 1=1); </a:t>
            </a:r>
            <a:r>
              <a:rPr lang="en-US" dirty="0">
                <a:solidFill>
                  <a:srgbClr val="00B0F0"/>
                </a:solidFill>
              </a:rPr>
              <a:t>--’ and password=‘</a:t>
            </a:r>
            <a:r>
              <a:rPr lang="en-US" dirty="0" err="1">
                <a:solidFill>
                  <a:srgbClr val="00B0F0"/>
                </a:solidFill>
              </a:rPr>
              <a:t>whocares</a:t>
            </a:r>
            <a:r>
              <a:rPr lang="en-US" dirty="0">
                <a:solidFill>
                  <a:srgbClr val="00B0F0"/>
                </a:solidFill>
              </a:rPr>
              <a:t>’);”);</a:t>
            </a:r>
          </a:p>
        </p:txBody>
      </p:sp>
    </p:spTree>
    <p:extLst>
      <p:ext uri="{BB962C8B-B14F-4D97-AF65-F5344CB8AC3E}">
        <p14:creationId xmlns:p14="http://schemas.microsoft.com/office/powerpoint/2010/main" val="343843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Injection Trends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324600" cy="4703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58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7963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URL parameters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http://tgt.com/buy?item=1&amp;price=5.00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Default user &amp; password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E.g. root, admin</a:t>
            </a:r>
          </a:p>
          <a:p>
            <a:endParaRPr lang="en-US" dirty="0"/>
          </a:p>
          <a:p>
            <a:r>
              <a:rPr lang="en-US" dirty="0"/>
              <a:t>Hidden files &amp; directories</a:t>
            </a:r>
          </a:p>
        </p:txBody>
      </p:sp>
    </p:spTree>
    <p:extLst>
      <p:ext uri="{BB962C8B-B14F-4D97-AF65-F5344CB8AC3E}">
        <p14:creationId xmlns:p14="http://schemas.microsoft.com/office/powerpoint/2010/main" val="20816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FUTURE POINTERS</a:t>
            </a:r>
          </a:p>
        </p:txBody>
      </p:sp>
    </p:spTree>
    <p:extLst>
      <p:ext uri="{BB962C8B-B14F-4D97-AF65-F5344CB8AC3E}">
        <p14:creationId xmlns:p14="http://schemas.microsoft.com/office/powerpoint/2010/main" val="405176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</a:t>
            </a:r>
          </a:p>
          <a:p>
            <a:r>
              <a:rPr lang="en-US" dirty="0"/>
              <a:t>Session Cookies</a:t>
            </a:r>
          </a:p>
          <a:p>
            <a:r>
              <a:rPr lang="en-US" dirty="0"/>
              <a:t>CSRF (Cross-Site Request Forgery)</a:t>
            </a:r>
          </a:p>
          <a:p>
            <a:r>
              <a:rPr lang="en-US" dirty="0"/>
              <a:t>XSS (Cross-Site Scripting)</a:t>
            </a:r>
          </a:p>
        </p:txBody>
      </p:sp>
    </p:spTree>
    <p:extLst>
      <p:ext uri="{BB962C8B-B14F-4D97-AF65-F5344CB8AC3E}">
        <p14:creationId xmlns:p14="http://schemas.microsoft.com/office/powerpoint/2010/main" val="75206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http://www.cse.scu.edu/~tschwarz/coen152_05/Lectures/BufferOverflow.html</a:t>
            </a:r>
          </a:p>
          <a:p>
            <a:r>
              <a:rPr lang="en-US" dirty="0"/>
              <a:t>https://crypto.stanford.edu/cs155/papers/cowan-vulnerability.pdf</a:t>
            </a:r>
          </a:p>
          <a:p>
            <a:r>
              <a:rPr lang="en-US" dirty="0"/>
              <a:t>http://heartbleed.com/</a:t>
            </a:r>
          </a:p>
        </p:txBody>
      </p:sp>
    </p:spTree>
    <p:extLst>
      <p:ext uri="{BB962C8B-B14F-4D97-AF65-F5344CB8AC3E}">
        <p14:creationId xmlns:p14="http://schemas.microsoft.com/office/powerpoint/2010/main" val="151168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133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3841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at Stake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2971800"/>
            <a:ext cx="4778678" cy="1232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40836">
            <a:off x="694423" y="2306511"/>
            <a:ext cx="4818166" cy="1029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1515">
            <a:off x="14784" y="4908085"/>
            <a:ext cx="628545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7175">
            <a:off x="3150974" y="5263241"/>
            <a:ext cx="3951309" cy="81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59" y="4042265"/>
            <a:ext cx="6571482" cy="91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06" y="1571625"/>
            <a:ext cx="3438043" cy="477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95156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59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2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25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People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Passwords, Bank/Credit Card details, Personal Information etc.</a:t>
            </a:r>
            <a:endParaRPr lang="en-US" u="sng" dirty="0"/>
          </a:p>
          <a:p>
            <a:r>
              <a:rPr lang="en-US" dirty="0"/>
              <a:t>Researchers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Chrysler, GM</a:t>
            </a:r>
            <a:endParaRPr lang="en-US" u="sng" dirty="0"/>
          </a:p>
          <a:p>
            <a:r>
              <a:rPr lang="en-US" dirty="0"/>
              <a:t>Banks, Stock Markets, Financial Organization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JP Morgan Chase</a:t>
            </a:r>
          </a:p>
          <a:p>
            <a:r>
              <a:rPr lang="en-US" dirty="0"/>
              <a:t>Small/Large Business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OlaCabs</a:t>
            </a:r>
            <a:r>
              <a:rPr lang="en-US" dirty="0"/>
              <a:t>, </a:t>
            </a:r>
            <a:r>
              <a:rPr lang="en-US" dirty="0" err="1"/>
              <a:t>Ebay</a:t>
            </a:r>
            <a:r>
              <a:rPr lang="en-US" dirty="0"/>
              <a:t>, Sony, LinkedIn, NASA, ISRO and many more…..</a:t>
            </a:r>
            <a:endParaRPr lang="en-US" u="sng" dirty="0"/>
          </a:p>
          <a:p>
            <a:r>
              <a:rPr lang="en-US" dirty="0"/>
              <a:t>Countries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India, USA, UK, Japan, Pakistan, Iran, S. Korea, and every single country</a:t>
            </a:r>
          </a:p>
        </p:txBody>
      </p:sp>
    </p:spTree>
    <p:extLst>
      <p:ext uri="{BB962C8B-B14F-4D97-AF65-F5344CB8AC3E}">
        <p14:creationId xmlns:p14="http://schemas.microsoft.com/office/powerpoint/2010/main" val="17463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3581400"/>
          </a:xfrm>
        </p:spPr>
        <p:txBody>
          <a:bodyPr>
            <a:normAutofit/>
          </a:bodyPr>
          <a:lstStyle/>
          <a:p>
            <a:r>
              <a:rPr lang="en-US" sz="1800" dirty="0"/>
              <a:t>Trusted Insiders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Hackers/</a:t>
            </a:r>
            <a:r>
              <a:rPr lang="en-US" sz="1800" dirty="0" err="1"/>
              <a:t>Hactivist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Terrorist and Extremist Groups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Industrial Spies and Organized Crime Groups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Nation States</a:t>
            </a:r>
          </a:p>
        </p:txBody>
      </p:sp>
      <p:sp>
        <p:nvSpPr>
          <p:cNvPr id="4" name="Down Arrow 3"/>
          <p:cNvSpPr/>
          <p:nvPr/>
        </p:nvSpPr>
        <p:spPr>
          <a:xfrm>
            <a:off x="5495925" y="1533525"/>
            <a:ext cx="304800" cy="3505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43600" y="15240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Less Structured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Less Skilled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438286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Highly Structured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Highly Skilled</a:t>
            </a:r>
          </a:p>
        </p:txBody>
      </p:sp>
    </p:spTree>
    <p:extLst>
      <p:ext uri="{BB962C8B-B14F-4D97-AF65-F5344CB8AC3E}">
        <p14:creationId xmlns:p14="http://schemas.microsoft.com/office/powerpoint/2010/main" val="2705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how the attack works and defend against them</a:t>
            </a:r>
          </a:p>
          <a:p>
            <a:endParaRPr lang="en-US" dirty="0"/>
          </a:p>
          <a:p>
            <a:r>
              <a:rPr lang="en-US" dirty="0"/>
              <a:t>This require knowledge about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Operating System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Architecture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Compiler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Analyzing security requires complete system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31635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5098</TotalTime>
  <Words>1859</Words>
  <Application>Microsoft Office PowerPoint</Application>
  <PresentationFormat>On-screen Show (4:3)</PresentationFormat>
  <Paragraphs>384</Paragraphs>
  <Slides>44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Courier New</vt:lpstr>
      <vt:lpstr>Times New Roman</vt:lpstr>
      <vt:lpstr>Verdana</vt:lpstr>
      <vt:lpstr>Clarity</vt:lpstr>
      <vt:lpstr>Software Security - I</vt:lpstr>
      <vt:lpstr>PowerPoint Presentation</vt:lpstr>
      <vt:lpstr>Agenda</vt:lpstr>
      <vt:lpstr>INTRODUCTION</vt:lpstr>
      <vt:lpstr>What is at Stake</vt:lpstr>
      <vt:lpstr>Stakeholders</vt:lpstr>
      <vt:lpstr>Attackers</vt:lpstr>
      <vt:lpstr>Our Goal</vt:lpstr>
      <vt:lpstr>PROGRAMMING LANGUAGE</vt:lpstr>
      <vt:lpstr>Why C/C++</vt:lpstr>
      <vt:lpstr>Why C/C++ is Important</vt:lpstr>
      <vt:lpstr>BUFFER OVERFLOW</vt:lpstr>
      <vt:lpstr>Memory layout of x86</vt:lpstr>
      <vt:lpstr>Buffer Overflow</vt:lpstr>
      <vt:lpstr>PowerPoint Presentation</vt:lpstr>
      <vt:lpstr>Buffer Overflow contd.</vt:lpstr>
      <vt:lpstr>Buffer Overflow Trends</vt:lpstr>
      <vt:lpstr>Program - Revisit</vt:lpstr>
      <vt:lpstr>Program – Revisit contd.</vt:lpstr>
      <vt:lpstr>DATA ISSUES</vt:lpstr>
      <vt:lpstr>Potential Inputs for Buffer Overflow</vt:lpstr>
      <vt:lpstr>Plain Text File Input</vt:lpstr>
      <vt:lpstr>Other Sources of Buffer Overflow</vt:lpstr>
      <vt:lpstr>LET’S DEFENSE</vt:lpstr>
      <vt:lpstr>Behind the Scene – Attacker Perspective</vt:lpstr>
      <vt:lpstr>Secure Development Life Cycle</vt:lpstr>
      <vt:lpstr>Security Requirements</vt:lpstr>
      <vt:lpstr>Security Oriented Design</vt:lpstr>
      <vt:lpstr>Secure Coding</vt:lpstr>
      <vt:lpstr>Principles of Secure Coding</vt:lpstr>
      <vt:lpstr>Safe `C` APIs</vt:lpstr>
      <vt:lpstr>Safe `C` string APIs list</vt:lpstr>
      <vt:lpstr>Secure Testing</vt:lpstr>
      <vt:lpstr>Secure Testing Tools</vt:lpstr>
      <vt:lpstr>Reality = ytilaeR</vt:lpstr>
      <vt:lpstr>PowerPoint Presentation</vt:lpstr>
      <vt:lpstr>WEB VULNERABILITIES</vt:lpstr>
      <vt:lpstr>SQL Injection</vt:lpstr>
      <vt:lpstr>SQL Injection Trends</vt:lpstr>
      <vt:lpstr>Weak Areas</vt:lpstr>
      <vt:lpstr>FUTURE POINTERS</vt:lpstr>
      <vt:lpstr>Future Learning</vt:lpstr>
      <vt:lpstr>References</vt:lpstr>
      <vt:lpstr>PowerPoint Presentation</vt:lpstr>
    </vt:vector>
  </TitlesOfParts>
  <Company>McAfee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Programming</dc:title>
  <dc:creator>Bhandari, Pawan</dc:creator>
  <cp:lastModifiedBy>Bhandari, Pawan</cp:lastModifiedBy>
  <cp:revision>592</cp:revision>
  <dcterms:created xsi:type="dcterms:W3CDTF">2015-04-26T16:04:08Z</dcterms:created>
  <dcterms:modified xsi:type="dcterms:W3CDTF">2018-06-12T09:52:56Z</dcterms:modified>
</cp:coreProperties>
</file>