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7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21" y="14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cpp_oop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cpp_oop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epvisualmarketing.github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Barzani/COEN243_Fall2022" TargetMode="External"/><Relationship Id="rId2" Type="http://schemas.openxmlformats.org/officeDocument/2006/relationships/hyperlink" Target="https://www.w3schools.com/cpp/cpp_oop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28392"/>
            <a:ext cx="9135287" cy="2387600"/>
          </a:xfrm>
        </p:spPr>
        <p:txBody>
          <a:bodyPr>
            <a:normAutofit/>
          </a:bodyPr>
          <a:lstStyle/>
          <a:p>
            <a:pPr algn="ctr"/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Methodology I 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COEN-243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 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EIGHTH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November 09, 2022</a:t>
            </a:r>
          </a:p>
        </p:txBody>
      </p:sp>
    </p:spTree>
    <p:extLst>
      <p:ext uri="{BB962C8B-B14F-4D97-AF65-F5344CB8AC3E}">
        <p14:creationId xmlns:p14="http://schemas.microsoft.com/office/powerpoint/2010/main" val="6845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Classes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In OOP, objects belong to classes</a:t>
            </a:r>
          </a:p>
          <a:p>
            <a:r>
              <a:rPr lang="en-CA" dirty="0">
                <a:solidFill>
                  <a:schemeClr val="bg1"/>
                </a:solidFill>
              </a:rPr>
              <a:t>‘Class’ in programming comes from the word ‘Classification’ </a:t>
            </a:r>
          </a:p>
          <a:p>
            <a:r>
              <a:rPr lang="en-CA" dirty="0">
                <a:solidFill>
                  <a:schemeClr val="bg1"/>
                </a:solidFill>
              </a:rPr>
              <a:t>Classes provide the attributes and methods for certain </a:t>
            </a:r>
            <a:r>
              <a:rPr lang="en-CA" i="1" dirty="0">
                <a:solidFill>
                  <a:schemeClr val="bg1"/>
                </a:solidFill>
              </a:rPr>
              <a:t>type of objects</a:t>
            </a:r>
          </a:p>
          <a:p>
            <a:r>
              <a:rPr lang="en-CA" dirty="0">
                <a:solidFill>
                  <a:schemeClr val="bg1"/>
                </a:solidFill>
              </a:rPr>
              <a:t>Objects (similar to variables) can be classified to one class but they can have different homogenous attributes, a.k.a. characteristics</a:t>
            </a:r>
          </a:p>
          <a:p>
            <a:r>
              <a:rPr lang="en-CA" b="1" dirty="0">
                <a:solidFill>
                  <a:schemeClr val="bg1"/>
                </a:solidFill>
              </a:rPr>
              <a:t>E.G., </a:t>
            </a:r>
            <a:r>
              <a:rPr lang="en-CA" dirty="0">
                <a:solidFill>
                  <a:schemeClr val="bg1"/>
                </a:solidFill>
              </a:rPr>
              <a:t>class of cars, class of students, …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https://www.w3schools.com/cpp/cpp_oop.asp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64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Syntax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 lnSpcReduction="10000"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Attributes: </a:t>
            </a:r>
            <a:r>
              <a:rPr lang="en-CA" dirty="0">
                <a:solidFill>
                  <a:schemeClr val="bg1"/>
                </a:solidFill>
              </a:rPr>
              <a:t>Data wise characteristic fields for each object</a:t>
            </a:r>
          </a:p>
          <a:p>
            <a:r>
              <a:rPr lang="en-CA" b="1" dirty="0">
                <a:solidFill>
                  <a:schemeClr val="bg1"/>
                </a:solidFill>
              </a:rPr>
              <a:t>Methods: </a:t>
            </a:r>
            <a:r>
              <a:rPr lang="en-CA" dirty="0">
                <a:solidFill>
                  <a:schemeClr val="bg1"/>
                </a:solidFill>
              </a:rPr>
              <a:t>Behaviours each object can have</a:t>
            </a:r>
          </a:p>
          <a:p>
            <a:r>
              <a:rPr lang="en-CA" b="1" dirty="0">
                <a:solidFill>
                  <a:schemeClr val="bg1"/>
                </a:solidFill>
              </a:rPr>
              <a:t>Constructors: </a:t>
            </a:r>
            <a:r>
              <a:rPr lang="en-CA" dirty="0">
                <a:solidFill>
                  <a:schemeClr val="bg1"/>
                </a:solidFill>
              </a:rPr>
              <a:t>Specifies the actions &amp; initializations to be done when object created </a:t>
            </a:r>
          </a:p>
          <a:p>
            <a:r>
              <a:rPr lang="en-CA" b="1" dirty="0">
                <a:solidFill>
                  <a:schemeClr val="bg1"/>
                </a:solidFill>
              </a:rPr>
              <a:t>Destructor: </a:t>
            </a:r>
            <a:r>
              <a:rPr lang="en-CA" dirty="0">
                <a:solidFill>
                  <a:schemeClr val="bg1"/>
                </a:solidFill>
              </a:rPr>
              <a:t>Specifies the actions &amp; initializations to be done when object deleted</a:t>
            </a:r>
            <a:endParaRPr lang="en-CA" b="1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Encapsulation: </a:t>
            </a:r>
            <a:r>
              <a:rPr lang="en-CA" dirty="0">
                <a:solidFill>
                  <a:schemeClr val="bg1"/>
                </a:solidFill>
              </a:rPr>
              <a:t>Hiding sensitive data from the users</a:t>
            </a:r>
            <a:endParaRPr lang="en-CA" b="1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Access Specifiers</a:t>
            </a:r>
          </a:p>
          <a:p>
            <a:pPr lvl="1"/>
            <a:r>
              <a:rPr lang="en-CA" i="1" dirty="0">
                <a:solidFill>
                  <a:schemeClr val="bg1"/>
                </a:solidFill>
              </a:rPr>
              <a:t>Getters/ Setters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https://www.w3schools.com/cpp/cpp_oop.asp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9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Attributes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 fontScale="925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real life, objects have properties/characteristics; similarly, objects have attributes in OOP</a:t>
            </a:r>
          </a:p>
          <a:p>
            <a:r>
              <a:rPr lang="en-CA" dirty="0">
                <a:solidFill>
                  <a:schemeClr val="bg1"/>
                </a:solidFill>
              </a:rPr>
              <a:t>Attributes define the properties of the object and are used for distinction</a:t>
            </a:r>
          </a:p>
          <a:p>
            <a:r>
              <a:rPr lang="en-CA" b="1" dirty="0">
                <a:solidFill>
                  <a:schemeClr val="bg1"/>
                </a:solidFill>
              </a:rPr>
              <a:t>Example: </a:t>
            </a:r>
            <a:r>
              <a:rPr lang="en-CA" dirty="0">
                <a:solidFill>
                  <a:schemeClr val="bg1"/>
                </a:solidFill>
              </a:rPr>
              <a:t>for a car object, ‘Model Year’, ‘Color’, ‘Make’…etc. are all attributes </a:t>
            </a:r>
          </a:p>
          <a:p>
            <a:r>
              <a:rPr lang="en-CA" dirty="0">
                <a:solidFill>
                  <a:schemeClr val="bg1"/>
                </a:solidFill>
              </a:rPr>
              <a:t>Similar to attributes, real-life objects can have actions/behaviours and OOP objects have methods </a:t>
            </a:r>
          </a:p>
          <a:p>
            <a:r>
              <a:rPr lang="en-CA" dirty="0">
                <a:solidFill>
                  <a:schemeClr val="bg1"/>
                </a:solidFill>
              </a:rPr>
              <a:t>Methods specify what an object is capable of doing and how it an behave</a:t>
            </a:r>
          </a:p>
          <a:p>
            <a:r>
              <a:rPr lang="en-CA" b="1" dirty="0">
                <a:solidFill>
                  <a:schemeClr val="bg1"/>
                </a:solidFill>
              </a:rPr>
              <a:t>Example: </a:t>
            </a:r>
            <a:r>
              <a:rPr lang="en-CA" dirty="0">
                <a:solidFill>
                  <a:schemeClr val="bg1"/>
                </a:solidFill>
              </a:rPr>
              <a:t>for a car object, ‘accelerate(int r)’, ‘</a:t>
            </a:r>
            <a:r>
              <a:rPr lang="en-CA" dirty="0" err="1">
                <a:solidFill>
                  <a:schemeClr val="bg1"/>
                </a:solidFill>
              </a:rPr>
              <a:t>TurnLeft</a:t>
            </a:r>
            <a:r>
              <a:rPr lang="en-CA" dirty="0">
                <a:solidFill>
                  <a:schemeClr val="bg1"/>
                </a:solidFill>
              </a:rPr>
              <a:t>()’, ‘</a:t>
            </a:r>
            <a:r>
              <a:rPr lang="en-CA" dirty="0" err="1">
                <a:solidFill>
                  <a:schemeClr val="bg1"/>
                </a:solidFill>
              </a:rPr>
              <a:t>SwitchON</a:t>
            </a:r>
            <a:r>
              <a:rPr lang="en-CA" dirty="0">
                <a:solidFill>
                  <a:schemeClr val="bg1"/>
                </a:solidFill>
              </a:rPr>
              <a:t>()’…etc. are all attributes 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267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3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4" y="1383449"/>
            <a:ext cx="2851417" cy="1478570"/>
          </a:xfrm>
        </p:spPr>
        <p:txBody>
          <a:bodyPr>
            <a:normAutofit/>
          </a:bodyPr>
          <a:lstStyle/>
          <a:p>
            <a:r>
              <a:rPr lang="en-CA" sz="32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Attributes &amp; Methods</a:t>
            </a:r>
          </a:p>
        </p:txBody>
      </p:sp>
      <p:sp>
        <p:nvSpPr>
          <p:cNvPr id="2107" name="Content Placeholder 2053">
            <a:extLst>
              <a:ext uri="{FF2B5EF4-FFF2-40B4-BE49-F238E27FC236}">
                <a16:creationId xmlns:a16="http://schemas.microsoft.com/office/drawing/2014/main" id="{C63AAE91-B4A9-7684-958A-15D7CFF5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38" y="3014418"/>
            <a:ext cx="2862444" cy="2298824"/>
          </a:xfrm>
          <a:ln w="12700"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AN object can have unlimited number of attributes but we only care about the ones that are relevant in our design and the ones we need.</a:t>
            </a:r>
          </a:p>
        </p:txBody>
      </p: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6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7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78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3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7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9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1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2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0" name="Picture 2" descr="DVM Car Dataset: A Large-Scale Dataset for Automotive Applications">
            <a:extLst>
              <a:ext uri="{FF2B5EF4-FFF2-40B4-BE49-F238E27FC236}">
                <a16:creationId xmlns:a16="http://schemas.microsoft.com/office/drawing/2014/main" id="{2CB5030E-2D85-54BD-4350-008BBB43D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1476195"/>
            <a:ext cx="6844045" cy="390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053">
            <a:extLst>
              <a:ext uri="{FF2B5EF4-FFF2-40B4-BE49-F238E27FC236}">
                <a16:creationId xmlns:a16="http://schemas.microsoft.com/office/drawing/2014/main" id="{201A1A8B-E670-AF76-1B1B-B0C5995D084E}"/>
              </a:ext>
            </a:extLst>
          </p:cNvPr>
          <p:cNvSpPr txBox="1">
            <a:spLocks/>
          </p:cNvSpPr>
          <p:nvPr/>
        </p:nvSpPr>
        <p:spPr>
          <a:xfrm>
            <a:off x="6096000" y="6369051"/>
            <a:ext cx="4380106" cy="372872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Reference: </a:t>
            </a:r>
            <a:r>
              <a:rPr lang="en-US" sz="2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https://deepvisualmarketing.github.io/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551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Constructor &amp; 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 fontScale="92500"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Constructor:</a:t>
            </a:r>
            <a:r>
              <a:rPr lang="en-CA" dirty="0">
                <a:solidFill>
                  <a:schemeClr val="bg1"/>
                </a:solidFill>
              </a:rPr>
              <a:t> Special method automatically called when an object created 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</a:rPr>
              <a:t>Used for automating initialization of object baseline attributes and behaviour</a:t>
            </a:r>
          </a:p>
          <a:p>
            <a:r>
              <a:rPr lang="en-CA" b="1" dirty="0">
                <a:solidFill>
                  <a:schemeClr val="bg1"/>
                </a:solidFill>
              </a:rPr>
              <a:t>Example: </a:t>
            </a:r>
            <a:r>
              <a:rPr lang="en-CA" dirty="0">
                <a:solidFill>
                  <a:schemeClr val="bg1"/>
                </a:solidFill>
              </a:rPr>
              <a:t>for an object car, the constructor can automatically specify model year and make.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Car(int year, string m){ </a:t>
            </a:r>
            <a:r>
              <a:rPr lang="en-CA" dirty="0" err="1">
                <a:solidFill>
                  <a:schemeClr val="bg1"/>
                </a:solidFill>
              </a:rPr>
              <a:t>Model_year</a:t>
            </a:r>
            <a:r>
              <a:rPr lang="en-CA" dirty="0">
                <a:solidFill>
                  <a:schemeClr val="bg1"/>
                </a:solidFill>
              </a:rPr>
              <a:t> = year; Make = m; } // definition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Calling the constructor: Car </a:t>
            </a:r>
            <a:r>
              <a:rPr lang="en-CA" dirty="0" err="1">
                <a:solidFill>
                  <a:schemeClr val="bg1"/>
                </a:solidFill>
              </a:rPr>
              <a:t>my_car</a:t>
            </a:r>
            <a:r>
              <a:rPr lang="en-CA" dirty="0">
                <a:solidFill>
                  <a:schemeClr val="bg1"/>
                </a:solidFill>
              </a:rPr>
              <a:t>(2019, “BMW”);</a:t>
            </a:r>
          </a:p>
          <a:p>
            <a:r>
              <a:rPr lang="en-CA" dirty="0">
                <a:solidFill>
                  <a:schemeClr val="bg1"/>
                </a:solidFill>
              </a:rPr>
              <a:t>Types of Constructors: Default, Copy, and Parametrized</a:t>
            </a:r>
          </a:p>
          <a:p>
            <a:r>
              <a:rPr lang="en-CA" b="1" dirty="0">
                <a:solidFill>
                  <a:schemeClr val="bg1"/>
                </a:solidFill>
              </a:rPr>
              <a:t>Destructors: </a:t>
            </a:r>
            <a:r>
              <a:rPr lang="en-CA" dirty="0">
                <a:solidFill>
                  <a:schemeClr val="bg1"/>
                </a:solidFill>
              </a:rPr>
              <a:t>they behave similar to constructors but are called when deleting an object</a:t>
            </a:r>
          </a:p>
          <a:p>
            <a:r>
              <a:rPr lang="en-CA" b="1" dirty="0">
                <a:solidFill>
                  <a:schemeClr val="bg1"/>
                </a:solidFill>
              </a:rPr>
              <a:t>Syntax: </a:t>
            </a:r>
            <a:r>
              <a:rPr lang="en-CA" dirty="0">
                <a:solidFill>
                  <a:schemeClr val="bg1"/>
                </a:solidFill>
              </a:rPr>
              <a:t>virtual ~</a:t>
            </a:r>
            <a:r>
              <a:rPr lang="en-CA" dirty="0" err="1">
                <a:solidFill>
                  <a:schemeClr val="bg1"/>
                </a:solidFill>
              </a:rPr>
              <a:t>class_name</a:t>
            </a:r>
            <a:r>
              <a:rPr lang="en-CA" dirty="0">
                <a:solidFill>
                  <a:schemeClr val="bg1"/>
                </a:solidFill>
              </a:rPr>
              <a:t>(){}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2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563316" cy="4222913"/>
          </a:xfrm>
        </p:spPr>
        <p:txBody>
          <a:bodyPr>
            <a:normAutofit fontScale="925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Computer programs, it is important to specify what a can be accessed and what cannot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PRIVACY REASONS!</a:t>
            </a:r>
          </a:p>
          <a:p>
            <a:r>
              <a:rPr lang="en-CA" dirty="0">
                <a:solidFill>
                  <a:schemeClr val="bg1"/>
                </a:solidFill>
              </a:rPr>
              <a:t>Encapsulation in OOP specifies which attributes/method can be manipulated by the user</a:t>
            </a:r>
          </a:p>
          <a:p>
            <a:r>
              <a:rPr lang="en-CA" b="1" dirty="0">
                <a:solidFill>
                  <a:schemeClr val="bg1"/>
                </a:solidFill>
              </a:rPr>
              <a:t>Specifiers: 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‘public’:</a:t>
            </a:r>
            <a:r>
              <a:rPr lang="en-CA" dirty="0">
                <a:solidFill>
                  <a:schemeClr val="bg1"/>
                </a:solidFill>
              </a:rPr>
              <a:t> Accessible in all environments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‘private’:</a:t>
            </a:r>
            <a:r>
              <a:rPr lang="en-CA" dirty="0">
                <a:solidFill>
                  <a:schemeClr val="bg1"/>
                </a:solidFill>
              </a:rPr>
              <a:t> Only objects of the same class can access it, not accessible outside of class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‘protected’:</a:t>
            </a:r>
            <a:r>
              <a:rPr lang="en-CA" dirty="0">
                <a:solidFill>
                  <a:schemeClr val="bg1"/>
                </a:solidFill>
              </a:rPr>
              <a:t> similar to ‘private’ but used in polymorphism and inheritance</a:t>
            </a:r>
          </a:p>
          <a:p>
            <a:r>
              <a:rPr lang="en-CA" b="1" dirty="0">
                <a:solidFill>
                  <a:schemeClr val="bg1"/>
                </a:solidFill>
              </a:rPr>
              <a:t>Getters &amp; Setter </a:t>
            </a:r>
            <a:r>
              <a:rPr lang="en-CA" dirty="0">
                <a:solidFill>
                  <a:schemeClr val="bg1"/>
                </a:solidFill>
              </a:rPr>
              <a:t>methods are used for accessing ‘private’ attributes with minimal privacy risks</a:t>
            </a:r>
          </a:p>
        </p:txBody>
      </p:sp>
    </p:spTree>
    <p:extLst>
      <p:ext uri="{BB962C8B-B14F-4D97-AF65-F5344CB8AC3E}">
        <p14:creationId xmlns:p14="http://schemas.microsoft.com/office/powerpoint/2010/main" val="4297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ACTIVITY: Let’s make cars!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99" y="1421348"/>
            <a:ext cx="9816772" cy="42498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b="1" dirty="0">
                <a:solidFill>
                  <a:schemeClr val="bg1"/>
                </a:solidFill>
              </a:rPr>
              <a:t>Objective: </a:t>
            </a:r>
            <a:r>
              <a:rPr lang="en-CA" dirty="0">
                <a:solidFill>
                  <a:schemeClr val="bg1"/>
                </a:solidFill>
              </a:rPr>
              <a:t>make a class of cars that can be used to drive the car around a track</a:t>
            </a:r>
          </a:p>
          <a:p>
            <a:pPr algn="just"/>
            <a:r>
              <a:rPr lang="en-CA" b="1" dirty="0">
                <a:solidFill>
                  <a:schemeClr val="bg1"/>
                </a:solidFill>
              </a:rPr>
              <a:t>Attributes: </a:t>
            </a:r>
            <a:r>
              <a:rPr lang="en-CA" dirty="0">
                <a:solidFill>
                  <a:schemeClr val="bg1"/>
                </a:solidFill>
              </a:rPr>
              <a:t>make, model year, top speed, speed, license plate number, current owner, track, history.</a:t>
            </a:r>
          </a:p>
          <a:p>
            <a:pPr algn="just"/>
            <a:r>
              <a:rPr lang="en-CA" b="1" dirty="0">
                <a:solidFill>
                  <a:schemeClr val="bg1"/>
                </a:solidFill>
              </a:rPr>
              <a:t>Methods: </a:t>
            </a:r>
            <a:r>
              <a:rPr lang="en-CA" dirty="0">
                <a:solidFill>
                  <a:schemeClr val="bg1"/>
                </a:solidFill>
              </a:rPr>
              <a:t>Getters &amp; setters, accelerate() &amp; brake(), move(char l), drive(), position(), display()</a:t>
            </a:r>
          </a:p>
          <a:p>
            <a:pPr algn="just"/>
            <a:r>
              <a:rPr lang="en-CA" i="1" dirty="0">
                <a:solidFill>
                  <a:schemeClr val="bg1"/>
                </a:solidFill>
              </a:rPr>
              <a:t>More stuff to be discussed during the tutorial.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https://sourcecodeera.com/blogs/Samath/Car-Class-using-C.aspx </a:t>
            </a:r>
          </a:p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https://cplusplus.com/forum/beginner/216417/ </a:t>
            </a:r>
          </a:p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https://www.w3schools.com/cpp/cpp_oop.asp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https://github.com/TheBarzani/COEN243_Fall2022</a:t>
            </a:r>
            <a:r>
              <a:rPr lang="en-CA" b="1" dirty="0">
                <a:solidFill>
                  <a:schemeClr val="bg1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13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1759</TotalTime>
  <Words>655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</vt:lpstr>
      <vt:lpstr>Tw Cen MT</vt:lpstr>
      <vt:lpstr>Circuit</vt:lpstr>
      <vt:lpstr>Programming Methodology I COEN-243 Section N NA</vt:lpstr>
      <vt:lpstr>Classes &amp; Objects</vt:lpstr>
      <vt:lpstr>Class Syntax Components</vt:lpstr>
      <vt:lpstr>Attributes &amp; Methods</vt:lpstr>
      <vt:lpstr>Attributes &amp; Methods</vt:lpstr>
      <vt:lpstr>Constructor &amp; Destructors</vt:lpstr>
      <vt:lpstr>Encapsulation</vt:lpstr>
      <vt:lpstr>ACTIVITY: Let’s make cars!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18</cp:revision>
  <dcterms:created xsi:type="dcterms:W3CDTF">2022-09-14T13:30:57Z</dcterms:created>
  <dcterms:modified xsi:type="dcterms:W3CDTF">2022-11-17T19:04:12Z</dcterms:modified>
</cp:coreProperties>
</file>