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4" autoAdjust="0"/>
    <p:restoredTop sz="94660"/>
  </p:normalViewPr>
  <p:slideViewPr>
    <p:cSldViewPr snapToGrid="0">
      <p:cViewPr>
        <p:scale>
          <a:sx n="101" d="100"/>
          <a:sy n="101" d="100"/>
        </p:scale>
        <p:origin x="87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683A1-31EF-4B7E-B5D4-DE472C18D8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68C9A1-6630-48C4-94D9-FB60E4C4BB7F}">
      <dgm:prSet/>
      <dgm:spPr/>
      <dgm:t>
        <a:bodyPr/>
        <a:lstStyle/>
        <a:p>
          <a:r>
            <a:rPr lang="en-CA" b="1"/>
            <a:t>Objective: </a:t>
          </a:r>
          <a:r>
            <a:rPr lang="en-CA"/>
            <a:t>make a class of cars that can be used to drive the car around a track</a:t>
          </a:r>
          <a:endParaRPr lang="en-US"/>
        </a:p>
      </dgm:t>
    </dgm:pt>
    <dgm:pt modelId="{E022B3DC-9A72-4BEB-99B4-7D7E031C7394}" type="parTrans" cxnId="{7D08F886-8D60-4431-95E1-4E120ACBAA62}">
      <dgm:prSet/>
      <dgm:spPr/>
      <dgm:t>
        <a:bodyPr/>
        <a:lstStyle/>
        <a:p>
          <a:endParaRPr lang="en-US"/>
        </a:p>
      </dgm:t>
    </dgm:pt>
    <dgm:pt modelId="{168666D8-CE9E-4684-94A7-D0137B39CB2F}" type="sibTrans" cxnId="{7D08F886-8D60-4431-95E1-4E120ACBAA62}">
      <dgm:prSet/>
      <dgm:spPr/>
      <dgm:t>
        <a:bodyPr/>
        <a:lstStyle/>
        <a:p>
          <a:endParaRPr lang="en-US"/>
        </a:p>
      </dgm:t>
    </dgm:pt>
    <dgm:pt modelId="{1139F34D-5DAE-4191-BE7E-CFADF1C415A6}">
      <dgm:prSet/>
      <dgm:spPr/>
      <dgm:t>
        <a:bodyPr/>
        <a:lstStyle/>
        <a:p>
          <a:r>
            <a:rPr lang="en-CA" b="1"/>
            <a:t>Attributes: </a:t>
          </a:r>
          <a:r>
            <a:rPr lang="en-CA"/>
            <a:t>make, model year, top speed, speed, license plate number, current owner, track, history.</a:t>
          </a:r>
          <a:endParaRPr lang="en-US"/>
        </a:p>
      </dgm:t>
    </dgm:pt>
    <dgm:pt modelId="{8905EFD5-617A-44B7-9DA4-3322C71AF131}" type="parTrans" cxnId="{34FA3FB8-FF03-41C2-A096-23830BE8E94D}">
      <dgm:prSet/>
      <dgm:spPr/>
      <dgm:t>
        <a:bodyPr/>
        <a:lstStyle/>
        <a:p>
          <a:endParaRPr lang="en-US"/>
        </a:p>
      </dgm:t>
    </dgm:pt>
    <dgm:pt modelId="{1AE78197-6109-4520-A5A4-BF855697F410}" type="sibTrans" cxnId="{34FA3FB8-FF03-41C2-A096-23830BE8E94D}">
      <dgm:prSet/>
      <dgm:spPr/>
      <dgm:t>
        <a:bodyPr/>
        <a:lstStyle/>
        <a:p>
          <a:endParaRPr lang="en-US"/>
        </a:p>
      </dgm:t>
    </dgm:pt>
    <dgm:pt modelId="{CA492679-7BDE-4683-83D3-C7D59BC44B50}">
      <dgm:prSet/>
      <dgm:spPr/>
      <dgm:t>
        <a:bodyPr/>
        <a:lstStyle/>
        <a:p>
          <a:r>
            <a:rPr lang="en-CA" b="1"/>
            <a:t>Methods: </a:t>
          </a:r>
          <a:r>
            <a:rPr lang="en-CA"/>
            <a:t>Getters &amp; setters, accelerate() &amp; brake(), move(char l), drive(), position(), display()</a:t>
          </a:r>
          <a:endParaRPr lang="en-US"/>
        </a:p>
      </dgm:t>
    </dgm:pt>
    <dgm:pt modelId="{AE29C587-3A85-4012-9146-090040450FD3}" type="parTrans" cxnId="{E4FB4E3C-15FB-4AE5-88B2-7BD0A0BD4E8E}">
      <dgm:prSet/>
      <dgm:spPr/>
      <dgm:t>
        <a:bodyPr/>
        <a:lstStyle/>
        <a:p>
          <a:endParaRPr lang="en-US"/>
        </a:p>
      </dgm:t>
    </dgm:pt>
    <dgm:pt modelId="{096EF827-EA54-42AF-B675-A00C37B439BF}" type="sibTrans" cxnId="{E4FB4E3C-15FB-4AE5-88B2-7BD0A0BD4E8E}">
      <dgm:prSet/>
      <dgm:spPr/>
      <dgm:t>
        <a:bodyPr/>
        <a:lstStyle/>
        <a:p>
          <a:endParaRPr lang="en-US"/>
        </a:p>
      </dgm:t>
    </dgm:pt>
    <dgm:pt modelId="{6385FF5D-4E11-4AF2-A6C0-6F8D2B47EF68}">
      <dgm:prSet/>
      <dgm:spPr/>
      <dgm:t>
        <a:bodyPr/>
        <a:lstStyle/>
        <a:p>
          <a:r>
            <a:rPr lang="en-CA" i="1" dirty="0"/>
            <a:t>More stuff was discussed during the tutorial.</a:t>
          </a:r>
          <a:endParaRPr lang="en-US" dirty="0"/>
        </a:p>
      </dgm:t>
    </dgm:pt>
    <dgm:pt modelId="{E8C3131E-FF8C-4F4F-AD2C-78AD8737BF65}" type="parTrans" cxnId="{FFBBB3DA-1638-4DB2-B8CC-A0BF1655C84E}">
      <dgm:prSet/>
      <dgm:spPr/>
      <dgm:t>
        <a:bodyPr/>
        <a:lstStyle/>
        <a:p>
          <a:endParaRPr lang="en-US"/>
        </a:p>
      </dgm:t>
    </dgm:pt>
    <dgm:pt modelId="{BF3B890D-E133-4D1B-9627-88146E73EA76}" type="sibTrans" cxnId="{FFBBB3DA-1638-4DB2-B8CC-A0BF1655C84E}">
      <dgm:prSet/>
      <dgm:spPr/>
      <dgm:t>
        <a:bodyPr/>
        <a:lstStyle/>
        <a:p>
          <a:endParaRPr lang="en-US"/>
        </a:p>
      </dgm:t>
    </dgm:pt>
    <dgm:pt modelId="{E137B205-1400-4ECC-B29E-382FFA63E80E}" type="pres">
      <dgm:prSet presAssocID="{020683A1-31EF-4B7E-B5D4-DE472C18D821}" presName="root" presStyleCnt="0">
        <dgm:presLayoutVars>
          <dgm:dir/>
          <dgm:resizeHandles val="exact"/>
        </dgm:presLayoutVars>
      </dgm:prSet>
      <dgm:spPr/>
    </dgm:pt>
    <dgm:pt modelId="{056A3628-9F40-4C91-A275-B81D18719D37}" type="pres">
      <dgm:prSet presAssocID="{4168C9A1-6630-48C4-94D9-FB60E4C4BB7F}" presName="compNode" presStyleCnt="0"/>
      <dgm:spPr/>
    </dgm:pt>
    <dgm:pt modelId="{170B5545-5081-41C5-A601-2F6EE57A2EB6}" type="pres">
      <dgm:prSet presAssocID="{4168C9A1-6630-48C4-94D9-FB60E4C4BB7F}" presName="bgRect" presStyleLbl="bgShp" presStyleIdx="0" presStyleCnt="4"/>
      <dgm:spPr/>
    </dgm:pt>
    <dgm:pt modelId="{E72126B6-12A3-4B3E-842C-AA79A27C27E0}" type="pres">
      <dgm:prSet presAssocID="{4168C9A1-6630-48C4-94D9-FB60E4C4BB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5225D4C4-55BB-47C5-8153-4087808A3C17}" type="pres">
      <dgm:prSet presAssocID="{4168C9A1-6630-48C4-94D9-FB60E4C4BB7F}" presName="spaceRect" presStyleCnt="0"/>
      <dgm:spPr/>
    </dgm:pt>
    <dgm:pt modelId="{D1A66488-F339-47AC-BC8C-D6D719F59FC4}" type="pres">
      <dgm:prSet presAssocID="{4168C9A1-6630-48C4-94D9-FB60E4C4BB7F}" presName="parTx" presStyleLbl="revTx" presStyleIdx="0" presStyleCnt="4">
        <dgm:presLayoutVars>
          <dgm:chMax val="0"/>
          <dgm:chPref val="0"/>
        </dgm:presLayoutVars>
      </dgm:prSet>
      <dgm:spPr/>
    </dgm:pt>
    <dgm:pt modelId="{CCE00606-DA2A-48A2-BDD6-F69B7D0F7745}" type="pres">
      <dgm:prSet presAssocID="{168666D8-CE9E-4684-94A7-D0137B39CB2F}" presName="sibTrans" presStyleCnt="0"/>
      <dgm:spPr/>
    </dgm:pt>
    <dgm:pt modelId="{B94BA9F5-3457-4281-8CFF-562BBD50EE87}" type="pres">
      <dgm:prSet presAssocID="{1139F34D-5DAE-4191-BE7E-CFADF1C415A6}" presName="compNode" presStyleCnt="0"/>
      <dgm:spPr/>
    </dgm:pt>
    <dgm:pt modelId="{D0FB9F6D-C104-4CCE-A6E7-A28439D8A17C}" type="pres">
      <dgm:prSet presAssocID="{1139F34D-5DAE-4191-BE7E-CFADF1C415A6}" presName="bgRect" presStyleLbl="bgShp" presStyleIdx="1" presStyleCnt="4"/>
      <dgm:spPr/>
    </dgm:pt>
    <dgm:pt modelId="{A202F406-D62A-43EF-B895-E5A21B225A9F}" type="pres">
      <dgm:prSet presAssocID="{1139F34D-5DAE-4191-BE7E-CFADF1C415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E9EB6B06-3AD9-4EB0-86B6-DF8B65E1A375}" type="pres">
      <dgm:prSet presAssocID="{1139F34D-5DAE-4191-BE7E-CFADF1C415A6}" presName="spaceRect" presStyleCnt="0"/>
      <dgm:spPr/>
    </dgm:pt>
    <dgm:pt modelId="{A978F22D-5048-4355-8201-19AB1CDDBF5D}" type="pres">
      <dgm:prSet presAssocID="{1139F34D-5DAE-4191-BE7E-CFADF1C415A6}" presName="parTx" presStyleLbl="revTx" presStyleIdx="1" presStyleCnt="4">
        <dgm:presLayoutVars>
          <dgm:chMax val="0"/>
          <dgm:chPref val="0"/>
        </dgm:presLayoutVars>
      </dgm:prSet>
      <dgm:spPr/>
    </dgm:pt>
    <dgm:pt modelId="{DFCE61D0-83AD-43F7-914E-EB3AB721AD8E}" type="pres">
      <dgm:prSet presAssocID="{1AE78197-6109-4520-A5A4-BF855697F410}" presName="sibTrans" presStyleCnt="0"/>
      <dgm:spPr/>
    </dgm:pt>
    <dgm:pt modelId="{EA3435CB-F292-4C97-8018-ED0436F9A8CB}" type="pres">
      <dgm:prSet presAssocID="{CA492679-7BDE-4683-83D3-C7D59BC44B50}" presName="compNode" presStyleCnt="0"/>
      <dgm:spPr/>
    </dgm:pt>
    <dgm:pt modelId="{DC1ED88B-FCF6-45A4-B3B9-412302BBFF4C}" type="pres">
      <dgm:prSet presAssocID="{CA492679-7BDE-4683-83D3-C7D59BC44B50}" presName="bgRect" presStyleLbl="bgShp" presStyleIdx="2" presStyleCnt="4"/>
      <dgm:spPr/>
    </dgm:pt>
    <dgm:pt modelId="{5E4C3B79-F84F-4648-B470-785183342E5F}" type="pres">
      <dgm:prSet presAssocID="{CA492679-7BDE-4683-83D3-C7D59BC44B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B3D5FB2D-F6EE-4DC0-BB5C-B6D45F4A929E}" type="pres">
      <dgm:prSet presAssocID="{CA492679-7BDE-4683-83D3-C7D59BC44B50}" presName="spaceRect" presStyleCnt="0"/>
      <dgm:spPr/>
    </dgm:pt>
    <dgm:pt modelId="{6D60A89A-CF33-4A03-88CD-F223EFE038F0}" type="pres">
      <dgm:prSet presAssocID="{CA492679-7BDE-4683-83D3-C7D59BC44B50}" presName="parTx" presStyleLbl="revTx" presStyleIdx="2" presStyleCnt="4">
        <dgm:presLayoutVars>
          <dgm:chMax val="0"/>
          <dgm:chPref val="0"/>
        </dgm:presLayoutVars>
      </dgm:prSet>
      <dgm:spPr/>
    </dgm:pt>
    <dgm:pt modelId="{A8EF9122-32B1-41A8-90D1-039BEE691BF9}" type="pres">
      <dgm:prSet presAssocID="{096EF827-EA54-42AF-B675-A00C37B439BF}" presName="sibTrans" presStyleCnt="0"/>
      <dgm:spPr/>
    </dgm:pt>
    <dgm:pt modelId="{A5FCA259-03CE-4D39-97D6-499BBC99FD0A}" type="pres">
      <dgm:prSet presAssocID="{6385FF5D-4E11-4AF2-A6C0-6F8D2B47EF68}" presName="compNode" presStyleCnt="0"/>
      <dgm:spPr/>
    </dgm:pt>
    <dgm:pt modelId="{F48571FD-C0D2-4471-A943-A3AE8AD53263}" type="pres">
      <dgm:prSet presAssocID="{6385FF5D-4E11-4AF2-A6C0-6F8D2B47EF68}" presName="bgRect" presStyleLbl="bgShp" presStyleIdx="3" presStyleCnt="4" custLinFactNeighborX="0" custLinFactNeighborY="-1885"/>
      <dgm:spPr/>
    </dgm:pt>
    <dgm:pt modelId="{A4FA09D8-4A39-4DA5-B0E4-FC42CCCE687B}" type="pres">
      <dgm:prSet presAssocID="{6385FF5D-4E11-4AF2-A6C0-6F8D2B47EF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04D64B4-1410-4477-AD15-23BBC3234EBC}" type="pres">
      <dgm:prSet presAssocID="{6385FF5D-4E11-4AF2-A6C0-6F8D2B47EF68}" presName="spaceRect" presStyleCnt="0"/>
      <dgm:spPr/>
    </dgm:pt>
    <dgm:pt modelId="{5FD20666-2484-43FA-A47B-788403A9E9CA}" type="pres">
      <dgm:prSet presAssocID="{6385FF5D-4E11-4AF2-A6C0-6F8D2B47EF6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AF7A80E-E722-4465-870B-3177F3150BE5}" type="presOf" srcId="{CA492679-7BDE-4683-83D3-C7D59BC44B50}" destId="{6D60A89A-CF33-4A03-88CD-F223EFE038F0}" srcOrd="0" destOrd="0" presId="urn:microsoft.com/office/officeart/2018/2/layout/IconVerticalSolidList"/>
    <dgm:cxn modelId="{E4FB4E3C-15FB-4AE5-88B2-7BD0A0BD4E8E}" srcId="{020683A1-31EF-4B7E-B5D4-DE472C18D821}" destId="{CA492679-7BDE-4683-83D3-C7D59BC44B50}" srcOrd="2" destOrd="0" parTransId="{AE29C587-3A85-4012-9146-090040450FD3}" sibTransId="{096EF827-EA54-42AF-B675-A00C37B439BF}"/>
    <dgm:cxn modelId="{6CD4185B-72F8-4645-B9A5-E7953A439917}" type="presOf" srcId="{020683A1-31EF-4B7E-B5D4-DE472C18D821}" destId="{E137B205-1400-4ECC-B29E-382FFA63E80E}" srcOrd="0" destOrd="0" presId="urn:microsoft.com/office/officeart/2018/2/layout/IconVerticalSolidList"/>
    <dgm:cxn modelId="{ACEFB148-E0DC-40DA-B5B5-5650B7129CA1}" type="presOf" srcId="{6385FF5D-4E11-4AF2-A6C0-6F8D2B47EF68}" destId="{5FD20666-2484-43FA-A47B-788403A9E9CA}" srcOrd="0" destOrd="0" presId="urn:microsoft.com/office/officeart/2018/2/layout/IconVerticalSolidList"/>
    <dgm:cxn modelId="{9CA3B053-18BB-4B7B-AA94-C6DC33C9E281}" type="presOf" srcId="{1139F34D-5DAE-4191-BE7E-CFADF1C415A6}" destId="{A978F22D-5048-4355-8201-19AB1CDDBF5D}" srcOrd="0" destOrd="0" presId="urn:microsoft.com/office/officeart/2018/2/layout/IconVerticalSolidList"/>
    <dgm:cxn modelId="{7D08F886-8D60-4431-95E1-4E120ACBAA62}" srcId="{020683A1-31EF-4B7E-B5D4-DE472C18D821}" destId="{4168C9A1-6630-48C4-94D9-FB60E4C4BB7F}" srcOrd="0" destOrd="0" parTransId="{E022B3DC-9A72-4BEB-99B4-7D7E031C7394}" sibTransId="{168666D8-CE9E-4684-94A7-D0137B39CB2F}"/>
    <dgm:cxn modelId="{34FA3FB8-FF03-41C2-A096-23830BE8E94D}" srcId="{020683A1-31EF-4B7E-B5D4-DE472C18D821}" destId="{1139F34D-5DAE-4191-BE7E-CFADF1C415A6}" srcOrd="1" destOrd="0" parTransId="{8905EFD5-617A-44B7-9DA4-3322C71AF131}" sibTransId="{1AE78197-6109-4520-A5A4-BF855697F410}"/>
    <dgm:cxn modelId="{50C360C2-9CC2-41DB-A581-6B28A8713A4A}" type="presOf" srcId="{4168C9A1-6630-48C4-94D9-FB60E4C4BB7F}" destId="{D1A66488-F339-47AC-BC8C-D6D719F59FC4}" srcOrd="0" destOrd="0" presId="urn:microsoft.com/office/officeart/2018/2/layout/IconVerticalSolidList"/>
    <dgm:cxn modelId="{FFBBB3DA-1638-4DB2-B8CC-A0BF1655C84E}" srcId="{020683A1-31EF-4B7E-B5D4-DE472C18D821}" destId="{6385FF5D-4E11-4AF2-A6C0-6F8D2B47EF68}" srcOrd="3" destOrd="0" parTransId="{E8C3131E-FF8C-4F4F-AD2C-78AD8737BF65}" sibTransId="{BF3B890D-E133-4D1B-9627-88146E73EA76}"/>
    <dgm:cxn modelId="{37AF392F-3568-4A8A-A6DA-9F3CDE9E7F41}" type="presParOf" srcId="{E137B205-1400-4ECC-B29E-382FFA63E80E}" destId="{056A3628-9F40-4C91-A275-B81D18719D37}" srcOrd="0" destOrd="0" presId="urn:microsoft.com/office/officeart/2018/2/layout/IconVerticalSolidList"/>
    <dgm:cxn modelId="{189D3334-361F-4BC1-8DF6-A6F5B66DC266}" type="presParOf" srcId="{056A3628-9F40-4C91-A275-B81D18719D37}" destId="{170B5545-5081-41C5-A601-2F6EE57A2EB6}" srcOrd="0" destOrd="0" presId="urn:microsoft.com/office/officeart/2018/2/layout/IconVerticalSolidList"/>
    <dgm:cxn modelId="{0D7FAEEE-69AC-48A4-8158-A7C224B02168}" type="presParOf" srcId="{056A3628-9F40-4C91-A275-B81D18719D37}" destId="{E72126B6-12A3-4B3E-842C-AA79A27C27E0}" srcOrd="1" destOrd="0" presId="urn:microsoft.com/office/officeart/2018/2/layout/IconVerticalSolidList"/>
    <dgm:cxn modelId="{578B90AF-96D4-4D32-8F1A-A76A5E1E138D}" type="presParOf" srcId="{056A3628-9F40-4C91-A275-B81D18719D37}" destId="{5225D4C4-55BB-47C5-8153-4087808A3C17}" srcOrd="2" destOrd="0" presId="urn:microsoft.com/office/officeart/2018/2/layout/IconVerticalSolidList"/>
    <dgm:cxn modelId="{BEB3D3DB-C951-46A4-A65B-5163002F7D5E}" type="presParOf" srcId="{056A3628-9F40-4C91-A275-B81D18719D37}" destId="{D1A66488-F339-47AC-BC8C-D6D719F59FC4}" srcOrd="3" destOrd="0" presId="urn:microsoft.com/office/officeart/2018/2/layout/IconVerticalSolidList"/>
    <dgm:cxn modelId="{8EF2E435-6481-4500-927D-5568DC84C274}" type="presParOf" srcId="{E137B205-1400-4ECC-B29E-382FFA63E80E}" destId="{CCE00606-DA2A-48A2-BDD6-F69B7D0F7745}" srcOrd="1" destOrd="0" presId="urn:microsoft.com/office/officeart/2018/2/layout/IconVerticalSolidList"/>
    <dgm:cxn modelId="{A812BDBB-29A9-4318-81A1-10C75CB2FAF4}" type="presParOf" srcId="{E137B205-1400-4ECC-B29E-382FFA63E80E}" destId="{B94BA9F5-3457-4281-8CFF-562BBD50EE87}" srcOrd="2" destOrd="0" presId="urn:microsoft.com/office/officeart/2018/2/layout/IconVerticalSolidList"/>
    <dgm:cxn modelId="{F36C6986-38FA-429D-B6D6-1AC40A23FF06}" type="presParOf" srcId="{B94BA9F5-3457-4281-8CFF-562BBD50EE87}" destId="{D0FB9F6D-C104-4CCE-A6E7-A28439D8A17C}" srcOrd="0" destOrd="0" presId="urn:microsoft.com/office/officeart/2018/2/layout/IconVerticalSolidList"/>
    <dgm:cxn modelId="{CB87176D-EEC9-448A-BE89-B1AF897C42B4}" type="presParOf" srcId="{B94BA9F5-3457-4281-8CFF-562BBD50EE87}" destId="{A202F406-D62A-43EF-B895-E5A21B225A9F}" srcOrd="1" destOrd="0" presId="urn:microsoft.com/office/officeart/2018/2/layout/IconVerticalSolidList"/>
    <dgm:cxn modelId="{AD6B2BA9-616E-46C9-A75F-FB66C99D6D1D}" type="presParOf" srcId="{B94BA9F5-3457-4281-8CFF-562BBD50EE87}" destId="{E9EB6B06-3AD9-4EB0-86B6-DF8B65E1A375}" srcOrd="2" destOrd="0" presId="urn:microsoft.com/office/officeart/2018/2/layout/IconVerticalSolidList"/>
    <dgm:cxn modelId="{9F625A1A-B1E3-4C67-B238-43BAD04D8826}" type="presParOf" srcId="{B94BA9F5-3457-4281-8CFF-562BBD50EE87}" destId="{A978F22D-5048-4355-8201-19AB1CDDBF5D}" srcOrd="3" destOrd="0" presId="urn:microsoft.com/office/officeart/2018/2/layout/IconVerticalSolidList"/>
    <dgm:cxn modelId="{DEA727EC-3328-4F0A-A9E7-DECFE76F20FB}" type="presParOf" srcId="{E137B205-1400-4ECC-B29E-382FFA63E80E}" destId="{DFCE61D0-83AD-43F7-914E-EB3AB721AD8E}" srcOrd="3" destOrd="0" presId="urn:microsoft.com/office/officeart/2018/2/layout/IconVerticalSolidList"/>
    <dgm:cxn modelId="{44F86ED4-5357-49E6-8FA7-BC1162B7876F}" type="presParOf" srcId="{E137B205-1400-4ECC-B29E-382FFA63E80E}" destId="{EA3435CB-F292-4C97-8018-ED0436F9A8CB}" srcOrd="4" destOrd="0" presId="urn:microsoft.com/office/officeart/2018/2/layout/IconVerticalSolidList"/>
    <dgm:cxn modelId="{F7599C35-A186-438B-A70D-3A102376D691}" type="presParOf" srcId="{EA3435CB-F292-4C97-8018-ED0436F9A8CB}" destId="{DC1ED88B-FCF6-45A4-B3B9-412302BBFF4C}" srcOrd="0" destOrd="0" presId="urn:microsoft.com/office/officeart/2018/2/layout/IconVerticalSolidList"/>
    <dgm:cxn modelId="{1A440AEF-4435-40FA-A0B1-7FC5980E15BD}" type="presParOf" srcId="{EA3435CB-F292-4C97-8018-ED0436F9A8CB}" destId="{5E4C3B79-F84F-4648-B470-785183342E5F}" srcOrd="1" destOrd="0" presId="urn:microsoft.com/office/officeart/2018/2/layout/IconVerticalSolidList"/>
    <dgm:cxn modelId="{53A1CC59-04EF-4416-A1BB-07DD3173DECB}" type="presParOf" srcId="{EA3435CB-F292-4C97-8018-ED0436F9A8CB}" destId="{B3D5FB2D-F6EE-4DC0-BB5C-B6D45F4A929E}" srcOrd="2" destOrd="0" presId="urn:microsoft.com/office/officeart/2018/2/layout/IconVerticalSolidList"/>
    <dgm:cxn modelId="{F4CB2FFC-F56B-418A-9D20-A8EB80D17517}" type="presParOf" srcId="{EA3435CB-F292-4C97-8018-ED0436F9A8CB}" destId="{6D60A89A-CF33-4A03-88CD-F223EFE038F0}" srcOrd="3" destOrd="0" presId="urn:microsoft.com/office/officeart/2018/2/layout/IconVerticalSolidList"/>
    <dgm:cxn modelId="{C6DD6A2C-B1D6-475E-9CB2-2AB4BF42CE31}" type="presParOf" srcId="{E137B205-1400-4ECC-B29E-382FFA63E80E}" destId="{A8EF9122-32B1-41A8-90D1-039BEE691BF9}" srcOrd="5" destOrd="0" presId="urn:microsoft.com/office/officeart/2018/2/layout/IconVerticalSolidList"/>
    <dgm:cxn modelId="{F567439A-2F65-4FFF-AEF6-677242A24883}" type="presParOf" srcId="{E137B205-1400-4ECC-B29E-382FFA63E80E}" destId="{A5FCA259-03CE-4D39-97D6-499BBC99FD0A}" srcOrd="6" destOrd="0" presId="urn:microsoft.com/office/officeart/2018/2/layout/IconVerticalSolidList"/>
    <dgm:cxn modelId="{3A3BD237-885C-4C49-ACBF-DB6A93FACDA6}" type="presParOf" srcId="{A5FCA259-03CE-4D39-97D6-499BBC99FD0A}" destId="{F48571FD-C0D2-4471-A943-A3AE8AD53263}" srcOrd="0" destOrd="0" presId="urn:microsoft.com/office/officeart/2018/2/layout/IconVerticalSolidList"/>
    <dgm:cxn modelId="{6BA08E94-B303-421B-B04F-08B4FF27347D}" type="presParOf" srcId="{A5FCA259-03CE-4D39-97D6-499BBC99FD0A}" destId="{A4FA09D8-4A39-4DA5-B0E4-FC42CCCE687B}" srcOrd="1" destOrd="0" presId="urn:microsoft.com/office/officeart/2018/2/layout/IconVerticalSolidList"/>
    <dgm:cxn modelId="{E4897C6A-0DD3-429E-9C80-FD916CDE07FB}" type="presParOf" srcId="{A5FCA259-03CE-4D39-97D6-499BBC99FD0A}" destId="{604D64B4-1410-4477-AD15-23BBC3234EBC}" srcOrd="2" destOrd="0" presId="urn:microsoft.com/office/officeart/2018/2/layout/IconVerticalSolidList"/>
    <dgm:cxn modelId="{BDD6FCBC-98D3-4BE3-8208-81600FF03433}" type="presParOf" srcId="{A5FCA259-03CE-4D39-97D6-499BBC99FD0A}" destId="{5FD20666-2484-43FA-A47B-788403A9E9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B5545-5081-41C5-A601-2F6EE57A2EB6}">
      <dsp:nvSpPr>
        <dsp:cNvPr id="0" name=""/>
        <dsp:cNvSpPr/>
      </dsp:nvSpPr>
      <dsp:spPr>
        <a:xfrm>
          <a:off x="0" y="1487"/>
          <a:ext cx="9905999" cy="754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126B6-12A3-4B3E-842C-AA79A27C27E0}">
      <dsp:nvSpPr>
        <dsp:cNvPr id="0" name=""/>
        <dsp:cNvSpPr/>
      </dsp:nvSpPr>
      <dsp:spPr>
        <a:xfrm>
          <a:off x="228108" y="171155"/>
          <a:ext cx="414743" cy="414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66488-F339-47AC-BC8C-D6D719F59FC4}">
      <dsp:nvSpPr>
        <dsp:cNvPr id="0" name=""/>
        <dsp:cNvSpPr/>
      </dsp:nvSpPr>
      <dsp:spPr>
        <a:xfrm>
          <a:off x="870961" y="1487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Objective: </a:t>
          </a:r>
          <a:r>
            <a:rPr lang="en-CA" sz="2200" kern="1200"/>
            <a:t>make a class of cars that can be used to drive the car around a track</a:t>
          </a:r>
          <a:endParaRPr lang="en-US" sz="2200" kern="1200"/>
        </a:p>
      </dsp:txBody>
      <dsp:txXfrm>
        <a:off x="870961" y="1487"/>
        <a:ext cx="9035037" cy="754078"/>
      </dsp:txXfrm>
    </dsp:sp>
    <dsp:sp modelId="{D0FB9F6D-C104-4CCE-A6E7-A28439D8A17C}">
      <dsp:nvSpPr>
        <dsp:cNvPr id="0" name=""/>
        <dsp:cNvSpPr/>
      </dsp:nvSpPr>
      <dsp:spPr>
        <a:xfrm>
          <a:off x="0" y="944086"/>
          <a:ext cx="9905999" cy="754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2F406-D62A-43EF-B895-E5A21B225A9F}">
      <dsp:nvSpPr>
        <dsp:cNvPr id="0" name=""/>
        <dsp:cNvSpPr/>
      </dsp:nvSpPr>
      <dsp:spPr>
        <a:xfrm>
          <a:off x="228108" y="1113754"/>
          <a:ext cx="414743" cy="414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8F22D-5048-4355-8201-19AB1CDDBF5D}">
      <dsp:nvSpPr>
        <dsp:cNvPr id="0" name=""/>
        <dsp:cNvSpPr/>
      </dsp:nvSpPr>
      <dsp:spPr>
        <a:xfrm>
          <a:off x="870961" y="944086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Attributes: </a:t>
          </a:r>
          <a:r>
            <a:rPr lang="en-CA" sz="2200" kern="1200"/>
            <a:t>make, model year, top speed, speed, license plate number, current owner, track, history.</a:t>
          </a:r>
          <a:endParaRPr lang="en-US" sz="2200" kern="1200"/>
        </a:p>
      </dsp:txBody>
      <dsp:txXfrm>
        <a:off x="870961" y="944086"/>
        <a:ext cx="9035037" cy="754078"/>
      </dsp:txXfrm>
    </dsp:sp>
    <dsp:sp modelId="{DC1ED88B-FCF6-45A4-B3B9-412302BBFF4C}">
      <dsp:nvSpPr>
        <dsp:cNvPr id="0" name=""/>
        <dsp:cNvSpPr/>
      </dsp:nvSpPr>
      <dsp:spPr>
        <a:xfrm>
          <a:off x="0" y="1886684"/>
          <a:ext cx="9905999" cy="7540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C3B79-F84F-4648-B470-785183342E5F}">
      <dsp:nvSpPr>
        <dsp:cNvPr id="0" name=""/>
        <dsp:cNvSpPr/>
      </dsp:nvSpPr>
      <dsp:spPr>
        <a:xfrm>
          <a:off x="228108" y="2056352"/>
          <a:ext cx="414743" cy="414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0A89A-CF33-4A03-88CD-F223EFE038F0}">
      <dsp:nvSpPr>
        <dsp:cNvPr id="0" name=""/>
        <dsp:cNvSpPr/>
      </dsp:nvSpPr>
      <dsp:spPr>
        <a:xfrm>
          <a:off x="870961" y="1886684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Methods: </a:t>
          </a:r>
          <a:r>
            <a:rPr lang="en-CA" sz="2200" kern="1200"/>
            <a:t>Getters &amp; setters, accelerate() &amp; brake(), move(char l), drive(), position(), display()</a:t>
          </a:r>
          <a:endParaRPr lang="en-US" sz="2200" kern="1200"/>
        </a:p>
      </dsp:txBody>
      <dsp:txXfrm>
        <a:off x="870961" y="1886684"/>
        <a:ext cx="9035037" cy="754078"/>
      </dsp:txXfrm>
    </dsp:sp>
    <dsp:sp modelId="{F48571FD-C0D2-4471-A943-A3AE8AD53263}">
      <dsp:nvSpPr>
        <dsp:cNvPr id="0" name=""/>
        <dsp:cNvSpPr/>
      </dsp:nvSpPr>
      <dsp:spPr>
        <a:xfrm>
          <a:off x="0" y="2815068"/>
          <a:ext cx="9905999" cy="7540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A09D8-4A39-4DA5-B0E4-FC42CCCE687B}">
      <dsp:nvSpPr>
        <dsp:cNvPr id="0" name=""/>
        <dsp:cNvSpPr/>
      </dsp:nvSpPr>
      <dsp:spPr>
        <a:xfrm>
          <a:off x="228108" y="2998951"/>
          <a:ext cx="414743" cy="414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20666-2484-43FA-A47B-788403A9E9CA}">
      <dsp:nvSpPr>
        <dsp:cNvPr id="0" name=""/>
        <dsp:cNvSpPr/>
      </dsp:nvSpPr>
      <dsp:spPr>
        <a:xfrm>
          <a:off x="870961" y="2829283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i="1" kern="1200" dirty="0"/>
            <a:t>More stuff was discussed during the tutorial.</a:t>
          </a:r>
          <a:endParaRPr lang="en-US" sz="2200" kern="1200" dirty="0"/>
        </a:p>
      </dsp:txBody>
      <dsp:txXfrm>
        <a:off x="870961" y="2829283"/>
        <a:ext cx="9035037" cy="754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579930/separating-class-code-into-a-header-and-cpp-fi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pp-programming/structu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gramiz.com/cpp-programming/pass-return-object-function" TargetMode="Externa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iz.com/cpp-programming/pointe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9579930/separating-class-code-into-a-header-and-cpp-file" TargetMode="External"/><Relationship Id="rId7" Type="http://schemas.openxmlformats.org/officeDocument/2006/relationships/hyperlink" Target="https://github.com/TheBarzani/COEN243_Fall2022" TargetMode="External"/><Relationship Id="rId2" Type="http://schemas.openxmlformats.org/officeDocument/2006/relationships/hyperlink" Target="https://www.w3schools.com/cpp/cpp_oop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cpp-programming/pointers" TargetMode="External"/><Relationship Id="rId5" Type="http://schemas.openxmlformats.org/officeDocument/2006/relationships/hyperlink" Target="https://www.programiz.com/cpp-programming/pass-return-object-function" TargetMode="External"/><Relationship Id="rId4" Type="http://schemas.openxmlformats.org/officeDocument/2006/relationships/hyperlink" Target="https://www.programiz.com/cpp-programming/structur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28392"/>
            <a:ext cx="9135287" cy="2387600"/>
          </a:xfrm>
        </p:spPr>
        <p:txBody>
          <a:bodyPr>
            <a:normAutofit/>
          </a:bodyPr>
          <a:lstStyle/>
          <a:p>
            <a:pPr algn="ctr"/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Methodology I 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COEN-243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 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Nineth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November 16, 2022</a:t>
            </a:r>
          </a:p>
        </p:txBody>
      </p:sp>
    </p:spTree>
    <p:extLst>
      <p:ext uri="{BB962C8B-B14F-4D97-AF65-F5344CB8AC3E}">
        <p14:creationId xmlns:p14="http://schemas.microsoft.com/office/powerpoint/2010/main" val="6845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b="1" cap="none" dirty="0">
                <a:latin typeface="Cambria" panose="02040503050406030204" pitchFamily="18" charset="0"/>
                <a:ea typeface="Cambria" panose="02040503050406030204" pitchFamily="18" charset="0"/>
              </a:rPr>
              <a:t>LAST Tutorial </a:t>
            </a:r>
            <a:br>
              <a:rPr lang="en-CA" b="1" cap="none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CA" b="1" cap="none" dirty="0">
                <a:latin typeface="Cambria" panose="02040503050406030204" pitchFamily="18" charset="0"/>
                <a:ea typeface="Cambria" panose="02040503050406030204" pitchFamily="18" charset="0"/>
              </a:rPr>
              <a:t>ACTIVITY: Car class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3A7C31-FB98-118A-E8A4-578F2DC15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075214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1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21" y="82544"/>
            <a:ext cx="9905998" cy="107585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Organizing your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14" y="1449775"/>
            <a:ext cx="9816772" cy="4785201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programming, different pieces of code should be separated for easier </a:t>
            </a:r>
            <a:r>
              <a:rPr lang="en-CA" b="1" dirty="0">
                <a:solidFill>
                  <a:schemeClr val="bg1"/>
                </a:solidFill>
              </a:rPr>
              <a:t>maintainability</a:t>
            </a:r>
          </a:p>
          <a:p>
            <a:r>
              <a:rPr lang="en-CA" b="1" dirty="0">
                <a:solidFill>
                  <a:schemeClr val="bg1"/>
                </a:solidFill>
              </a:rPr>
              <a:t>In OOP, </a:t>
            </a:r>
            <a:r>
              <a:rPr lang="en-CA" dirty="0">
                <a:solidFill>
                  <a:schemeClr val="bg1"/>
                </a:solidFill>
              </a:rPr>
              <a:t>different files are there for different components of the class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HEADER File: </a:t>
            </a:r>
            <a:r>
              <a:rPr lang="en-CA" dirty="0">
                <a:solidFill>
                  <a:schemeClr val="bg1"/>
                </a:solidFill>
              </a:rPr>
              <a:t>gives the blueprint/declaration of the class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CPP File: </a:t>
            </a:r>
            <a:r>
              <a:rPr lang="en-CA" dirty="0">
                <a:solidFill>
                  <a:schemeClr val="bg1"/>
                </a:solidFill>
              </a:rPr>
              <a:t>gives the definition of the class components</a:t>
            </a:r>
          </a:p>
          <a:p>
            <a:r>
              <a:rPr lang="en-CA" dirty="0">
                <a:solidFill>
                  <a:schemeClr val="bg1"/>
                </a:solidFill>
              </a:rPr>
              <a:t>This method provides flexibility and modularity for your declared classes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I.E., it can be used to create multiple implementations of single classes</a:t>
            </a:r>
          </a:p>
          <a:p>
            <a:r>
              <a:rPr lang="en-CA" dirty="0">
                <a:solidFill>
                  <a:schemeClr val="bg1"/>
                </a:solidFill>
              </a:rPr>
              <a:t>Defining a method in </a:t>
            </a:r>
            <a:r>
              <a:rPr lang="en-CA" b="1" dirty="0">
                <a:solidFill>
                  <a:schemeClr val="bg1"/>
                </a:solidFill>
              </a:rPr>
              <a:t>.</a:t>
            </a:r>
            <a:r>
              <a:rPr lang="en-CA" b="1" dirty="0" err="1">
                <a:solidFill>
                  <a:schemeClr val="bg1"/>
                </a:solidFill>
              </a:rPr>
              <a:t>cpp</a:t>
            </a:r>
            <a:r>
              <a:rPr lang="en-CA" dirty="0">
                <a:solidFill>
                  <a:schemeClr val="bg1"/>
                </a:solidFill>
              </a:rPr>
              <a:t>: </a:t>
            </a:r>
            <a:r>
              <a:rPr lang="en-CA" i="1" dirty="0" err="1">
                <a:solidFill>
                  <a:schemeClr val="bg1"/>
                </a:solidFill>
              </a:rPr>
              <a:t>return_type</a:t>
            </a:r>
            <a:r>
              <a:rPr lang="en-CA" i="1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class_name</a:t>
            </a:r>
            <a:r>
              <a:rPr lang="en-CA" dirty="0">
                <a:solidFill>
                  <a:schemeClr val="bg1"/>
                </a:solidFill>
              </a:rPr>
              <a:t> :: method name(</a:t>
            </a:r>
            <a:r>
              <a:rPr lang="en-CA" dirty="0" err="1">
                <a:solidFill>
                  <a:schemeClr val="bg1"/>
                </a:solidFill>
              </a:rPr>
              <a:t>args</a:t>
            </a:r>
            <a:r>
              <a:rPr lang="en-CA" dirty="0">
                <a:solidFill>
                  <a:schemeClr val="bg1"/>
                </a:solidFill>
              </a:rPr>
              <a:t>) {}</a:t>
            </a:r>
          </a:p>
          <a:p>
            <a:r>
              <a:rPr lang="en-CA" dirty="0">
                <a:solidFill>
                  <a:schemeClr val="bg1"/>
                </a:solidFill>
              </a:rPr>
              <a:t>Only static variables can be initialized in </a:t>
            </a:r>
            <a:r>
              <a:rPr lang="en-CA" i="1" dirty="0">
                <a:solidFill>
                  <a:schemeClr val="bg1"/>
                </a:solidFill>
              </a:rPr>
              <a:t>.</a:t>
            </a:r>
            <a:r>
              <a:rPr lang="en-CA" i="1" dirty="0" err="1">
                <a:solidFill>
                  <a:schemeClr val="bg1"/>
                </a:solidFill>
              </a:rPr>
              <a:t>cpp</a:t>
            </a:r>
            <a:r>
              <a:rPr lang="en-CA" i="1" dirty="0">
                <a:solidFill>
                  <a:schemeClr val="bg1"/>
                </a:solidFill>
              </a:rPr>
              <a:t> </a:t>
            </a:r>
          </a:p>
          <a:p>
            <a:r>
              <a:rPr lang="en-CA" i="1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https://stackoverflow.com/questions/9579930/separating-class-code-into-a-header-and-cpp-file</a:t>
            </a:r>
            <a:r>
              <a:rPr lang="en-CA" i="1" dirty="0">
                <a:solidFill>
                  <a:srgbClr val="92D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231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CA" b="1" cap="none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STRUCT – C++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098856"/>
            <a:ext cx="9048218" cy="3866063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CA" sz="1800" dirty="0">
                <a:solidFill>
                  <a:srgbClr val="FFFFFF"/>
                </a:solidFill>
              </a:rPr>
              <a:t>Similar to classes, it is a </a:t>
            </a:r>
            <a:r>
              <a:rPr lang="en-CA" sz="1800" b="1" u="sng" dirty="0">
                <a:solidFill>
                  <a:srgbClr val="FFFFFF"/>
                </a:solidFill>
              </a:rPr>
              <a:t>collection</a:t>
            </a:r>
            <a:r>
              <a:rPr lang="en-CA" sz="1800" dirty="0">
                <a:solidFill>
                  <a:srgbClr val="FFFFFF"/>
                </a:solidFill>
              </a:rPr>
              <a:t> of variables only, under one name</a:t>
            </a:r>
          </a:p>
          <a:p>
            <a:pPr>
              <a:lnSpc>
                <a:spcPct val="110000"/>
              </a:lnSpc>
            </a:pPr>
            <a:r>
              <a:rPr lang="en-CA" sz="1800" dirty="0">
                <a:solidFill>
                  <a:srgbClr val="FFFFFF"/>
                </a:solidFill>
              </a:rPr>
              <a:t>It can hold different datatypes &amp; is often used for code reduction</a:t>
            </a:r>
          </a:p>
          <a:p>
            <a:pPr>
              <a:lnSpc>
                <a:spcPct val="110000"/>
              </a:lnSpc>
            </a:pPr>
            <a:r>
              <a:rPr lang="en-CA" sz="1800" dirty="0">
                <a:solidFill>
                  <a:srgbClr val="FFFFFF"/>
                </a:solidFill>
              </a:rPr>
              <a:t>E.G., to store information in a variable </a:t>
            </a:r>
            <a:r>
              <a:rPr lang="en-CA" sz="1800" i="1" dirty="0">
                <a:solidFill>
                  <a:srgbClr val="FFFFFF"/>
                </a:solidFill>
              </a:rPr>
              <a:t>Person</a:t>
            </a:r>
            <a:r>
              <a:rPr lang="en-CA" sz="1800" dirty="0">
                <a:solidFill>
                  <a:srgbClr val="FFFFFF"/>
                </a:solidFill>
              </a:rPr>
              <a:t>, struct definition can outline the type of information it can hold.</a:t>
            </a:r>
          </a:p>
          <a:p>
            <a:pPr lvl="1">
              <a:lnSpc>
                <a:spcPct val="110000"/>
              </a:lnSpc>
            </a:pPr>
            <a:r>
              <a:rPr lang="en-CA" sz="1800" dirty="0">
                <a:solidFill>
                  <a:srgbClr val="FFFFFF"/>
                </a:solidFill>
              </a:rPr>
              <a:t>Struct Person can contain </a:t>
            </a:r>
            <a:r>
              <a:rPr lang="en-CA" sz="1800" i="1" dirty="0">
                <a:solidFill>
                  <a:srgbClr val="FFFFFF"/>
                </a:solidFill>
              </a:rPr>
              <a:t>age, name, phone number, salary, city…</a:t>
            </a:r>
          </a:p>
          <a:p>
            <a:pPr>
              <a:lnSpc>
                <a:spcPct val="110000"/>
              </a:lnSpc>
            </a:pPr>
            <a:r>
              <a:rPr lang="en-CA" sz="1800" b="1" dirty="0">
                <a:solidFill>
                  <a:srgbClr val="FFFFFF"/>
                </a:solidFill>
              </a:rPr>
              <a:t>DECLARATION: </a:t>
            </a:r>
            <a:r>
              <a:rPr lang="en-CA" sz="1800" dirty="0">
                <a:solidFill>
                  <a:srgbClr val="FFFFFF"/>
                </a:solidFill>
              </a:rPr>
              <a:t>struct Person{ …; </a:t>
            </a:r>
            <a:r>
              <a:rPr lang="en-CA" sz="1800" i="1" dirty="0" err="1">
                <a:solidFill>
                  <a:srgbClr val="FFFFFF"/>
                </a:solidFill>
              </a:rPr>
              <a:t>data_type</a:t>
            </a:r>
            <a:r>
              <a:rPr lang="en-CA" sz="1800" i="1" dirty="0">
                <a:solidFill>
                  <a:srgbClr val="FFFFFF"/>
                </a:solidFill>
              </a:rPr>
              <a:t> </a:t>
            </a:r>
            <a:r>
              <a:rPr lang="en-CA" sz="1800" dirty="0">
                <a:solidFill>
                  <a:srgbClr val="FFFFFF"/>
                </a:solidFill>
              </a:rPr>
              <a:t>info1; </a:t>
            </a:r>
            <a:r>
              <a:rPr lang="en-CA" sz="1800" i="1" dirty="0" err="1">
                <a:solidFill>
                  <a:srgbClr val="FFFFFF"/>
                </a:solidFill>
              </a:rPr>
              <a:t>data_type</a:t>
            </a:r>
            <a:r>
              <a:rPr lang="en-CA" sz="1800" i="1" dirty="0">
                <a:solidFill>
                  <a:srgbClr val="FFFFFF"/>
                </a:solidFill>
              </a:rPr>
              <a:t> </a:t>
            </a:r>
            <a:r>
              <a:rPr lang="en-CA" sz="1800" dirty="0">
                <a:solidFill>
                  <a:srgbClr val="FFFFFF"/>
                </a:solidFill>
              </a:rPr>
              <a:t>info2; …}</a:t>
            </a:r>
          </a:p>
          <a:p>
            <a:pPr>
              <a:lnSpc>
                <a:spcPct val="110000"/>
              </a:lnSpc>
            </a:pPr>
            <a:r>
              <a:rPr lang="en-CA" sz="1800" dirty="0">
                <a:solidFill>
                  <a:srgbClr val="FFFFFF"/>
                </a:solidFill>
              </a:rPr>
              <a:t>When a structure is created, no memory is allocated; </a:t>
            </a:r>
          </a:p>
          <a:p>
            <a:pPr lvl="1">
              <a:lnSpc>
                <a:spcPct val="110000"/>
              </a:lnSpc>
            </a:pPr>
            <a:r>
              <a:rPr lang="en-CA" sz="1800" dirty="0">
                <a:solidFill>
                  <a:srgbClr val="FFFFFF"/>
                </a:solidFill>
              </a:rPr>
              <a:t>Allocation happens during declaration of a struct variable </a:t>
            </a:r>
            <a:r>
              <a:rPr lang="en-CA" sz="1800" i="1" dirty="0">
                <a:solidFill>
                  <a:srgbClr val="FFFFFF"/>
                </a:solidFill>
              </a:rPr>
              <a:t>(how much memory?)</a:t>
            </a:r>
          </a:p>
          <a:p>
            <a:pPr>
              <a:lnSpc>
                <a:spcPct val="110000"/>
              </a:lnSpc>
            </a:pPr>
            <a:r>
              <a:rPr lang="en-CA" sz="1800" dirty="0">
                <a:solidFill>
                  <a:srgbClr val="FFFFFF"/>
                </a:solidFill>
              </a:rPr>
              <a:t>Think of a struct as a new datatype you define</a:t>
            </a:r>
          </a:p>
          <a:p>
            <a:pPr>
              <a:lnSpc>
                <a:spcPct val="110000"/>
              </a:lnSpc>
            </a:pPr>
            <a:r>
              <a:rPr lang="en-CA" sz="1800" dirty="0">
                <a:solidFill>
                  <a:srgbClr val="FFFFFF"/>
                </a:solidFill>
                <a:hlinkClick r:id="rId3"/>
              </a:rPr>
              <a:t>https://www.programiz.com/cpp-programming/structure</a:t>
            </a:r>
            <a:r>
              <a:rPr lang="en-CA" sz="18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5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810" y="259253"/>
            <a:ext cx="6050713" cy="1478570"/>
          </a:xfrm>
        </p:spPr>
        <p:txBody>
          <a:bodyPr>
            <a:normAutofit/>
          </a:bodyPr>
          <a:lstStyle/>
          <a:p>
            <a:r>
              <a:rPr lang="en-CA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of Functions with OOP</a:t>
            </a:r>
          </a:p>
        </p:txBody>
      </p:sp>
      <p:pic>
        <p:nvPicPr>
          <p:cNvPr id="7" name="Picture 4" descr="Speedometer">
            <a:extLst>
              <a:ext uri="{FF2B5EF4-FFF2-40B4-BE49-F238E27FC236}">
                <a16:creationId xmlns:a16="http://schemas.microsoft.com/office/drawing/2014/main" id="{D38C9F5F-F933-6FB3-4653-89E4F7F9AB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88" r="2783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334" y="1554163"/>
            <a:ext cx="6078453" cy="40830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CA" dirty="0">
                <a:solidFill>
                  <a:schemeClr val="bg1"/>
                </a:solidFill>
              </a:rPr>
              <a:t>Functions can return and take arguments in the form of default datatypes</a:t>
            </a:r>
          </a:p>
          <a:p>
            <a:pPr>
              <a:lnSpc>
                <a:spcPct val="110000"/>
              </a:lnSpc>
            </a:pPr>
            <a:r>
              <a:rPr lang="en-CA" dirty="0">
                <a:solidFill>
                  <a:schemeClr val="bg1"/>
                </a:solidFill>
              </a:rPr>
              <a:t>Moreover, this behaviour can be extended to user-defined datatypes (objects &amp; structs)</a:t>
            </a:r>
          </a:p>
          <a:p>
            <a:pPr>
              <a:lnSpc>
                <a:spcPct val="110000"/>
              </a:lnSpc>
            </a:pPr>
            <a:r>
              <a:rPr lang="en-CA" dirty="0">
                <a:solidFill>
                  <a:schemeClr val="bg1"/>
                </a:solidFill>
              </a:rPr>
              <a:t>An object can be provided as an argument and or the returned depending on the function</a:t>
            </a:r>
          </a:p>
          <a:p>
            <a:pPr>
              <a:lnSpc>
                <a:spcPct val="110000"/>
              </a:lnSpc>
            </a:pPr>
            <a:r>
              <a:rPr lang="en-CA" dirty="0">
                <a:solidFill>
                  <a:schemeClr val="bg1"/>
                </a:solidFill>
              </a:rPr>
              <a:t>E.G., for the car class: </a:t>
            </a:r>
            <a:r>
              <a:rPr lang="en-CA" i="1" dirty="0">
                <a:solidFill>
                  <a:schemeClr val="bg1"/>
                </a:solidFill>
              </a:rPr>
              <a:t>car </a:t>
            </a:r>
            <a:r>
              <a:rPr lang="en-CA" dirty="0">
                <a:solidFill>
                  <a:schemeClr val="bg1"/>
                </a:solidFill>
              </a:rPr>
              <a:t>newer</a:t>
            </a:r>
            <a:r>
              <a:rPr lang="en-CA" i="1" dirty="0">
                <a:solidFill>
                  <a:schemeClr val="bg1"/>
                </a:solidFill>
              </a:rPr>
              <a:t>(car </a:t>
            </a:r>
            <a:r>
              <a:rPr lang="en-CA" dirty="0">
                <a:solidFill>
                  <a:schemeClr val="bg1"/>
                </a:solidFill>
              </a:rPr>
              <a:t>a, </a:t>
            </a:r>
            <a:r>
              <a:rPr lang="en-CA" i="1" dirty="0">
                <a:solidFill>
                  <a:schemeClr val="bg1"/>
                </a:solidFill>
              </a:rPr>
              <a:t>car </a:t>
            </a:r>
            <a:r>
              <a:rPr lang="en-CA" dirty="0">
                <a:solidFill>
                  <a:schemeClr val="bg1"/>
                </a:solidFill>
              </a:rPr>
              <a:t>b</a:t>
            </a:r>
            <a:r>
              <a:rPr lang="en-CA" i="1" dirty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CA" i="1" dirty="0">
                <a:solidFill>
                  <a:schemeClr val="bg1"/>
                </a:solidFill>
                <a:hlinkClick r:id="rId5"/>
              </a:rPr>
              <a:t>https://www.programiz.com/cpp-programming/pass-return-object-function</a:t>
            </a:r>
            <a:r>
              <a:rPr lang="en-CA" i="1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endParaRPr lang="en-CA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5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74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586" y="386743"/>
            <a:ext cx="4747088" cy="1478570"/>
          </a:xfrm>
        </p:spPr>
        <p:txBody>
          <a:bodyPr>
            <a:normAutofit/>
          </a:bodyPr>
          <a:lstStyle/>
          <a:p>
            <a:pPr algn="ctr"/>
            <a:r>
              <a:rPr lang="en-CA" b="1" cap="none" dirty="0">
                <a:latin typeface="Cambria" panose="02040503050406030204" pitchFamily="18" charset="0"/>
                <a:ea typeface="Cambria" panose="02040503050406030204" pitchFamily="18" charset="0"/>
              </a:rPr>
              <a:t>POINTERS</a:t>
            </a:r>
          </a:p>
        </p:txBody>
      </p:sp>
      <p:sp useBgFill="1">
        <p:nvSpPr>
          <p:cNvPr id="1076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orking of C++ Pointers">
            <a:extLst>
              <a:ext uri="{FF2B5EF4-FFF2-40B4-BE49-F238E27FC236}">
                <a16:creationId xmlns:a16="http://schemas.microsoft.com/office/drawing/2014/main" id="{6A973D74-DF47-1A9A-E897-5DF4E17A2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912878"/>
            <a:ext cx="4635583" cy="30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93" y="1487801"/>
            <a:ext cx="4747087" cy="42764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CA" sz="2000" dirty="0"/>
              <a:t>Pointers are variables that store the memory address of other variables</a:t>
            </a:r>
          </a:p>
          <a:p>
            <a:pPr algn="just">
              <a:lnSpc>
                <a:spcPct val="110000"/>
              </a:lnSpc>
            </a:pPr>
            <a:r>
              <a:rPr lang="en-CA" sz="2000" dirty="0"/>
              <a:t>Pointers are declared with an asterisk ‘ * ’: int *</a:t>
            </a:r>
            <a:r>
              <a:rPr lang="en-CA" sz="2000" dirty="0" err="1"/>
              <a:t>ptr</a:t>
            </a:r>
            <a:r>
              <a:rPr lang="en-CA" sz="2000" dirty="0"/>
              <a:t>;</a:t>
            </a:r>
          </a:p>
          <a:p>
            <a:pPr algn="just">
              <a:lnSpc>
                <a:spcPct val="110000"/>
              </a:lnSpc>
            </a:pPr>
            <a:r>
              <a:rPr lang="en-CA" sz="2000" dirty="0"/>
              <a:t>(*) is called </a:t>
            </a:r>
            <a:r>
              <a:rPr lang="en-CA" sz="2000" b="1" dirty="0"/>
              <a:t>dereference operator,</a:t>
            </a:r>
            <a:r>
              <a:rPr lang="en-CA" sz="2000" dirty="0"/>
              <a:t> it is used in declaration of a pointer and also extraction of the value pointed by the pointer.</a:t>
            </a:r>
          </a:p>
          <a:p>
            <a:pPr algn="just">
              <a:lnSpc>
                <a:spcPct val="110000"/>
              </a:lnSpc>
            </a:pPr>
            <a:r>
              <a:rPr lang="en-CA" sz="2000" dirty="0"/>
              <a:t>Printing out addresses in C++ - </a:t>
            </a:r>
            <a:r>
              <a:rPr lang="en-CA" sz="2000" i="1" dirty="0"/>
              <a:t>two ways, two concepts </a:t>
            </a:r>
          </a:p>
          <a:p>
            <a:pPr algn="just">
              <a:lnSpc>
                <a:spcPct val="110000"/>
              </a:lnSpc>
            </a:pPr>
            <a:r>
              <a:rPr lang="en-CA" sz="1700" dirty="0">
                <a:hlinkClick r:id="rId4"/>
              </a:rPr>
              <a:t>https://www.programiz.com/cpp-programming/pointers</a:t>
            </a:r>
            <a:r>
              <a:rPr lang="en-CA" sz="1700" dirty="0"/>
              <a:t> </a:t>
            </a:r>
          </a:p>
          <a:p>
            <a:pPr>
              <a:lnSpc>
                <a:spcPct val="110000"/>
              </a:lnSpc>
            </a:pPr>
            <a:endParaRPr lang="en-CA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89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https://sourcecodeera.com/blogs/Samath/Car-Class-using-C.aspx </a:t>
            </a:r>
          </a:p>
          <a:p>
            <a:r>
              <a:rPr lang="en-CA" i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https://stackoverflow.com/questions/9579930/separating-class-code-into-a-header-and-cpp-file</a:t>
            </a:r>
            <a:r>
              <a:rPr lang="en-CA" i="1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https://www.programiz.com/cpp-programming/structure</a:t>
            </a:r>
            <a:r>
              <a:rPr lang="en-CA" dirty="0">
                <a:solidFill>
                  <a:schemeClr val="bg1"/>
                </a:solidFill>
              </a:rPr>
              <a:t>  </a:t>
            </a:r>
          </a:p>
          <a:p>
            <a:r>
              <a:rPr lang="en-CA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https://www.programiz.com/cpp-programming/pass-return-object-function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sz="24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https://www.programiz.com/cpp-programming/pointers</a:t>
            </a:r>
            <a:r>
              <a:rPr lang="en-CA" sz="2400" dirty="0">
                <a:solidFill>
                  <a:schemeClr val="bg1"/>
                </a:solidFill>
              </a:rPr>
              <a:t> 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https://github.com/TheBarzani/COEN243_Fall2022</a:t>
            </a:r>
            <a:r>
              <a:rPr lang="en-CA" b="1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1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1872</TotalTime>
  <Words>562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Tw Cen MT</vt:lpstr>
      <vt:lpstr>Circuit</vt:lpstr>
      <vt:lpstr>Programming Methodology I COEN-243 Section N NA</vt:lpstr>
      <vt:lpstr>LAST Tutorial  ACTIVITY: Car class</vt:lpstr>
      <vt:lpstr>Organizing your files</vt:lpstr>
      <vt:lpstr>STRUCT – C++ Structures</vt:lpstr>
      <vt:lpstr>Use of Functions with OOP</vt:lpstr>
      <vt:lpstr>POINTERS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21</cp:revision>
  <dcterms:created xsi:type="dcterms:W3CDTF">2022-09-14T13:30:57Z</dcterms:created>
  <dcterms:modified xsi:type="dcterms:W3CDTF">2022-11-16T16:28:13Z</dcterms:modified>
</cp:coreProperties>
</file>