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2" r:id="rId3"/>
    <p:sldId id="271" r:id="rId4"/>
    <p:sldId id="267" r:id="rId5"/>
    <p:sldId id="268" r:id="rId6"/>
    <p:sldId id="273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str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array_initialization" TargetMode="External"/><Relationship Id="rId2" Type="http://schemas.openxmlformats.org/officeDocument/2006/relationships/hyperlink" Target="https://www.w3schools.com/c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eBarzani/COEN243_Fall2022" TargetMode="External"/><Relationship Id="rId5" Type="http://schemas.openxmlformats.org/officeDocument/2006/relationships/hyperlink" Target="https://www.geeksforgeeks.org/cpp-loops/" TargetMode="External"/><Relationship Id="rId4" Type="http://schemas.openxmlformats.org/officeDocument/2006/relationships/hyperlink" Target="https://cplusplus.com/reference/cmath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97" y="1041400"/>
            <a:ext cx="98454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FOR MECHANICAL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INDUSTRIAL ENGINEERS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MIAE-215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 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SIXTH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October 27, 2022</a:t>
            </a:r>
          </a:p>
        </p:txBody>
      </p:sp>
    </p:spTree>
    <p:extLst>
      <p:ext uri="{BB962C8B-B14F-4D97-AF65-F5344CB8AC3E}">
        <p14:creationId xmlns:p14="http://schemas.microsoft.com/office/powerpoint/2010/main" val="9201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562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1BF-1C1C-C836-9B1F-151A4CB4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22052"/>
            <a:ext cx="9905999" cy="4161041"/>
          </a:xfrm>
        </p:spPr>
        <p:txBody>
          <a:bodyPr>
            <a:normAutofit fontScale="85000" lnSpcReduction="10000"/>
          </a:bodyPr>
          <a:lstStyle/>
          <a:p>
            <a:pPr>
              <a:buSzPct val="100000"/>
            </a:pPr>
            <a:r>
              <a:rPr lang="en-CA" sz="2800" b="1" dirty="0">
                <a:solidFill>
                  <a:schemeClr val="bg1"/>
                </a:solidFill>
              </a:rPr>
              <a:t>Definition of a loop?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While loops runs </a:t>
            </a:r>
            <a:r>
              <a:rPr lang="en-CA" sz="2800" i="1" dirty="0">
                <a:solidFill>
                  <a:schemeClr val="bg1"/>
                </a:solidFill>
              </a:rPr>
              <a:t>while</a:t>
            </a:r>
            <a:r>
              <a:rPr lang="en-CA" sz="2800" dirty="0">
                <a:solidFill>
                  <a:schemeClr val="bg1"/>
                </a:solidFill>
              </a:rPr>
              <a:t> the given condition is true. 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The condition should change within the loop unless you want to run the loop forever. 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Alternatively, a break statement can also be used to stop the loop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‘continue’ can be used to skip a loop iteration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‘do…while’ runs the very first iteration without checking for any conditions</a:t>
            </a:r>
          </a:p>
          <a:p>
            <a:pPr marL="0" indent="0">
              <a:buSzPct val="100000"/>
              <a:buNone/>
            </a:pPr>
            <a:r>
              <a:rPr lang="en-CA" sz="2800" b="1" dirty="0">
                <a:solidFill>
                  <a:schemeClr val="bg1"/>
                </a:solidFill>
              </a:rPr>
              <a:t>NOTE: </a:t>
            </a:r>
            <a:r>
              <a:rPr lang="en-CA" sz="2800" dirty="0">
                <a:solidFill>
                  <a:schemeClr val="bg1"/>
                </a:solidFill>
              </a:rPr>
              <a:t>Pay attention to the code flow &amp; values when the loop runs</a:t>
            </a:r>
          </a:p>
          <a:p>
            <a:pPr>
              <a:buSzPct val="100000"/>
            </a:pPr>
            <a:endParaRPr lang="en-CA" sz="2800" dirty="0">
              <a:solidFill>
                <a:schemeClr val="bg1"/>
              </a:solidFill>
            </a:endParaRPr>
          </a:p>
          <a:p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9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638" y="7052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LOOPS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E239D3-5C52-EB62-C990-82573E61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58" y="1125941"/>
            <a:ext cx="10632332" cy="4841977"/>
          </a:xfrm>
        </p:spPr>
        <p:txBody>
          <a:bodyPr>
            <a:normAutofit fontScale="77500" lnSpcReduction="20000"/>
          </a:bodyPr>
          <a:lstStyle/>
          <a:p>
            <a:pPr marL="0" indent="0">
              <a:buSzPct val="100000"/>
              <a:buNone/>
            </a:pPr>
            <a:r>
              <a:rPr lang="en-US" sz="3100" dirty="0">
                <a:solidFill>
                  <a:srgbClr val="FFFF00"/>
                </a:solidFill>
              </a:rPr>
              <a:t>For loop – firstly initializes, then, condition check, execute body, update. (</a:t>
            </a:r>
            <a:r>
              <a:rPr lang="en-US" sz="3100" dirty="0" err="1">
                <a:solidFill>
                  <a:srgbClr val="FFFF00"/>
                </a:solidFill>
              </a:rPr>
              <a:t>GeeksForGeeks</a:t>
            </a:r>
            <a:r>
              <a:rPr lang="en-US" sz="3100" dirty="0">
                <a:solidFill>
                  <a:srgbClr val="FFFF00"/>
                </a:solidFill>
              </a:rPr>
              <a:t>)</a:t>
            </a:r>
            <a:endParaRPr lang="en-CA" sz="3100" dirty="0">
              <a:solidFill>
                <a:srgbClr val="FFFF00"/>
              </a:solidFill>
            </a:endParaRP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For loops have more parameters than while loops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Parameters to be specified (usually): </a:t>
            </a:r>
          </a:p>
          <a:p>
            <a:pPr lvl="1">
              <a:buSzPct val="100000"/>
            </a:pPr>
            <a:r>
              <a:rPr lang="en-CA" sz="2400" dirty="0">
                <a:solidFill>
                  <a:schemeClr val="bg1"/>
                </a:solidFill>
              </a:rPr>
              <a:t>Initialization</a:t>
            </a:r>
          </a:p>
          <a:p>
            <a:pPr lvl="1">
              <a:buSzPct val="100000"/>
            </a:pPr>
            <a:r>
              <a:rPr lang="en-CA" sz="2400" dirty="0">
                <a:solidFill>
                  <a:schemeClr val="bg1"/>
                </a:solidFill>
              </a:rPr>
              <a:t>Condition </a:t>
            </a:r>
          </a:p>
          <a:p>
            <a:pPr lvl="1">
              <a:buSzPct val="100000"/>
            </a:pPr>
            <a:r>
              <a:rPr lang="en-CA" sz="2400" dirty="0">
                <a:solidFill>
                  <a:schemeClr val="bg1"/>
                </a:solidFill>
              </a:rPr>
              <a:t>Update 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Alternative ‘FOR loop’ syntax: Range-based FOR loop, ‘for(variable : collection)’</a:t>
            </a:r>
          </a:p>
          <a:p>
            <a:pPr>
              <a:buSzPct val="100000"/>
            </a:pPr>
            <a:r>
              <a:rPr lang="en-CA" sz="2800" dirty="0">
                <a:solidFill>
                  <a:schemeClr val="bg1"/>
                </a:solidFill>
              </a:rPr>
              <a:t>Similar to while loops, the terms ‘break’ and ‘continue’ can be used</a:t>
            </a:r>
          </a:p>
          <a:p>
            <a:pPr>
              <a:buSzPct val="100000"/>
            </a:pPr>
            <a:r>
              <a:rPr lang="en-CA" sz="2800" b="1" dirty="0">
                <a:solidFill>
                  <a:schemeClr val="bg1"/>
                </a:solidFill>
              </a:rPr>
              <a:t>Activity:</a:t>
            </a:r>
            <a:r>
              <a:rPr lang="en-CA" sz="2800" dirty="0">
                <a:solidFill>
                  <a:schemeClr val="bg1"/>
                </a:solidFill>
              </a:rPr>
              <a:t> Creating infinite ‘for’ and ‘while’ loops </a:t>
            </a:r>
          </a:p>
          <a:p>
            <a:pPr>
              <a:buSzPct val="100000"/>
            </a:pPr>
            <a:r>
              <a:rPr lang="en-CA" sz="2800" b="1" dirty="0">
                <a:solidFill>
                  <a:schemeClr val="bg1"/>
                </a:solidFill>
              </a:rPr>
              <a:t>NOTE: </a:t>
            </a:r>
            <a:r>
              <a:rPr lang="en-CA" sz="2800" dirty="0">
                <a:solidFill>
                  <a:schemeClr val="bg1"/>
                </a:solidFill>
              </a:rPr>
              <a:t>Pay attention to where the variables can be accessed</a:t>
            </a:r>
          </a:p>
        </p:txBody>
      </p:sp>
    </p:spTree>
    <p:extLst>
      <p:ext uri="{BB962C8B-B14F-4D97-AF65-F5344CB8AC3E}">
        <p14:creationId xmlns:p14="http://schemas.microsoft.com/office/powerpoint/2010/main" val="414605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692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1BF-1C1C-C836-9B1F-151A4CB4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422"/>
            <a:ext cx="9905999" cy="4117267"/>
          </a:xfrm>
        </p:spPr>
        <p:txBody>
          <a:bodyPr>
            <a:normAutofit fontScale="85000" lnSpcReduction="10000"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It is extremely important to be able to track the programs order of execution.</a:t>
            </a:r>
            <a:endParaRPr lang="en-CA" sz="2800" dirty="0">
              <a:solidFill>
                <a:srgbClr val="C00000"/>
              </a:solidFill>
            </a:endParaRPr>
          </a:p>
          <a:p>
            <a:r>
              <a:rPr lang="en-CA" sz="2800" dirty="0">
                <a:solidFill>
                  <a:schemeClr val="bg1"/>
                </a:solidFill>
              </a:rPr>
              <a:t>Like if statements, you can also have nested loops. </a:t>
            </a:r>
          </a:p>
          <a:p>
            <a:pPr lvl="1"/>
            <a:r>
              <a:rPr lang="en-CA" sz="2400" dirty="0">
                <a:solidFill>
                  <a:schemeClr val="bg1"/>
                </a:solidFill>
              </a:rPr>
              <a:t>Outer and inner loops</a:t>
            </a:r>
          </a:p>
          <a:p>
            <a:r>
              <a:rPr lang="en-CA" sz="2800" dirty="0">
                <a:solidFill>
                  <a:schemeClr val="bg1"/>
                </a:solidFill>
              </a:rPr>
              <a:t>After each iteration, the code inside loops run for updated data</a:t>
            </a:r>
          </a:p>
          <a:p>
            <a:r>
              <a:rPr lang="en-CA" sz="2800" dirty="0">
                <a:solidFill>
                  <a:schemeClr val="bg1"/>
                </a:solidFill>
              </a:rPr>
              <a:t>Thus, in each loop block you are running code for a new C++ environment</a:t>
            </a:r>
          </a:p>
          <a:p>
            <a:r>
              <a:rPr lang="en-CA" sz="2800" dirty="0">
                <a:solidFill>
                  <a:schemeClr val="bg1"/>
                </a:solidFill>
              </a:rPr>
              <a:t>Since it is still a C++ environment, loops, if statements, switch cases can still be added and written </a:t>
            </a:r>
          </a:p>
          <a:p>
            <a:r>
              <a:rPr lang="en-C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CA" sz="2800" dirty="0">
                <a:solidFill>
                  <a:schemeClr val="bg1"/>
                </a:solidFill>
              </a:rPr>
              <a:t>Abstraction level</a:t>
            </a:r>
          </a:p>
          <a:p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3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10433173" cy="4020767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A collection of multiple variables pointed by a single variable</a:t>
            </a:r>
          </a:p>
          <a:p>
            <a:r>
              <a:rPr lang="en-CA" dirty="0">
                <a:solidFill>
                  <a:schemeClr val="bg1"/>
                </a:solidFill>
              </a:rPr>
              <a:t>Can be thought of as a single variable storing multiple other variables</a:t>
            </a:r>
          </a:p>
          <a:p>
            <a:r>
              <a:rPr lang="en-CA" dirty="0">
                <a:solidFill>
                  <a:schemeClr val="bg1"/>
                </a:solidFill>
              </a:rPr>
              <a:t>Declaration: </a:t>
            </a:r>
            <a:r>
              <a:rPr lang="en-CA" i="1" dirty="0" err="1">
                <a:solidFill>
                  <a:schemeClr val="bg1"/>
                </a:solidFill>
              </a:rPr>
              <a:t>variable_type</a:t>
            </a:r>
            <a:r>
              <a:rPr lang="en-CA" i="1" dirty="0">
                <a:solidFill>
                  <a:schemeClr val="bg1"/>
                </a:solidFill>
              </a:rPr>
              <a:t> </a:t>
            </a:r>
            <a:r>
              <a:rPr lang="en-CA" i="1" dirty="0" err="1">
                <a:solidFill>
                  <a:schemeClr val="bg1"/>
                </a:solidFill>
              </a:rPr>
              <a:t>array</a:t>
            </a:r>
            <a:r>
              <a:rPr lang="en-CA" dirty="0" err="1">
                <a:solidFill>
                  <a:schemeClr val="bg1"/>
                </a:solidFill>
              </a:rPr>
              <a:t>_name</a:t>
            </a:r>
            <a:r>
              <a:rPr lang="en-CA" dirty="0">
                <a:solidFill>
                  <a:schemeClr val="bg1"/>
                </a:solidFill>
              </a:rPr>
              <a:t>[</a:t>
            </a:r>
            <a:r>
              <a:rPr lang="en-CA" i="1" dirty="0" err="1">
                <a:solidFill>
                  <a:schemeClr val="bg1"/>
                </a:solidFill>
              </a:rPr>
              <a:t>array_size</a:t>
            </a:r>
            <a:r>
              <a:rPr lang="en-CA" dirty="0">
                <a:solidFill>
                  <a:schemeClr val="bg1"/>
                </a:solidFill>
              </a:rPr>
              <a:t>]. </a:t>
            </a:r>
          </a:p>
          <a:p>
            <a:r>
              <a:rPr lang="en-CA" dirty="0">
                <a:solidFill>
                  <a:schemeClr val="bg1"/>
                </a:solidFill>
              </a:rPr>
              <a:t>Initialization: </a:t>
            </a:r>
            <a:r>
              <a:rPr lang="en-CA" i="1" dirty="0" err="1">
                <a:solidFill>
                  <a:schemeClr val="bg1"/>
                </a:solidFill>
              </a:rPr>
              <a:t>variable_type</a:t>
            </a:r>
            <a:r>
              <a:rPr lang="en-CA" i="1" dirty="0">
                <a:solidFill>
                  <a:schemeClr val="bg1"/>
                </a:solidFill>
              </a:rPr>
              <a:t> </a:t>
            </a:r>
            <a:r>
              <a:rPr lang="en-CA" i="1" dirty="0" err="1">
                <a:solidFill>
                  <a:schemeClr val="bg1"/>
                </a:solidFill>
              </a:rPr>
              <a:t>array</a:t>
            </a:r>
            <a:r>
              <a:rPr lang="en-CA" dirty="0" err="1">
                <a:solidFill>
                  <a:schemeClr val="bg1"/>
                </a:solidFill>
              </a:rPr>
              <a:t>_name</a:t>
            </a:r>
            <a:r>
              <a:rPr lang="en-CA" dirty="0">
                <a:solidFill>
                  <a:schemeClr val="bg1"/>
                </a:solidFill>
              </a:rPr>
              <a:t>[</a:t>
            </a:r>
            <a:r>
              <a:rPr lang="en-CA" i="1" dirty="0" err="1">
                <a:solidFill>
                  <a:schemeClr val="bg1"/>
                </a:solidFill>
              </a:rPr>
              <a:t>array_size</a:t>
            </a:r>
            <a:r>
              <a:rPr lang="en-CA" dirty="0">
                <a:solidFill>
                  <a:schemeClr val="bg1"/>
                </a:solidFill>
              </a:rPr>
              <a:t>] = {variables separated by ‘,’}</a:t>
            </a:r>
          </a:p>
          <a:p>
            <a:r>
              <a:rPr lang="en-CA" dirty="0">
                <a:solidFill>
                  <a:schemeClr val="bg1"/>
                </a:solidFill>
              </a:rPr>
              <a:t>Array not initialized: variables will be pointing to garbage</a:t>
            </a:r>
          </a:p>
          <a:p>
            <a:r>
              <a:rPr lang="en-CA" dirty="0">
                <a:solidFill>
                  <a:schemeClr val="bg1"/>
                </a:solidFill>
              </a:rPr>
              <a:t>An index is used to access the variables in the array</a:t>
            </a:r>
          </a:p>
          <a:p>
            <a:r>
              <a:rPr lang="en-CA" dirty="0">
                <a:solidFill>
                  <a:schemeClr val="bg1"/>
                </a:solidFill>
              </a:rPr>
              <a:t>Index starts from ‘0’ to ‘n -1’ for an array of size ‘n’</a:t>
            </a:r>
          </a:p>
          <a:p>
            <a:r>
              <a:rPr lang="en-CA" dirty="0">
                <a:solidFill>
                  <a:schemeClr val="bg1"/>
                </a:solidFill>
              </a:rPr>
              <a:t>Negative index also exists but will be discussed when we get to pointers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7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String Variable Type &amp;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10433173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 custom variable that contains a </a:t>
            </a:r>
            <a:r>
              <a:rPr lang="en-CA" u="sng" dirty="0">
                <a:solidFill>
                  <a:schemeClr val="bg1"/>
                </a:solidFill>
              </a:rPr>
              <a:t>collection</a:t>
            </a:r>
            <a:r>
              <a:rPr lang="en-CA" dirty="0">
                <a:solidFill>
                  <a:schemeClr val="bg1"/>
                </a:solidFill>
              </a:rPr>
              <a:t> of characters specified by double quotation mark (“ ”) </a:t>
            </a:r>
          </a:p>
          <a:p>
            <a:r>
              <a:rPr lang="en-CA" dirty="0">
                <a:solidFill>
                  <a:schemeClr val="bg1"/>
                </a:solidFill>
              </a:rPr>
              <a:t>It can be thought of as an array of characters next to each other </a:t>
            </a:r>
          </a:p>
          <a:p>
            <a:r>
              <a:rPr lang="en-CA" dirty="0">
                <a:solidFill>
                  <a:schemeClr val="bg1"/>
                </a:solidFill>
              </a:rPr>
              <a:t>Declaration + initialization: </a:t>
            </a:r>
            <a:r>
              <a:rPr lang="en-CA" i="1" dirty="0">
                <a:solidFill>
                  <a:schemeClr val="bg1"/>
                </a:solidFill>
              </a:rPr>
              <a:t>string </a:t>
            </a:r>
            <a:r>
              <a:rPr lang="en-CA" dirty="0" err="1">
                <a:solidFill>
                  <a:schemeClr val="bg1"/>
                </a:solidFill>
              </a:rPr>
              <a:t>string_name</a:t>
            </a:r>
            <a:r>
              <a:rPr lang="en-CA" dirty="0">
                <a:solidFill>
                  <a:schemeClr val="bg1"/>
                </a:solidFill>
              </a:rPr>
              <a:t> = “text”;</a:t>
            </a:r>
          </a:p>
          <a:p>
            <a:r>
              <a:rPr lang="en-CA" dirty="0">
                <a:solidFill>
                  <a:schemeClr val="bg1"/>
                </a:solidFill>
              </a:rPr>
              <a:t>Similar to arrays, the index can also be used to access specific characters. </a:t>
            </a:r>
          </a:p>
          <a:p>
            <a:r>
              <a:rPr lang="en-CA" dirty="0">
                <a:solidFill>
                  <a:schemeClr val="bg1"/>
                </a:solidFill>
              </a:rPr>
              <a:t>Methods and functions: </a:t>
            </a:r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https://cplusplus.com/reference/string/</a:t>
            </a:r>
            <a:r>
              <a:rPr lang="en-CA" dirty="0">
                <a:solidFill>
                  <a:srgbClr val="C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6457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https://en.cppreference.com/w/c/language/array_initialization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https://cplusplus.com/reference/string/ </a:t>
            </a:r>
          </a:p>
          <a:p>
            <a:r>
              <a:rPr lang="en-CA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https://www.geeksforgeeks.org/cpp-loops/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1246</TotalTime>
  <Words>533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</vt:lpstr>
      <vt:lpstr>Times New Roman</vt:lpstr>
      <vt:lpstr>Tw Cen MT</vt:lpstr>
      <vt:lpstr>Circuit</vt:lpstr>
      <vt:lpstr>PROGRAMMING FOR MECHANICAL AND INDUSTRIAL ENGINEERS MIAE-215 Section T TB</vt:lpstr>
      <vt:lpstr>WHILE LOOPS</vt:lpstr>
      <vt:lpstr>FOR LOOPS</vt:lpstr>
      <vt:lpstr>Nested loops</vt:lpstr>
      <vt:lpstr>Arrays</vt:lpstr>
      <vt:lpstr>String Variable Type &amp; Library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12</cp:revision>
  <dcterms:created xsi:type="dcterms:W3CDTF">2022-09-14T13:30:57Z</dcterms:created>
  <dcterms:modified xsi:type="dcterms:W3CDTF">2022-10-26T22:19:52Z</dcterms:modified>
</cp:coreProperties>
</file>