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8" r:id="rId3"/>
    <p:sldId id="271" r:id="rId4"/>
    <p:sldId id="273" r:id="rId5"/>
    <p:sldId id="275" r:id="rId6"/>
    <p:sldId id="277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str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rray_initialization" TargetMode="External"/><Relationship Id="rId2" Type="http://schemas.openxmlformats.org/officeDocument/2006/relationships/hyperlink" Target="https://www.w3schools.com/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Barzani/COEN243_Fall2022" TargetMode="External"/><Relationship Id="rId5" Type="http://schemas.openxmlformats.org/officeDocument/2006/relationships/hyperlink" Target="https://www.geeksforgeeks.org/multidimensional-arrays-c-cpp/" TargetMode="External"/><Relationship Id="rId4" Type="http://schemas.openxmlformats.org/officeDocument/2006/relationships/hyperlink" Target="https://cplusplus.com/reference/cmat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SEVENTH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03,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38" y="1770434"/>
            <a:ext cx="10611547" cy="4020767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A collection of multiple variables pointed by a single variable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You can think of it as a single variable storing multiple other variables with different values</a:t>
            </a:r>
          </a:p>
          <a:p>
            <a:r>
              <a:rPr lang="en-CA" dirty="0">
                <a:solidFill>
                  <a:schemeClr val="bg1"/>
                </a:solidFill>
              </a:rPr>
              <a:t>Declaration: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]. </a:t>
            </a:r>
          </a:p>
          <a:p>
            <a:r>
              <a:rPr lang="en-CA" dirty="0">
                <a:solidFill>
                  <a:schemeClr val="bg1"/>
                </a:solidFill>
              </a:rPr>
              <a:t>Initialization: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 = {variables separated by ‘,’}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Array not initialized: variables will be pointing to garbage</a:t>
            </a:r>
          </a:p>
          <a:p>
            <a:r>
              <a:rPr lang="en-CA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int </a:t>
            </a:r>
            <a:r>
              <a:rPr lang="en-CA" dirty="0" err="1">
                <a:solidFill>
                  <a:schemeClr val="bg1"/>
                </a:solidFill>
              </a:rPr>
              <a:t>int_array</a:t>
            </a:r>
            <a:r>
              <a:rPr lang="en-CA" dirty="0">
                <a:solidFill>
                  <a:schemeClr val="bg1"/>
                </a:solidFill>
              </a:rPr>
              <a:t>[5] = {1,2,3,4,5}; char </a:t>
            </a:r>
            <a:r>
              <a:rPr lang="en-CA" dirty="0" err="1">
                <a:solidFill>
                  <a:schemeClr val="bg1"/>
                </a:solidFill>
              </a:rPr>
              <a:t>char_array</a:t>
            </a:r>
            <a:r>
              <a:rPr lang="en-CA" dirty="0">
                <a:solidFill>
                  <a:schemeClr val="bg1"/>
                </a:solidFill>
              </a:rPr>
              <a:t>[5] = {‘A’, ‘r’, ‘r’, ‘a’, ‘y’};</a:t>
            </a:r>
          </a:p>
          <a:p>
            <a:r>
              <a:rPr lang="en-CA" dirty="0">
                <a:solidFill>
                  <a:schemeClr val="bg1"/>
                </a:solidFill>
              </a:rPr>
              <a:t>Remember that the index starts from ‘0’ to ‘n -1’ for an array of size ‘n’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For instance, the value of </a:t>
            </a:r>
            <a:r>
              <a:rPr lang="en-CA" dirty="0" err="1">
                <a:solidFill>
                  <a:schemeClr val="bg1"/>
                </a:solidFill>
              </a:rPr>
              <a:t>int_array</a:t>
            </a:r>
            <a:r>
              <a:rPr lang="en-CA" dirty="0">
                <a:solidFill>
                  <a:schemeClr val="bg1"/>
                </a:solidFill>
              </a:rPr>
              <a:t>[0] is 1 and </a:t>
            </a:r>
            <a:r>
              <a:rPr lang="en-CA" dirty="0" err="1">
                <a:solidFill>
                  <a:schemeClr val="bg1"/>
                </a:solidFill>
              </a:rPr>
              <a:t>int_array</a:t>
            </a:r>
            <a:r>
              <a:rPr lang="en-CA" dirty="0">
                <a:solidFill>
                  <a:schemeClr val="bg1"/>
                </a:solidFill>
              </a:rPr>
              <a:t>[4] is 5.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Accessing indexes bigger or equal to n, e.g., 5 or bigger in the above arrays, is ‘</a:t>
            </a:r>
            <a:r>
              <a:rPr lang="en-CA" dirty="0" err="1">
                <a:solidFill>
                  <a:schemeClr val="bg1"/>
                </a:solidFill>
              </a:rPr>
              <a:t>out_of_index</a:t>
            </a:r>
            <a:r>
              <a:rPr lang="en-CA" dirty="0">
                <a:solidFill>
                  <a:schemeClr val="bg1"/>
                </a:solidFill>
              </a:rPr>
              <a:t>’ error</a:t>
            </a:r>
          </a:p>
          <a:p>
            <a:r>
              <a:rPr lang="en-CA" dirty="0">
                <a:solidFill>
                  <a:schemeClr val="bg1"/>
                </a:solidFill>
              </a:rPr>
              <a:t> Negative index also exists but will be discussed when we get to pointers</a:t>
            </a:r>
          </a:p>
        </p:txBody>
      </p:sp>
    </p:spTree>
    <p:extLst>
      <p:ext uri="{BB962C8B-B14F-4D97-AF65-F5344CB8AC3E}">
        <p14:creationId xmlns:p14="http://schemas.microsoft.com/office/powerpoint/2010/main" val="87817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47" y="459630"/>
            <a:ext cx="9905998" cy="931425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2D or Multidimensional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E239D3-5C52-EB62-C990-82573E6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34" y="1391055"/>
            <a:ext cx="10632332" cy="4841977"/>
          </a:xfrm>
        </p:spPr>
        <p:txBody>
          <a:bodyPr>
            <a:normAutofit fontScale="92500"/>
          </a:bodyPr>
          <a:lstStyle/>
          <a:p>
            <a:pPr marL="0" indent="0">
              <a:buSzPct val="100000"/>
              <a:buNone/>
            </a:pPr>
            <a:r>
              <a:rPr lang="en-CA" sz="2800" i="1" dirty="0">
                <a:solidFill>
                  <a:schemeClr val="bg1"/>
                </a:solidFill>
              </a:rPr>
              <a:t>Similar to an array storing variables, arrays can also store other arrays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A 2D array is an array that stores multiple other arrays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Can be thought of as a big block of memory contain smaller blocks of memory space</a:t>
            </a:r>
          </a:p>
          <a:p>
            <a:r>
              <a:rPr lang="en-CA" sz="2800" dirty="0">
                <a:solidFill>
                  <a:schemeClr val="bg1"/>
                </a:solidFill>
              </a:rPr>
              <a:t>Declaration: </a:t>
            </a:r>
            <a:r>
              <a:rPr lang="en-CA" sz="2800" i="1" dirty="0" err="1">
                <a:solidFill>
                  <a:schemeClr val="bg1"/>
                </a:solidFill>
              </a:rPr>
              <a:t>variable_type</a:t>
            </a:r>
            <a:r>
              <a:rPr lang="en-CA" sz="2800" i="1" dirty="0">
                <a:solidFill>
                  <a:schemeClr val="bg1"/>
                </a:solidFill>
              </a:rPr>
              <a:t> </a:t>
            </a:r>
            <a:r>
              <a:rPr lang="en-CA" sz="2800" i="1" dirty="0" err="1">
                <a:solidFill>
                  <a:schemeClr val="bg1"/>
                </a:solidFill>
              </a:rPr>
              <a:t>array</a:t>
            </a:r>
            <a:r>
              <a:rPr lang="en-CA" sz="2800" dirty="0" err="1">
                <a:solidFill>
                  <a:schemeClr val="bg1"/>
                </a:solidFill>
              </a:rPr>
              <a:t>_name</a:t>
            </a:r>
            <a:r>
              <a:rPr lang="en-CA" sz="2800" dirty="0">
                <a:solidFill>
                  <a:schemeClr val="bg1"/>
                </a:solidFill>
              </a:rPr>
              <a:t>[</a:t>
            </a:r>
            <a:r>
              <a:rPr lang="en-CA" sz="2800" i="1" dirty="0" err="1">
                <a:solidFill>
                  <a:schemeClr val="bg1"/>
                </a:solidFill>
              </a:rPr>
              <a:t>rows_size</a:t>
            </a:r>
            <a:r>
              <a:rPr lang="en-CA" sz="2800" dirty="0">
                <a:solidFill>
                  <a:schemeClr val="bg1"/>
                </a:solidFill>
              </a:rPr>
              <a:t>][</a:t>
            </a:r>
            <a:r>
              <a:rPr lang="en-CA" sz="2800" dirty="0" err="1">
                <a:solidFill>
                  <a:schemeClr val="bg1"/>
                </a:solidFill>
              </a:rPr>
              <a:t>columns_size</a:t>
            </a:r>
            <a:r>
              <a:rPr lang="en-CA" sz="2800" dirty="0">
                <a:solidFill>
                  <a:schemeClr val="bg1"/>
                </a:solidFill>
              </a:rPr>
              <a:t>]: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Initialization 1: </a:t>
            </a:r>
            <a:r>
              <a:rPr lang="en-CA" sz="2400" i="1" dirty="0" err="1">
                <a:solidFill>
                  <a:schemeClr val="bg1"/>
                </a:solidFill>
              </a:rPr>
              <a:t>variable_type</a:t>
            </a:r>
            <a:r>
              <a:rPr lang="en-CA" sz="2400" i="1" dirty="0">
                <a:solidFill>
                  <a:schemeClr val="bg1"/>
                </a:solidFill>
              </a:rPr>
              <a:t> </a:t>
            </a:r>
            <a:r>
              <a:rPr lang="en-CA" sz="2400" i="1" dirty="0" err="1">
                <a:solidFill>
                  <a:schemeClr val="bg1"/>
                </a:solidFill>
              </a:rPr>
              <a:t>array</a:t>
            </a:r>
            <a:r>
              <a:rPr lang="en-CA" sz="2400" dirty="0" err="1">
                <a:solidFill>
                  <a:schemeClr val="bg1"/>
                </a:solidFill>
              </a:rPr>
              <a:t>_name</a:t>
            </a:r>
            <a:r>
              <a:rPr lang="en-CA" sz="2400" dirty="0">
                <a:solidFill>
                  <a:schemeClr val="bg1"/>
                </a:solidFill>
              </a:rPr>
              <a:t> [</a:t>
            </a:r>
            <a:r>
              <a:rPr lang="en-CA" sz="2400" i="1" dirty="0" err="1">
                <a:solidFill>
                  <a:schemeClr val="bg1"/>
                </a:solidFill>
              </a:rPr>
              <a:t>rows_size</a:t>
            </a:r>
            <a:r>
              <a:rPr lang="en-CA" sz="2400" dirty="0">
                <a:solidFill>
                  <a:schemeClr val="bg1"/>
                </a:solidFill>
              </a:rPr>
              <a:t>][</a:t>
            </a:r>
            <a:r>
              <a:rPr lang="en-CA" sz="2400" dirty="0" err="1">
                <a:solidFill>
                  <a:schemeClr val="bg1"/>
                </a:solidFill>
              </a:rPr>
              <a:t>columns_size</a:t>
            </a:r>
            <a:r>
              <a:rPr lang="en-CA" sz="2400" dirty="0">
                <a:solidFill>
                  <a:schemeClr val="bg1"/>
                </a:solidFill>
              </a:rPr>
              <a:t>] = {variables separated by ‘,’}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Initialization 2: </a:t>
            </a:r>
            <a:r>
              <a:rPr lang="en-CA" sz="2400" i="1" dirty="0" err="1">
                <a:solidFill>
                  <a:schemeClr val="bg1"/>
                </a:solidFill>
              </a:rPr>
              <a:t>variable_type</a:t>
            </a:r>
            <a:r>
              <a:rPr lang="en-CA" sz="2400" i="1" dirty="0">
                <a:solidFill>
                  <a:schemeClr val="bg1"/>
                </a:solidFill>
              </a:rPr>
              <a:t> </a:t>
            </a:r>
            <a:r>
              <a:rPr lang="en-CA" sz="2400" i="1" dirty="0" err="1">
                <a:solidFill>
                  <a:schemeClr val="bg1"/>
                </a:solidFill>
              </a:rPr>
              <a:t>array</a:t>
            </a:r>
            <a:r>
              <a:rPr lang="en-CA" sz="2400" dirty="0" err="1">
                <a:solidFill>
                  <a:schemeClr val="bg1"/>
                </a:solidFill>
              </a:rPr>
              <a:t>_name</a:t>
            </a:r>
            <a:r>
              <a:rPr lang="en-CA" sz="2400" dirty="0">
                <a:solidFill>
                  <a:schemeClr val="bg1"/>
                </a:solidFill>
              </a:rPr>
              <a:t> [</a:t>
            </a:r>
            <a:r>
              <a:rPr lang="en-CA" sz="2400" i="1" dirty="0" err="1">
                <a:solidFill>
                  <a:schemeClr val="bg1"/>
                </a:solidFill>
              </a:rPr>
              <a:t>rows_size</a:t>
            </a:r>
            <a:r>
              <a:rPr lang="en-CA" sz="2400" dirty="0">
                <a:solidFill>
                  <a:schemeClr val="bg1"/>
                </a:solidFill>
              </a:rPr>
              <a:t>][</a:t>
            </a:r>
            <a:r>
              <a:rPr lang="en-CA" sz="2400" dirty="0" err="1">
                <a:solidFill>
                  <a:schemeClr val="bg1"/>
                </a:solidFill>
              </a:rPr>
              <a:t>columns_size</a:t>
            </a:r>
            <a:r>
              <a:rPr lang="en-CA" sz="2400" dirty="0">
                <a:solidFill>
                  <a:schemeClr val="bg1"/>
                </a:solidFill>
              </a:rPr>
              <a:t>] = {{values}, …, {values}}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Thus, it can be said higher dimensional arrays are also possible </a:t>
            </a:r>
          </a:p>
          <a:p>
            <a:pPr lvl="1"/>
            <a:endParaRPr lang="en-CA" sz="2400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Variable Type &amp;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 custom variable that contains a </a:t>
            </a:r>
            <a:r>
              <a:rPr lang="en-CA" u="sng" dirty="0">
                <a:solidFill>
                  <a:schemeClr val="bg1"/>
                </a:solidFill>
              </a:rPr>
              <a:t>collection</a:t>
            </a:r>
            <a:r>
              <a:rPr lang="en-CA" dirty="0">
                <a:solidFill>
                  <a:schemeClr val="bg1"/>
                </a:solidFill>
              </a:rPr>
              <a:t> of characters specified by double quotation mark (“ ”) </a:t>
            </a:r>
          </a:p>
          <a:p>
            <a:r>
              <a:rPr lang="en-CA" dirty="0">
                <a:solidFill>
                  <a:schemeClr val="bg1"/>
                </a:solidFill>
              </a:rPr>
              <a:t>It can be thought of as an array of characters next to each other </a:t>
            </a:r>
          </a:p>
          <a:p>
            <a:r>
              <a:rPr lang="en-CA" dirty="0">
                <a:solidFill>
                  <a:schemeClr val="bg1"/>
                </a:solidFill>
              </a:rPr>
              <a:t>Declaration + initialization: </a:t>
            </a:r>
            <a:r>
              <a:rPr lang="en-CA" i="1" dirty="0">
                <a:solidFill>
                  <a:schemeClr val="bg1"/>
                </a:solidFill>
              </a:rPr>
              <a:t>string </a:t>
            </a:r>
            <a:r>
              <a:rPr lang="en-CA" dirty="0" err="1">
                <a:solidFill>
                  <a:schemeClr val="bg1"/>
                </a:solidFill>
              </a:rPr>
              <a:t>string_name</a:t>
            </a:r>
            <a:r>
              <a:rPr lang="en-CA" dirty="0">
                <a:solidFill>
                  <a:schemeClr val="bg1"/>
                </a:solidFill>
              </a:rPr>
              <a:t> = “text”;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arrays, the index can also be used to access specific characters. </a:t>
            </a:r>
          </a:p>
          <a:p>
            <a:r>
              <a:rPr lang="en-CA" dirty="0">
                <a:solidFill>
                  <a:schemeClr val="bg1"/>
                </a:solidFill>
              </a:rPr>
              <a:t>Methods and functions: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</a:t>
            </a:r>
            <a:r>
              <a:rPr lang="en-CA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457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Functions are chunks of code that run only when it is called</a:t>
            </a:r>
          </a:p>
          <a:p>
            <a:r>
              <a:rPr lang="en-CA" dirty="0">
                <a:solidFill>
                  <a:schemeClr val="bg1"/>
                </a:solidFill>
              </a:rPr>
              <a:t>Highly utilized for reducing repetitive code and reusing that code</a:t>
            </a:r>
          </a:p>
          <a:p>
            <a:r>
              <a:rPr lang="en-CA" dirty="0">
                <a:solidFill>
                  <a:schemeClr val="bg1"/>
                </a:solidFill>
              </a:rPr>
              <a:t>Defining a function in C++: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return type of the function: void, int, bool, char, double…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name: </a:t>
            </a:r>
            <a:r>
              <a:rPr lang="en-CA" dirty="0" err="1">
                <a:solidFill>
                  <a:schemeClr val="bg1"/>
                </a:solidFill>
              </a:rPr>
              <a:t>my_function</a:t>
            </a:r>
            <a:r>
              <a:rPr lang="en-CA" dirty="0">
                <a:solidFill>
                  <a:schemeClr val="bg1"/>
                </a:solidFill>
              </a:rPr>
              <a:t>, (any non-generic name can be used)…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Arguments/Parameters: similar to ‘x’ in the function ‘f(x)’</a:t>
            </a:r>
          </a:p>
          <a:p>
            <a:r>
              <a:rPr lang="en-CA" dirty="0">
                <a:solidFill>
                  <a:schemeClr val="bg1"/>
                </a:solidFill>
              </a:rPr>
              <a:t>E.G.: bool </a:t>
            </a:r>
            <a:r>
              <a:rPr lang="en-CA" dirty="0" err="1">
                <a:solidFill>
                  <a:schemeClr val="bg1"/>
                </a:solidFill>
              </a:rPr>
              <a:t>is_prime</a:t>
            </a:r>
            <a:r>
              <a:rPr lang="en-CA" dirty="0">
                <a:solidFill>
                  <a:schemeClr val="bg1"/>
                </a:solidFill>
              </a:rPr>
              <a:t>(int num), int </a:t>
            </a:r>
            <a:r>
              <a:rPr lang="en-CA" dirty="0" err="1">
                <a:solidFill>
                  <a:schemeClr val="bg1"/>
                </a:solidFill>
              </a:rPr>
              <a:t>square_num</a:t>
            </a:r>
            <a:r>
              <a:rPr lang="en-CA" dirty="0">
                <a:solidFill>
                  <a:schemeClr val="bg1"/>
                </a:solidFill>
              </a:rPr>
              <a:t>(int num), ….</a:t>
            </a:r>
          </a:p>
          <a:p>
            <a:r>
              <a:rPr lang="en-CA" dirty="0">
                <a:solidFill>
                  <a:schemeClr val="bg1"/>
                </a:solidFill>
              </a:rPr>
              <a:t>Pre-defined C++ Function: </a:t>
            </a:r>
            <a:r>
              <a:rPr lang="en-CA" b="1" dirty="0">
                <a:solidFill>
                  <a:schemeClr val="bg1"/>
                </a:solidFill>
              </a:rPr>
              <a:t>int main(){}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User-defined functions are not executed unless called in the main function (directly or indirectly) </a:t>
            </a:r>
          </a:p>
          <a:p>
            <a:r>
              <a:rPr lang="en-CA" dirty="0">
                <a:solidFill>
                  <a:schemeClr val="bg1"/>
                </a:solidFill>
              </a:rPr>
              <a:t>To call a function:  function name + (arguments in brackets or brackets only if no </a:t>
            </a:r>
            <a:r>
              <a:rPr lang="en-CA" dirty="0" err="1">
                <a:solidFill>
                  <a:schemeClr val="bg1"/>
                </a:solidFill>
              </a:rPr>
              <a:t>args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r>
              <a:rPr lang="en-CA" dirty="0">
                <a:solidFill>
                  <a:schemeClr val="bg1"/>
                </a:solidFill>
              </a:rPr>
              <a:t>EXAMPLE: </a:t>
            </a:r>
            <a:r>
              <a:rPr lang="en-CA" dirty="0" err="1">
                <a:solidFill>
                  <a:schemeClr val="bg1"/>
                </a:solidFill>
              </a:rPr>
              <a:t>is_prime</a:t>
            </a:r>
            <a:r>
              <a:rPr lang="en-CA" dirty="0">
                <a:solidFill>
                  <a:schemeClr val="bg1"/>
                </a:solidFill>
              </a:rPr>
              <a:t>(2); square(10)…</a:t>
            </a:r>
          </a:p>
          <a:p>
            <a:r>
              <a:rPr lang="en-CA" dirty="0">
                <a:solidFill>
                  <a:schemeClr val="bg1"/>
                </a:solidFill>
              </a:rPr>
              <a:t>Since some functions represent a value, they can be treated similar to variables</a:t>
            </a:r>
          </a:p>
          <a:p>
            <a:r>
              <a:rPr lang="en-CA" b="1" dirty="0">
                <a:solidFill>
                  <a:schemeClr val="bg1"/>
                </a:solidFill>
              </a:rPr>
              <a:t>Prototypes (declaration then definition) help with code optimization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383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https://en.cppreference.com/w/c/language/array_initialization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https://www.geeksforgeeks.org/multidimensional-arrays-c-cpp/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1342</TotalTime>
  <Words>658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FOR MECHANICAL AND INDUSTRIAL ENGINEERS MIAE-215 Section T TB</vt:lpstr>
      <vt:lpstr>Arrays</vt:lpstr>
      <vt:lpstr>2D or Multidimensional Arrays</vt:lpstr>
      <vt:lpstr>String Variable Type &amp; Library</vt:lpstr>
      <vt:lpstr>Functions</vt:lpstr>
      <vt:lpstr>Functions (cont’d)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13</cp:revision>
  <dcterms:created xsi:type="dcterms:W3CDTF">2022-09-14T13:30:57Z</dcterms:created>
  <dcterms:modified xsi:type="dcterms:W3CDTF">2022-11-03T21:08:46Z</dcterms:modified>
</cp:coreProperties>
</file>