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77" r:id="rId4"/>
    <p:sldId id="278" r:id="rId5"/>
    <p:sldId id="279" r:id="rId6"/>
    <p:sldId id="280" r:id="rId7"/>
    <p:sldId id="281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doc/tutorial/functions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answers/pass-by-value-vs-pass-by-refer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answers/pass-by-value-vs-pass-by-reference" TargetMode="External"/><Relationship Id="rId2" Type="http://schemas.openxmlformats.org/officeDocument/2006/relationships/hyperlink" Target="https://cplusplus.com/doc/tutorial/functions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Barzani/COEN243_Fall2022" TargetMode="External"/><Relationship Id="rId4" Type="http://schemas.openxmlformats.org/officeDocument/2006/relationships/hyperlink" Target="https://www.w3schools.com/cpp/cpp_oop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SEVENTH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03,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Functions are most useful when they are made modular</a:t>
            </a:r>
            <a:endParaRPr lang="en-CA" b="1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Functions overloading: One function name that can have different return types, arguments and implementations</a:t>
            </a:r>
          </a:p>
          <a:p>
            <a:r>
              <a:rPr lang="en-CA" dirty="0">
                <a:solidFill>
                  <a:schemeClr val="bg1"/>
                </a:solidFill>
              </a:rPr>
              <a:t>Overloading is only feasible when the re-defined function is distinct </a:t>
            </a:r>
          </a:p>
          <a:p>
            <a:r>
              <a:rPr lang="en-CA" dirty="0">
                <a:solidFill>
                  <a:schemeClr val="bg1"/>
                </a:solidFill>
              </a:rPr>
              <a:t>Alternatively related (not in scope of the course): </a:t>
            </a:r>
            <a:r>
              <a:rPr lang="en-CA" i="1" dirty="0">
                <a:solidFill>
                  <a:schemeClr val="bg1"/>
                </a:solidFill>
              </a:rPr>
              <a:t>Templates 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https://cplusplus.com/doc/tutorial/functions2/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36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PBV vs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Arguments/Parameters can either be pass-by-value or pass-by-reference</a:t>
            </a:r>
          </a:p>
          <a:p>
            <a:r>
              <a:rPr lang="en-CA" b="1" dirty="0">
                <a:solidFill>
                  <a:schemeClr val="bg1"/>
                </a:solidFill>
              </a:rPr>
              <a:t>Pass-by-value:</a:t>
            </a:r>
            <a:r>
              <a:rPr lang="en-CA" dirty="0">
                <a:solidFill>
                  <a:schemeClr val="bg1"/>
                </a:solidFill>
              </a:rPr>
              <a:t> the argument makes a copy of the passed variable value and uses it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value of the passed variable is unaffected outside the function</a:t>
            </a:r>
          </a:p>
          <a:p>
            <a:r>
              <a:rPr lang="en-CA" b="1" dirty="0">
                <a:solidFill>
                  <a:schemeClr val="bg1"/>
                </a:solidFill>
              </a:rPr>
              <a:t>Pass-by-reference: </a:t>
            </a:r>
            <a:r>
              <a:rPr lang="en-CA" dirty="0">
                <a:solidFill>
                  <a:schemeClr val="bg1"/>
                </a:solidFill>
              </a:rPr>
              <a:t>the argument becomes a reference to the passed variable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value of the passed variable can change accordingly</a:t>
            </a:r>
          </a:p>
          <a:p>
            <a:r>
              <a:rPr lang="en-CA" dirty="0">
                <a:solidFill>
                  <a:schemeClr val="bg1"/>
                </a:solidFill>
              </a:rPr>
              <a:t>In PBV only the value is provided while in PBR the memory location is provided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https://www.educative.io/answers/pass-by-value-vs-pass-by-reference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8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 function defined globally can be called anywhere</a:t>
            </a:r>
          </a:p>
          <a:p>
            <a:r>
              <a:rPr lang="en-CA" dirty="0">
                <a:solidFill>
                  <a:schemeClr val="bg1"/>
                </a:solidFill>
              </a:rPr>
              <a:t>In competitive programming, one can make new functions from multiple other functions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Double triangle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1: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A)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upperTriangle</a:t>
            </a:r>
            <a:r>
              <a:rPr lang="en-CA" dirty="0">
                <a:solidFill>
                  <a:schemeClr val="bg1"/>
                </a:solidFill>
              </a:rPr>
              <a:t>(string str);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B)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upperTriangle</a:t>
            </a:r>
            <a:r>
              <a:rPr lang="en-CA" dirty="0">
                <a:solidFill>
                  <a:schemeClr val="bg1"/>
                </a:solidFill>
              </a:rPr>
              <a:t>(char </a:t>
            </a:r>
            <a:r>
              <a:rPr lang="en-CA" dirty="0" err="1">
                <a:solidFill>
                  <a:schemeClr val="bg1"/>
                </a:solidFill>
              </a:rPr>
              <a:t>arr</a:t>
            </a:r>
            <a:r>
              <a:rPr lang="en-CA" dirty="0">
                <a:solidFill>
                  <a:schemeClr val="bg1"/>
                </a:solidFill>
              </a:rPr>
              <a:t>[]);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2: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A)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lowerTriangle</a:t>
            </a:r>
            <a:r>
              <a:rPr lang="en-CA" dirty="0">
                <a:solidFill>
                  <a:schemeClr val="bg1"/>
                </a:solidFill>
              </a:rPr>
              <a:t>(string str);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B) </a:t>
            </a:r>
            <a:r>
              <a:rPr lang="en-CA" i="1" dirty="0">
                <a:solidFill>
                  <a:schemeClr val="bg1"/>
                </a:solidFill>
              </a:rPr>
              <a:t>type </a:t>
            </a:r>
            <a:r>
              <a:rPr lang="en-CA" i="1" dirty="0" err="1">
                <a:solidFill>
                  <a:schemeClr val="bg1"/>
                </a:solidFill>
              </a:rPr>
              <a:t>lowerTriangle</a:t>
            </a:r>
            <a:r>
              <a:rPr lang="en-CA" i="1" dirty="0">
                <a:solidFill>
                  <a:schemeClr val="bg1"/>
                </a:solidFill>
              </a:rPr>
              <a:t>(char </a:t>
            </a:r>
            <a:r>
              <a:rPr lang="en-CA" i="1" dirty="0" err="1">
                <a:solidFill>
                  <a:schemeClr val="bg1"/>
                </a:solidFill>
              </a:rPr>
              <a:t>arr</a:t>
            </a:r>
            <a:r>
              <a:rPr lang="en-CA" i="1" dirty="0">
                <a:solidFill>
                  <a:schemeClr val="bg1"/>
                </a:solidFill>
              </a:rPr>
              <a:t>[])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Function 3: </a:t>
            </a:r>
            <a:r>
              <a:rPr lang="en-CA" i="1" dirty="0">
                <a:solidFill>
                  <a:schemeClr val="bg1"/>
                </a:solidFill>
              </a:rPr>
              <a:t>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doubleTriangle</a:t>
            </a:r>
            <a:r>
              <a:rPr lang="en-CA" dirty="0">
                <a:solidFill>
                  <a:schemeClr val="bg1"/>
                </a:solidFill>
              </a:rPr>
              <a:t>(string </a:t>
            </a:r>
            <a:r>
              <a:rPr lang="en-CA" dirty="0" err="1">
                <a:solidFill>
                  <a:schemeClr val="bg1"/>
                </a:solidFill>
              </a:rPr>
              <a:t>strU</a:t>
            </a:r>
            <a:r>
              <a:rPr lang="en-CA" dirty="0">
                <a:solidFill>
                  <a:schemeClr val="bg1"/>
                </a:solidFill>
              </a:rPr>
              <a:t>, string </a:t>
            </a:r>
            <a:r>
              <a:rPr lang="en-CA" dirty="0" err="1">
                <a:solidFill>
                  <a:schemeClr val="bg1"/>
                </a:solidFill>
              </a:rPr>
              <a:t>strL</a:t>
            </a:r>
            <a:r>
              <a:rPr lang="en-CA" dirty="0">
                <a:solidFill>
                  <a:schemeClr val="bg1"/>
                </a:solidFill>
              </a:rPr>
              <a:t>, char c)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7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 Values &amp; Static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In programming, user behaviour is unexpected</a:t>
            </a:r>
          </a:p>
          <a:p>
            <a:r>
              <a:rPr lang="en-CA" dirty="0">
                <a:solidFill>
                  <a:schemeClr val="bg1"/>
                </a:solidFill>
              </a:rPr>
              <a:t>So, it can be a good practice to provide default cases</a:t>
            </a:r>
          </a:p>
          <a:p>
            <a:r>
              <a:rPr lang="en-CA" dirty="0">
                <a:solidFill>
                  <a:schemeClr val="bg1"/>
                </a:solidFill>
              </a:rPr>
              <a:t>In functions, parameters can have default values</a:t>
            </a:r>
          </a:p>
          <a:p>
            <a:r>
              <a:rPr lang="en-CA" dirty="0">
                <a:solidFill>
                  <a:schemeClr val="bg1"/>
                </a:solidFill>
              </a:rPr>
              <a:t>E.G., int divide(int a, int b=2); void </a:t>
            </a:r>
            <a:r>
              <a:rPr lang="en-CA" dirty="0" err="1">
                <a:solidFill>
                  <a:schemeClr val="bg1"/>
                </a:solidFill>
              </a:rPr>
              <a:t>printS</a:t>
            </a:r>
            <a:r>
              <a:rPr lang="en-CA" dirty="0">
                <a:solidFill>
                  <a:schemeClr val="bg1"/>
                </a:solidFill>
              </a:rPr>
              <a:t>(string str, int count=1);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The ‘static’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b="1" dirty="0">
                <a:solidFill>
                  <a:schemeClr val="bg1"/>
                </a:solidFill>
              </a:rPr>
              <a:t>keyword can provide tracker variables in functions</a:t>
            </a:r>
          </a:p>
          <a:p>
            <a:r>
              <a:rPr lang="en-CA" dirty="0">
                <a:solidFill>
                  <a:schemeClr val="bg1"/>
                </a:solidFill>
              </a:rPr>
              <a:t>If a variable is set static in a function, its value is stored after each function call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void </a:t>
            </a:r>
            <a:r>
              <a:rPr lang="en-CA" dirty="0" err="1">
                <a:solidFill>
                  <a:schemeClr val="bg1"/>
                </a:solidFill>
              </a:rPr>
              <a:t>printCalls</a:t>
            </a:r>
            <a:r>
              <a:rPr lang="en-CA" dirty="0">
                <a:solidFill>
                  <a:schemeClr val="bg1"/>
                </a:solidFill>
              </a:rPr>
              <a:t>();</a:t>
            </a:r>
            <a:endParaRPr lang="en-CA" b="1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OOP is about objects that contain both data and functions </a:t>
            </a:r>
            <a:r>
              <a:rPr lang="en-CA" i="1" dirty="0">
                <a:solidFill>
                  <a:schemeClr val="bg1"/>
                </a:solidFill>
              </a:rPr>
              <a:t>(W3Schools)</a:t>
            </a:r>
          </a:p>
          <a:p>
            <a:r>
              <a:rPr lang="en-CA" dirty="0">
                <a:solidFill>
                  <a:schemeClr val="bg1"/>
                </a:solidFill>
              </a:rPr>
              <a:t>Procedural Programming vs OOP</a:t>
            </a:r>
          </a:p>
          <a:p>
            <a:r>
              <a:rPr lang="en-CA" dirty="0">
                <a:solidFill>
                  <a:schemeClr val="bg1"/>
                </a:solidFill>
              </a:rPr>
              <a:t>OOP Advantages: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provides a better and clearly structured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is faster and easier to execute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keeps C++ code DRY (Don’t Repeat Yourself) – easier to maintain, modify, and debug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forms the basis for multiple data structures (ways to store data)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provides desired flexibility 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5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Classes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OOP, objects belong to classes</a:t>
            </a:r>
          </a:p>
          <a:p>
            <a:r>
              <a:rPr lang="en-CA" dirty="0">
                <a:solidFill>
                  <a:schemeClr val="bg1"/>
                </a:solidFill>
              </a:rPr>
              <a:t>‘Class’ in programming comes from the word ‘Classification’ </a:t>
            </a:r>
          </a:p>
          <a:p>
            <a:r>
              <a:rPr lang="en-CA" dirty="0">
                <a:solidFill>
                  <a:schemeClr val="bg1"/>
                </a:solidFill>
              </a:rPr>
              <a:t>Classes provide the attributes and methods for certain </a:t>
            </a:r>
            <a:r>
              <a:rPr lang="en-CA" i="1" dirty="0">
                <a:solidFill>
                  <a:schemeClr val="bg1"/>
                </a:solidFill>
              </a:rPr>
              <a:t>type of objects</a:t>
            </a:r>
          </a:p>
          <a:p>
            <a:r>
              <a:rPr lang="en-CA" dirty="0">
                <a:solidFill>
                  <a:schemeClr val="bg1"/>
                </a:solidFill>
              </a:rPr>
              <a:t>Objects (similar to variables) can be classified to one class but they can have different homogenous attributes, a.k.a. characteristics</a:t>
            </a:r>
          </a:p>
          <a:p>
            <a:r>
              <a:rPr lang="en-CA" b="1" dirty="0">
                <a:solidFill>
                  <a:schemeClr val="bg1"/>
                </a:solidFill>
              </a:rPr>
              <a:t>E.G., </a:t>
            </a:r>
            <a:r>
              <a:rPr lang="en-CA" dirty="0">
                <a:solidFill>
                  <a:schemeClr val="bg1"/>
                </a:solidFill>
              </a:rPr>
              <a:t>class of cars, class of students, …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4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https://cplusplus.com/doc/tutorial/functions2/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https://www.educative.io/answers/pass-by-value-vs-pass-by-reference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1633</TotalTime>
  <Words>553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Tw Cen MT</vt:lpstr>
      <vt:lpstr>Circuit</vt:lpstr>
      <vt:lpstr>PROGRAMMING FOR MECHANICAL AND INDUSTRIAL ENGINEERS MIAE-215 Section T TB</vt:lpstr>
      <vt:lpstr>Functions Overloading</vt:lpstr>
      <vt:lpstr>PBV vs PBR</vt:lpstr>
      <vt:lpstr>Function calls </vt:lpstr>
      <vt:lpstr>Default Values &amp; Static Storage</vt:lpstr>
      <vt:lpstr>Object-Oriented Programming (OOP)</vt:lpstr>
      <vt:lpstr>Classes &amp; Objects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16</cp:revision>
  <dcterms:created xsi:type="dcterms:W3CDTF">2022-09-14T13:30:57Z</dcterms:created>
  <dcterms:modified xsi:type="dcterms:W3CDTF">2022-11-03T20:16:48Z</dcterms:modified>
</cp:coreProperties>
</file>