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4" r:id="rId2"/>
    <p:sldId id="281" r:id="rId3"/>
    <p:sldId id="282" r:id="rId4"/>
    <p:sldId id="283" r:id="rId5"/>
    <p:sldId id="291" r:id="rId6"/>
    <p:sldId id="270" r:id="rId7"/>
    <p:sldId id="267" r:id="rId8"/>
    <p:sldId id="284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6" autoAdjust="0"/>
    <p:restoredTop sz="94660"/>
  </p:normalViewPr>
  <p:slideViewPr>
    <p:cSldViewPr snapToGrid="0">
      <p:cViewPr varScale="1">
        <p:scale>
          <a:sx n="98" d="100"/>
          <a:sy n="98" d="100"/>
        </p:scale>
        <p:origin x="69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pp/cpp_oop.as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rogramiz.com/cpp-programming/pointer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pp/cpp_files.as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pp/cpp_files.asp" TargetMode="External"/><Relationship Id="rId2" Type="http://schemas.openxmlformats.org/officeDocument/2006/relationships/hyperlink" Target="https://www.programiz.com/cpp-programming/pointer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TheBarzani/COEN243_Fall2022" TargetMode="External"/><Relationship Id="rId4" Type="http://schemas.openxmlformats.org/officeDocument/2006/relationships/hyperlink" Target="https://www.w3schools.com/cpp/cpp_oop.asp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8738B-6046-7B36-DC48-563D11D19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3297" y="1041400"/>
            <a:ext cx="9845406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PROGRAMMING FOR MECHANICAL</a:t>
            </a:r>
            <a:br>
              <a:rPr lang="en-US" sz="5400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5400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AND INDUSTRIAL ENGINEERS</a:t>
            </a:r>
            <a:br>
              <a:rPr lang="en-US" sz="5400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CA" sz="5400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MIAE-215</a:t>
            </a:r>
            <a:r>
              <a:rPr lang="en-CA" sz="5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CA" sz="5400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Section</a:t>
            </a:r>
            <a:r>
              <a:rPr lang="en-CA" sz="5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T TB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F07C3F-6046-5B97-51C6-F64EC59F4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8279" y="3889004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en-CA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TENTH Tutorial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D3EBA4-97AC-D9A5-FF07-2303F6B09973}"/>
              </a:ext>
            </a:extLst>
          </p:cNvPr>
          <p:cNvSpPr txBox="1"/>
          <p:nvPr/>
        </p:nvSpPr>
        <p:spPr>
          <a:xfrm>
            <a:off x="9995565" y="6410528"/>
            <a:ext cx="2078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November 24, 2022</a:t>
            </a:r>
          </a:p>
        </p:txBody>
      </p:sp>
    </p:spTree>
    <p:extLst>
      <p:ext uri="{BB962C8B-B14F-4D97-AF65-F5344CB8AC3E}">
        <p14:creationId xmlns:p14="http://schemas.microsoft.com/office/powerpoint/2010/main" val="920145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46726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CA" sz="4000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Functions: Default Values &amp; Static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27D7-E1E3-2A65-95D5-80844C73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2" y="1770434"/>
            <a:ext cx="10790814" cy="4020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>
                <a:solidFill>
                  <a:schemeClr val="bg1"/>
                </a:solidFill>
              </a:rPr>
              <a:t>In programming, user behaviour is unexpected</a:t>
            </a:r>
          </a:p>
          <a:p>
            <a:r>
              <a:rPr lang="en-CA" dirty="0">
                <a:solidFill>
                  <a:schemeClr val="bg1"/>
                </a:solidFill>
              </a:rPr>
              <a:t>So, it can be a good practice to provide default cases</a:t>
            </a:r>
          </a:p>
          <a:p>
            <a:r>
              <a:rPr lang="en-CA" dirty="0">
                <a:solidFill>
                  <a:schemeClr val="bg1"/>
                </a:solidFill>
              </a:rPr>
              <a:t>In functions, parameters can have default values</a:t>
            </a:r>
          </a:p>
          <a:p>
            <a:r>
              <a:rPr lang="en-CA" dirty="0">
                <a:solidFill>
                  <a:schemeClr val="bg1"/>
                </a:solidFill>
              </a:rPr>
              <a:t>E.G., int divide(int a, int b=2); void </a:t>
            </a:r>
            <a:r>
              <a:rPr lang="en-CA" dirty="0" err="1">
                <a:solidFill>
                  <a:schemeClr val="bg1"/>
                </a:solidFill>
              </a:rPr>
              <a:t>printS</a:t>
            </a:r>
            <a:r>
              <a:rPr lang="en-CA" dirty="0">
                <a:solidFill>
                  <a:schemeClr val="bg1"/>
                </a:solidFill>
              </a:rPr>
              <a:t>(string str, int count=1);</a:t>
            </a:r>
          </a:p>
          <a:p>
            <a:pPr marL="0" indent="0">
              <a:buNone/>
            </a:pPr>
            <a:r>
              <a:rPr lang="en-CA" b="1" dirty="0">
                <a:solidFill>
                  <a:schemeClr val="bg1"/>
                </a:solidFill>
              </a:rPr>
              <a:t>The ‘static’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b="1" dirty="0">
                <a:solidFill>
                  <a:schemeClr val="bg1"/>
                </a:solidFill>
              </a:rPr>
              <a:t>keyword can provide tracker variables in functions</a:t>
            </a:r>
          </a:p>
          <a:p>
            <a:r>
              <a:rPr lang="en-CA" dirty="0">
                <a:solidFill>
                  <a:schemeClr val="bg1"/>
                </a:solidFill>
              </a:rPr>
              <a:t>If a variable is set static in a function, its value is stored after each function call</a:t>
            </a:r>
          </a:p>
          <a:p>
            <a:r>
              <a:rPr lang="en-CA" b="1" dirty="0">
                <a:solidFill>
                  <a:schemeClr val="bg1"/>
                </a:solidFill>
              </a:rPr>
              <a:t>Activity: </a:t>
            </a:r>
            <a:r>
              <a:rPr lang="en-CA" dirty="0">
                <a:solidFill>
                  <a:schemeClr val="bg1"/>
                </a:solidFill>
              </a:rPr>
              <a:t>void </a:t>
            </a:r>
            <a:r>
              <a:rPr lang="en-CA" dirty="0" err="1">
                <a:solidFill>
                  <a:schemeClr val="bg1"/>
                </a:solidFill>
              </a:rPr>
              <a:t>printCalls</a:t>
            </a:r>
            <a:r>
              <a:rPr lang="en-CA" dirty="0">
                <a:solidFill>
                  <a:schemeClr val="bg1"/>
                </a:solidFill>
              </a:rPr>
              <a:t>();</a:t>
            </a:r>
            <a:endParaRPr lang="en-CA" b="1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121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46726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CA" sz="4000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Object-Oriented Programming (OOP)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27D7-E1E3-2A65-95D5-80844C73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2" y="1770434"/>
            <a:ext cx="10790814" cy="4020767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OOP is about objects that contain both data and functions </a:t>
            </a:r>
            <a:r>
              <a:rPr lang="en-CA" i="1" dirty="0">
                <a:solidFill>
                  <a:schemeClr val="bg1"/>
                </a:solidFill>
              </a:rPr>
              <a:t>(W3Schools)</a:t>
            </a:r>
          </a:p>
          <a:p>
            <a:r>
              <a:rPr lang="en-CA" dirty="0">
                <a:solidFill>
                  <a:schemeClr val="bg1"/>
                </a:solidFill>
              </a:rPr>
              <a:t>Procedural Programming vs OOP</a:t>
            </a:r>
          </a:p>
          <a:p>
            <a:r>
              <a:rPr lang="en-CA" dirty="0">
                <a:solidFill>
                  <a:schemeClr val="bg1"/>
                </a:solidFill>
              </a:rPr>
              <a:t>OOP Advantages: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It provides a better and clearly structured code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It is faster and easier to execute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It keeps C++ code DRY (Don’t Repeat Yourself) – easier to maintain, modify, and debug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It forms the basis for multiple data structures (ways to store data)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It provides desired flexibility </a:t>
            </a:r>
          </a:p>
          <a:p>
            <a:pPr lvl="1"/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153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46726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CA" sz="4000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Classes &amp;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27D7-E1E3-2A65-95D5-80844C73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2" y="1770434"/>
            <a:ext cx="10790814" cy="4020767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In OOP, objects belong to classes</a:t>
            </a:r>
          </a:p>
          <a:p>
            <a:r>
              <a:rPr lang="en-CA" dirty="0">
                <a:solidFill>
                  <a:schemeClr val="bg1"/>
                </a:solidFill>
              </a:rPr>
              <a:t>‘Class’ in programming comes from the word ‘Classification’ </a:t>
            </a:r>
          </a:p>
          <a:p>
            <a:r>
              <a:rPr lang="en-CA" dirty="0">
                <a:solidFill>
                  <a:schemeClr val="bg1"/>
                </a:solidFill>
              </a:rPr>
              <a:t>Classes provide the attributes and methods for certain </a:t>
            </a:r>
            <a:r>
              <a:rPr lang="en-CA" i="1" dirty="0">
                <a:solidFill>
                  <a:schemeClr val="bg1"/>
                </a:solidFill>
              </a:rPr>
              <a:t>type of objects</a:t>
            </a:r>
          </a:p>
          <a:p>
            <a:r>
              <a:rPr lang="en-CA" dirty="0">
                <a:solidFill>
                  <a:schemeClr val="bg1"/>
                </a:solidFill>
              </a:rPr>
              <a:t>Objects (similar to variables) can be classified to one class but they can have different homogenous attributes, a.k.a. characteristics</a:t>
            </a:r>
          </a:p>
          <a:p>
            <a:r>
              <a:rPr lang="en-CA" b="1" dirty="0">
                <a:solidFill>
                  <a:schemeClr val="bg1"/>
                </a:solidFill>
              </a:rPr>
              <a:t>E.G., </a:t>
            </a:r>
            <a:r>
              <a:rPr lang="en-CA" dirty="0">
                <a:solidFill>
                  <a:schemeClr val="bg1"/>
                </a:solidFill>
              </a:rPr>
              <a:t>class of cars, class of students, …</a:t>
            </a:r>
          </a:p>
          <a:p>
            <a:r>
              <a:rPr lang="en-CA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https://www.w3schools.com/cpp/cpp_oop.asp</a:t>
            </a:r>
            <a:r>
              <a:rPr lang="en-CA" dirty="0">
                <a:solidFill>
                  <a:srgbClr val="C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642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034" name="Group 1033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46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47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8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9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0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1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2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3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4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5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6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7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058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9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0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1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2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63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4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5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6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7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8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9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0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1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2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35" name="Group 1034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36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7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8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9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0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1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2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3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4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5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1074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CA" b="1" cap="none" dirty="0">
                <a:latin typeface="Cambria" panose="02040503050406030204" pitchFamily="18" charset="0"/>
                <a:ea typeface="Cambria" panose="02040503050406030204" pitchFamily="18" charset="0"/>
              </a:rPr>
              <a:t>POINTERS</a:t>
            </a:r>
          </a:p>
        </p:txBody>
      </p:sp>
      <p:sp useBgFill="1">
        <p:nvSpPr>
          <p:cNvPr id="1076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orking of C++ Pointers">
            <a:extLst>
              <a:ext uri="{FF2B5EF4-FFF2-40B4-BE49-F238E27FC236}">
                <a16:creationId xmlns:a16="http://schemas.microsoft.com/office/drawing/2014/main" id="{6A973D74-DF47-1A9A-E897-5DF4E17A2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988" y="1912878"/>
            <a:ext cx="4635583" cy="3036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27D7-E1E3-2A65-95D5-80844C73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1849438"/>
            <a:ext cx="4747087" cy="394176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CA" sz="1800" dirty="0"/>
              <a:t>Pointers are variables that store the memory address of other variables</a:t>
            </a:r>
          </a:p>
          <a:p>
            <a:pPr>
              <a:lnSpc>
                <a:spcPct val="110000"/>
              </a:lnSpc>
            </a:pPr>
            <a:r>
              <a:rPr lang="en-CA" sz="1800" dirty="0"/>
              <a:t>Pointers are declared with an asterisk ‘ * ’: int *</a:t>
            </a:r>
            <a:r>
              <a:rPr lang="en-CA" sz="1800" dirty="0" err="1"/>
              <a:t>ptr</a:t>
            </a:r>
            <a:r>
              <a:rPr lang="en-CA" sz="1800" dirty="0"/>
              <a:t>;</a:t>
            </a:r>
          </a:p>
          <a:p>
            <a:pPr>
              <a:lnSpc>
                <a:spcPct val="110000"/>
              </a:lnSpc>
            </a:pPr>
            <a:r>
              <a:rPr lang="en-CA" sz="1800" dirty="0"/>
              <a:t>(*) is called </a:t>
            </a:r>
            <a:r>
              <a:rPr lang="en-CA" sz="1800" b="1" dirty="0"/>
              <a:t>dereference operator,</a:t>
            </a:r>
            <a:r>
              <a:rPr lang="en-CA" sz="1800" dirty="0"/>
              <a:t> it is used in declaration of a pointer and also extraction of the value pointed by the pointer.</a:t>
            </a:r>
          </a:p>
          <a:p>
            <a:pPr>
              <a:lnSpc>
                <a:spcPct val="110000"/>
              </a:lnSpc>
            </a:pPr>
            <a:r>
              <a:rPr lang="en-CA" sz="1800" dirty="0"/>
              <a:t>Printing out addresses in C++ - </a:t>
            </a:r>
            <a:r>
              <a:rPr lang="en-CA" sz="1800" i="1" dirty="0"/>
              <a:t>two ways, two concepts </a:t>
            </a:r>
          </a:p>
          <a:p>
            <a:pPr>
              <a:lnSpc>
                <a:spcPct val="110000"/>
              </a:lnSpc>
            </a:pPr>
            <a:r>
              <a:rPr lang="en-CA" sz="1800" dirty="0">
                <a:solidFill>
                  <a:srgbClr val="C0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https://www.programiz.com/cpp-programming/pointers</a:t>
            </a:r>
            <a:r>
              <a:rPr lang="en-CA" sz="1800" dirty="0">
                <a:solidFill>
                  <a:srgbClr val="C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31897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CA" sz="4000" b="1" cap="none">
                <a:latin typeface="Cambria" panose="02040503050406030204" pitchFamily="18" charset="0"/>
                <a:ea typeface="Cambria" panose="02040503050406030204" pitchFamily="18" charset="0"/>
              </a:rPr>
              <a:t>POINTERS &amp;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27D7-E1E3-2A65-95D5-80844C73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r>
              <a:rPr lang="en-CA"/>
              <a:t>Pointers allow for manipulation of dynamic memory (memory on demand)</a:t>
            </a:r>
          </a:p>
          <a:p>
            <a:r>
              <a:rPr lang="en-CA"/>
              <a:t>If you don’t know the address for a pointer to point to, a </a:t>
            </a:r>
            <a:r>
              <a:rPr lang="en-CA" i="1"/>
              <a:t>‘</a:t>
            </a:r>
            <a:r>
              <a:rPr lang="en-CA" i="1" err="1"/>
              <a:t>nullptr</a:t>
            </a:r>
            <a:r>
              <a:rPr lang="en-CA" i="1"/>
              <a:t>’ can be used</a:t>
            </a:r>
          </a:p>
          <a:p>
            <a:r>
              <a:rPr lang="en-CA" i="1"/>
              <a:t>‘</a:t>
            </a:r>
            <a:r>
              <a:rPr lang="en-CA" i="1" err="1"/>
              <a:t>nullptr</a:t>
            </a:r>
            <a:r>
              <a:rPr lang="en-CA" i="1"/>
              <a:t>’ </a:t>
            </a:r>
            <a:r>
              <a:rPr lang="en-CA"/>
              <a:t>means that it points to nothing (no arrows) – similar to NULL value</a:t>
            </a:r>
          </a:p>
          <a:p>
            <a:r>
              <a:rPr lang="en-CA"/>
              <a:t>Arithmetic’s applicability to pointers is limited and can be meaningless:</a:t>
            </a:r>
          </a:p>
          <a:p>
            <a:pPr lvl="1"/>
            <a:r>
              <a:rPr lang="en-CA"/>
              <a:t>Applicable </a:t>
            </a:r>
            <a:r>
              <a:rPr lang="en-CA" err="1"/>
              <a:t>opertors</a:t>
            </a:r>
            <a:r>
              <a:rPr lang="en-CA"/>
              <a:t>: </a:t>
            </a:r>
            <a:r>
              <a:rPr lang="en-CA" b="1">
                <a:latin typeface="Cambria" panose="02040503050406030204" pitchFamily="18" charset="0"/>
                <a:ea typeface="Cambria" panose="02040503050406030204" pitchFamily="18" charset="0"/>
              </a:rPr>
              <a:t>++, --, + or +=, - or -=</a:t>
            </a:r>
          </a:p>
          <a:p>
            <a:r>
              <a:rPr lang="en-CA"/>
              <a:t>Invalid Pointers: Uninitialized pointers, pointers pointing to illegal addresses…</a:t>
            </a:r>
            <a:endParaRPr lang="en-CA" b="1"/>
          </a:p>
          <a:p>
            <a:endParaRPr lang="en-CA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8293130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CFDC8-8CDE-43A9-4F8B-1381AC3BC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000" b="1" cap="none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Fstream</a:t>
            </a:r>
            <a:r>
              <a:rPr lang="en-CA" sz="4000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(File stream)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0B1BF-1C1C-C836-9B1F-151A4CB42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sz="3200" dirty="0">
                <a:solidFill>
                  <a:schemeClr val="bg1"/>
                </a:solidFill>
              </a:rPr>
              <a:t>Reading from or writing to a file.</a:t>
            </a:r>
          </a:p>
          <a:p>
            <a:r>
              <a:rPr lang="en-CA" sz="2800" dirty="0" err="1">
                <a:solidFill>
                  <a:schemeClr val="bg1"/>
                </a:solidFill>
              </a:rPr>
              <a:t>ifstream</a:t>
            </a:r>
            <a:r>
              <a:rPr lang="en-CA" sz="2800" dirty="0">
                <a:solidFill>
                  <a:schemeClr val="bg1"/>
                </a:solidFill>
              </a:rPr>
              <a:t> is for reading from the file</a:t>
            </a:r>
          </a:p>
          <a:p>
            <a:r>
              <a:rPr lang="en-CA" sz="2800" dirty="0" err="1">
                <a:solidFill>
                  <a:schemeClr val="bg1"/>
                </a:solidFill>
              </a:rPr>
              <a:t>ofstream</a:t>
            </a:r>
            <a:r>
              <a:rPr lang="en-CA" sz="2800" dirty="0">
                <a:solidFill>
                  <a:schemeClr val="bg1"/>
                </a:solidFill>
              </a:rPr>
              <a:t> is for writing to the file</a:t>
            </a:r>
          </a:p>
          <a:p>
            <a:r>
              <a:rPr lang="en-CA" sz="2800" dirty="0">
                <a:solidFill>
                  <a:schemeClr val="bg1"/>
                </a:solidFill>
              </a:rPr>
              <a:t>Multiple features available for manipulating with file data</a:t>
            </a:r>
          </a:p>
          <a:p>
            <a:r>
              <a:rPr lang="en-CA" sz="2800" b="1" dirty="0">
                <a:solidFill>
                  <a:schemeClr val="bg1"/>
                </a:solidFill>
              </a:rPr>
              <a:t>Small Exercise: </a:t>
            </a:r>
            <a:r>
              <a:rPr lang="en-CA" sz="2800" dirty="0">
                <a:solidFill>
                  <a:schemeClr val="bg1"/>
                </a:solidFill>
              </a:rPr>
              <a:t>Try to read from a file line by line</a:t>
            </a:r>
            <a:endParaRPr lang="en-CA" sz="2800" dirty="0">
              <a:solidFill>
                <a:srgbClr val="C00000"/>
              </a:solidFill>
            </a:endParaRPr>
          </a:p>
          <a:p>
            <a:r>
              <a:rPr lang="en-CA" sz="2800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https://www.w3schools.com/cpp/cpp_files.asp</a:t>
            </a:r>
            <a:r>
              <a:rPr lang="en-CA" sz="2800" dirty="0">
                <a:solidFill>
                  <a:srgbClr val="C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4330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000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27D7-E1E3-2A65-95D5-80844C73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269133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CA" sz="24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https://www.programiz.com/cpp-programming/pointers</a:t>
            </a:r>
            <a:r>
              <a:rPr lang="en-CA" sz="2400" dirty="0">
                <a:solidFill>
                  <a:schemeClr val="bg1"/>
                </a:solidFill>
              </a:rPr>
              <a:t> </a:t>
            </a:r>
          </a:p>
          <a:p>
            <a:r>
              <a:rPr lang="en-CA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https://www.w3schools.com/cpp/cpp_files.asp</a:t>
            </a:r>
            <a:r>
              <a:rPr lang="en-CA" dirty="0">
                <a:solidFill>
                  <a:schemeClr val="bg1"/>
                </a:solidFill>
              </a:rPr>
              <a:t> </a:t>
            </a:r>
          </a:p>
          <a:p>
            <a:r>
              <a:rPr lang="en-CA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https://www.w3schools.com/cpp/cpp_oop.asp</a:t>
            </a:r>
            <a:r>
              <a:rPr lang="en-CA" dirty="0">
                <a:solidFill>
                  <a:schemeClr val="bg1"/>
                </a:solidFill>
              </a:rPr>
              <a:t> </a:t>
            </a:r>
          </a:p>
          <a:p>
            <a:r>
              <a:rPr lang="en-CA" b="1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https://github.com/TheBarzani/COEN243_Fall2022</a:t>
            </a:r>
            <a:r>
              <a:rPr lang="en-CA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4416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94B26-B634-3EB9-3847-277AF52B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CA" sz="6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</a:t>
            </a:r>
            <a:r>
              <a:rPr lang="en-CA" sz="6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 </a:t>
            </a:r>
            <a:endParaRPr lang="en-CA" sz="6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60194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1366</TotalTime>
  <Words>556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Cambria</vt:lpstr>
      <vt:lpstr>Tw Cen MT</vt:lpstr>
      <vt:lpstr>Circuit</vt:lpstr>
      <vt:lpstr>PROGRAMMING FOR MECHANICAL AND INDUSTRIAL ENGINEERS MIAE-215 Section T TB</vt:lpstr>
      <vt:lpstr>Functions: Default Values &amp; Static Storage</vt:lpstr>
      <vt:lpstr>Object-Oriented Programming (OOP)</vt:lpstr>
      <vt:lpstr>Classes &amp; Objects</vt:lpstr>
      <vt:lpstr>POINTERS</vt:lpstr>
      <vt:lpstr>POINTERS &amp; REFERENCES</vt:lpstr>
      <vt:lpstr>Fstream (File stream)</vt:lpstr>
      <vt:lpstr>References</vt:lpstr>
      <vt:lpstr>Thank you 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Ismael Ridha</dc:creator>
  <cp:lastModifiedBy>Ismael Ridha</cp:lastModifiedBy>
  <cp:revision>20</cp:revision>
  <dcterms:created xsi:type="dcterms:W3CDTF">2022-09-14T13:30:57Z</dcterms:created>
  <dcterms:modified xsi:type="dcterms:W3CDTF">2022-11-24T21:01:20Z</dcterms:modified>
</cp:coreProperties>
</file>