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5" r:id="rId3"/>
    <p:sldId id="277" r:id="rId4"/>
    <p:sldId id="278" r:id="rId5"/>
    <p:sldId id="279" r:id="rId6"/>
    <p:sldId id="280" r:id="rId7"/>
    <p:sldId id="281" r:id="rId8"/>
    <p:sldId id="27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doc/tutorial/functions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ve.io/answers/pass-by-value-vs-pass-by-refer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zani/COEN243_Fall20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297" y="1041400"/>
            <a:ext cx="98454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FOR MECHANICAL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INDUSTRIAL ENGINEERS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MIAE-215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 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EIGHTH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November 11, 2022</a:t>
            </a:r>
          </a:p>
        </p:txBody>
      </p:sp>
    </p:spTree>
    <p:extLst>
      <p:ext uri="{BB962C8B-B14F-4D97-AF65-F5344CB8AC3E}">
        <p14:creationId xmlns:p14="http://schemas.microsoft.com/office/powerpoint/2010/main" val="9201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10433173" cy="4020767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Functions are chunks of code that run only when it is called</a:t>
            </a:r>
          </a:p>
          <a:p>
            <a:r>
              <a:rPr lang="en-CA" dirty="0">
                <a:solidFill>
                  <a:schemeClr val="bg1"/>
                </a:solidFill>
              </a:rPr>
              <a:t>Highly utilized for reducing repetitive code and reusing that code</a:t>
            </a:r>
          </a:p>
          <a:p>
            <a:r>
              <a:rPr lang="en-CA" dirty="0">
                <a:solidFill>
                  <a:schemeClr val="bg1"/>
                </a:solidFill>
              </a:rPr>
              <a:t>Defining a function in C++: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 return type of the function: void, int, bool, char, double…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Function name: </a:t>
            </a:r>
            <a:r>
              <a:rPr lang="en-CA" dirty="0" err="1">
                <a:solidFill>
                  <a:schemeClr val="bg1"/>
                </a:solidFill>
              </a:rPr>
              <a:t>my_function</a:t>
            </a:r>
            <a:r>
              <a:rPr lang="en-CA" dirty="0">
                <a:solidFill>
                  <a:schemeClr val="bg1"/>
                </a:solidFill>
              </a:rPr>
              <a:t>, (any non-generic name can be used)…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Arguments/Parameters: similar to ‘x’ in the function ‘f(x)’</a:t>
            </a:r>
          </a:p>
          <a:p>
            <a:r>
              <a:rPr lang="en-CA" dirty="0">
                <a:solidFill>
                  <a:schemeClr val="bg1"/>
                </a:solidFill>
              </a:rPr>
              <a:t>E.G.: bool </a:t>
            </a:r>
            <a:r>
              <a:rPr lang="en-CA" dirty="0" err="1">
                <a:solidFill>
                  <a:schemeClr val="bg1"/>
                </a:solidFill>
              </a:rPr>
              <a:t>is_prime</a:t>
            </a:r>
            <a:r>
              <a:rPr lang="en-CA" dirty="0">
                <a:solidFill>
                  <a:schemeClr val="bg1"/>
                </a:solidFill>
              </a:rPr>
              <a:t>(int num), int </a:t>
            </a:r>
            <a:r>
              <a:rPr lang="en-CA" dirty="0" err="1">
                <a:solidFill>
                  <a:schemeClr val="bg1"/>
                </a:solidFill>
              </a:rPr>
              <a:t>square_num</a:t>
            </a:r>
            <a:r>
              <a:rPr lang="en-CA" dirty="0">
                <a:solidFill>
                  <a:schemeClr val="bg1"/>
                </a:solidFill>
              </a:rPr>
              <a:t>(int num), ….</a:t>
            </a:r>
          </a:p>
          <a:p>
            <a:r>
              <a:rPr lang="en-CA" dirty="0">
                <a:solidFill>
                  <a:schemeClr val="bg1"/>
                </a:solidFill>
              </a:rPr>
              <a:t>Pre-defined C++ Function: </a:t>
            </a:r>
            <a:r>
              <a:rPr lang="en-CA" b="1" dirty="0">
                <a:solidFill>
                  <a:schemeClr val="bg1"/>
                </a:solidFill>
              </a:rPr>
              <a:t>int main(){}</a:t>
            </a:r>
            <a:endParaRPr lang="en-C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6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User-defined functions are not executed unless called in the main function (directly or indirectly) </a:t>
            </a:r>
          </a:p>
          <a:p>
            <a:r>
              <a:rPr lang="en-CA" dirty="0">
                <a:solidFill>
                  <a:schemeClr val="bg1"/>
                </a:solidFill>
              </a:rPr>
              <a:t>To call a function:  function name + (arguments in brackets or brackets only if no </a:t>
            </a:r>
            <a:r>
              <a:rPr lang="en-CA" dirty="0" err="1">
                <a:solidFill>
                  <a:schemeClr val="bg1"/>
                </a:solidFill>
              </a:rPr>
              <a:t>args</a:t>
            </a:r>
            <a:r>
              <a:rPr lang="en-CA" dirty="0">
                <a:solidFill>
                  <a:schemeClr val="bg1"/>
                </a:solidFill>
              </a:rPr>
              <a:t>)</a:t>
            </a:r>
          </a:p>
          <a:p>
            <a:r>
              <a:rPr lang="en-CA" dirty="0">
                <a:solidFill>
                  <a:schemeClr val="bg1"/>
                </a:solidFill>
              </a:rPr>
              <a:t>EXAMPLE: </a:t>
            </a:r>
            <a:r>
              <a:rPr lang="en-CA" dirty="0" err="1">
                <a:solidFill>
                  <a:schemeClr val="bg1"/>
                </a:solidFill>
              </a:rPr>
              <a:t>is_prime</a:t>
            </a:r>
            <a:r>
              <a:rPr lang="en-CA" dirty="0">
                <a:solidFill>
                  <a:schemeClr val="bg1"/>
                </a:solidFill>
              </a:rPr>
              <a:t>(2); square(10)…</a:t>
            </a:r>
          </a:p>
          <a:p>
            <a:r>
              <a:rPr lang="en-CA" dirty="0">
                <a:solidFill>
                  <a:schemeClr val="bg1"/>
                </a:solidFill>
              </a:rPr>
              <a:t>Since some functions represent a value, they can be treated similar to variables</a:t>
            </a:r>
          </a:p>
          <a:p>
            <a:r>
              <a:rPr lang="en-CA" b="1" dirty="0">
                <a:solidFill>
                  <a:schemeClr val="bg1"/>
                </a:solidFill>
              </a:rPr>
              <a:t>Prototypes (declaration then definition) help with code optimization and organization</a:t>
            </a:r>
          </a:p>
        </p:txBody>
      </p:sp>
    </p:spTree>
    <p:extLst>
      <p:ext uri="{BB962C8B-B14F-4D97-AF65-F5344CB8AC3E}">
        <p14:creationId xmlns:p14="http://schemas.microsoft.com/office/powerpoint/2010/main" val="273836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Functions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10433173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Functions are most useful when they are made modular</a:t>
            </a:r>
            <a:endParaRPr lang="en-CA" b="1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Functions overloading: One function name that can have different return types, arguments and implementations</a:t>
            </a:r>
          </a:p>
          <a:p>
            <a:r>
              <a:rPr lang="en-CA" dirty="0">
                <a:solidFill>
                  <a:schemeClr val="bg1"/>
                </a:solidFill>
              </a:rPr>
              <a:t>Overloading is only feasible when the re-defined function is distinct </a:t>
            </a:r>
          </a:p>
          <a:p>
            <a:r>
              <a:rPr lang="en-CA" dirty="0">
                <a:solidFill>
                  <a:schemeClr val="bg1"/>
                </a:solidFill>
              </a:rPr>
              <a:t>Alternatively related (not in scope of the course): </a:t>
            </a:r>
            <a:r>
              <a:rPr lang="en-CA" i="1" dirty="0">
                <a:solidFill>
                  <a:schemeClr val="bg1"/>
                </a:solidFill>
              </a:rPr>
              <a:t>Templates 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https://cplusplus.com/doc/tutorial/functions2/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986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PBV vs PBR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Arguments/Parameters can either be pass-by-value or pass-by-reference</a:t>
            </a:r>
          </a:p>
          <a:p>
            <a:r>
              <a:rPr lang="en-CA" b="1" dirty="0">
                <a:solidFill>
                  <a:schemeClr val="bg1"/>
                </a:solidFill>
              </a:rPr>
              <a:t>Pass-by-value:</a:t>
            </a:r>
            <a:r>
              <a:rPr lang="en-CA" dirty="0">
                <a:solidFill>
                  <a:schemeClr val="bg1"/>
                </a:solidFill>
              </a:rPr>
              <a:t> the argument makes a copy of the passed variable value and uses it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 value of the passed variable is unaffected outside the function</a:t>
            </a:r>
          </a:p>
          <a:p>
            <a:r>
              <a:rPr lang="en-CA" b="1" dirty="0">
                <a:solidFill>
                  <a:schemeClr val="bg1"/>
                </a:solidFill>
              </a:rPr>
              <a:t>Pass-by-reference: </a:t>
            </a:r>
            <a:r>
              <a:rPr lang="en-CA" dirty="0">
                <a:solidFill>
                  <a:schemeClr val="bg1"/>
                </a:solidFill>
              </a:rPr>
              <a:t>the argument becomes a reference to the passed variable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 value of the passed variable can change accordingly</a:t>
            </a:r>
          </a:p>
          <a:p>
            <a:r>
              <a:rPr lang="en-CA" dirty="0">
                <a:solidFill>
                  <a:schemeClr val="bg1"/>
                </a:solidFill>
              </a:rPr>
              <a:t>In PBV only the value is provided while in PBR the memory location is provided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https://www.educative.io/answers/pass-by-value-vs-pass-by-reference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82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 calls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 function defined globally can be called anywhere</a:t>
            </a:r>
          </a:p>
          <a:p>
            <a:r>
              <a:rPr lang="en-CA" dirty="0">
                <a:solidFill>
                  <a:schemeClr val="bg1"/>
                </a:solidFill>
              </a:rPr>
              <a:t>In competitive programming, one can make new functions from multiple other functions</a:t>
            </a:r>
          </a:p>
          <a:p>
            <a:r>
              <a:rPr lang="en-CA" b="1" dirty="0">
                <a:solidFill>
                  <a:schemeClr val="bg1"/>
                </a:solidFill>
              </a:rPr>
              <a:t>Activity: </a:t>
            </a:r>
            <a:r>
              <a:rPr lang="en-CA" dirty="0">
                <a:solidFill>
                  <a:schemeClr val="bg1"/>
                </a:solidFill>
              </a:rPr>
              <a:t>Double triangle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Function 1: 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A) </a:t>
            </a:r>
            <a:r>
              <a:rPr lang="en-CA" i="1" dirty="0">
                <a:solidFill>
                  <a:schemeClr val="bg1"/>
                </a:solidFill>
              </a:rPr>
              <a:t>type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upperTriangle</a:t>
            </a:r>
            <a:r>
              <a:rPr lang="en-CA" dirty="0">
                <a:solidFill>
                  <a:schemeClr val="bg1"/>
                </a:solidFill>
              </a:rPr>
              <a:t>(string str); 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B) </a:t>
            </a:r>
            <a:r>
              <a:rPr lang="en-CA" i="1" dirty="0">
                <a:solidFill>
                  <a:schemeClr val="bg1"/>
                </a:solidFill>
              </a:rPr>
              <a:t>type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upperTriangle</a:t>
            </a:r>
            <a:r>
              <a:rPr lang="en-CA" dirty="0">
                <a:solidFill>
                  <a:schemeClr val="bg1"/>
                </a:solidFill>
              </a:rPr>
              <a:t>(char </a:t>
            </a:r>
            <a:r>
              <a:rPr lang="en-CA" dirty="0" err="1">
                <a:solidFill>
                  <a:schemeClr val="bg1"/>
                </a:solidFill>
              </a:rPr>
              <a:t>arr</a:t>
            </a:r>
            <a:r>
              <a:rPr lang="en-CA" dirty="0">
                <a:solidFill>
                  <a:schemeClr val="bg1"/>
                </a:solidFill>
              </a:rPr>
              <a:t>[]);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Function 2: 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A) </a:t>
            </a:r>
            <a:r>
              <a:rPr lang="en-CA" i="1" dirty="0">
                <a:solidFill>
                  <a:schemeClr val="bg1"/>
                </a:solidFill>
              </a:rPr>
              <a:t>type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lowerTriangle</a:t>
            </a:r>
            <a:r>
              <a:rPr lang="en-CA" dirty="0">
                <a:solidFill>
                  <a:schemeClr val="bg1"/>
                </a:solidFill>
              </a:rPr>
              <a:t>(string str);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B) </a:t>
            </a:r>
            <a:r>
              <a:rPr lang="en-CA" i="1" dirty="0">
                <a:solidFill>
                  <a:schemeClr val="bg1"/>
                </a:solidFill>
              </a:rPr>
              <a:t>type </a:t>
            </a:r>
            <a:r>
              <a:rPr lang="en-CA" i="1" dirty="0" err="1">
                <a:solidFill>
                  <a:schemeClr val="bg1"/>
                </a:solidFill>
              </a:rPr>
              <a:t>lowerTriangle</a:t>
            </a:r>
            <a:r>
              <a:rPr lang="en-CA" i="1" dirty="0">
                <a:solidFill>
                  <a:schemeClr val="bg1"/>
                </a:solidFill>
              </a:rPr>
              <a:t>(char </a:t>
            </a:r>
            <a:r>
              <a:rPr lang="en-CA" i="1" dirty="0" err="1">
                <a:solidFill>
                  <a:schemeClr val="bg1"/>
                </a:solidFill>
              </a:rPr>
              <a:t>arr</a:t>
            </a:r>
            <a:r>
              <a:rPr lang="en-CA" i="1" dirty="0">
                <a:solidFill>
                  <a:schemeClr val="bg1"/>
                </a:solidFill>
              </a:rPr>
              <a:t>[])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Function 3: </a:t>
            </a:r>
            <a:r>
              <a:rPr lang="en-CA" i="1" dirty="0">
                <a:solidFill>
                  <a:schemeClr val="bg1"/>
                </a:solidFill>
              </a:rPr>
              <a:t>type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doubleTriangle</a:t>
            </a:r>
            <a:r>
              <a:rPr lang="en-CA" dirty="0">
                <a:solidFill>
                  <a:schemeClr val="bg1"/>
                </a:solidFill>
              </a:rPr>
              <a:t>(string </a:t>
            </a:r>
            <a:r>
              <a:rPr lang="en-CA" dirty="0" err="1">
                <a:solidFill>
                  <a:schemeClr val="bg1"/>
                </a:solidFill>
              </a:rPr>
              <a:t>strU</a:t>
            </a:r>
            <a:r>
              <a:rPr lang="en-CA" dirty="0">
                <a:solidFill>
                  <a:schemeClr val="bg1"/>
                </a:solidFill>
              </a:rPr>
              <a:t>, string </a:t>
            </a:r>
            <a:r>
              <a:rPr lang="en-CA" dirty="0" err="1">
                <a:solidFill>
                  <a:schemeClr val="bg1"/>
                </a:solidFill>
              </a:rPr>
              <a:t>strL</a:t>
            </a:r>
            <a:r>
              <a:rPr lang="en-CA" dirty="0">
                <a:solidFill>
                  <a:schemeClr val="bg1"/>
                </a:solidFill>
              </a:rPr>
              <a:t>, char c)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7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Default Values &amp; Static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In programming, user behaviour is unexpected</a:t>
            </a:r>
          </a:p>
          <a:p>
            <a:r>
              <a:rPr lang="en-CA" dirty="0">
                <a:solidFill>
                  <a:schemeClr val="bg1"/>
                </a:solidFill>
              </a:rPr>
              <a:t>So, it can be a good practice to provide default cases</a:t>
            </a:r>
          </a:p>
          <a:p>
            <a:r>
              <a:rPr lang="en-CA" dirty="0">
                <a:solidFill>
                  <a:schemeClr val="bg1"/>
                </a:solidFill>
              </a:rPr>
              <a:t>In functions, parameters can have default values</a:t>
            </a:r>
          </a:p>
          <a:p>
            <a:r>
              <a:rPr lang="en-CA" dirty="0">
                <a:solidFill>
                  <a:schemeClr val="bg1"/>
                </a:solidFill>
              </a:rPr>
              <a:t>E.G., int divide(int a, int b=2); void </a:t>
            </a:r>
            <a:r>
              <a:rPr lang="en-CA" dirty="0" err="1">
                <a:solidFill>
                  <a:schemeClr val="bg1"/>
                </a:solidFill>
              </a:rPr>
              <a:t>printS</a:t>
            </a:r>
            <a:r>
              <a:rPr lang="en-CA" dirty="0">
                <a:solidFill>
                  <a:schemeClr val="bg1"/>
                </a:solidFill>
              </a:rPr>
              <a:t>(string str, int count=1);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The ‘static’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b="1" dirty="0">
                <a:solidFill>
                  <a:schemeClr val="bg1"/>
                </a:solidFill>
              </a:rPr>
              <a:t>keyword can provide tracker variables in functions</a:t>
            </a:r>
          </a:p>
          <a:p>
            <a:r>
              <a:rPr lang="en-CA" dirty="0">
                <a:solidFill>
                  <a:schemeClr val="bg1"/>
                </a:solidFill>
              </a:rPr>
              <a:t>If a variable is set static in a function, its value is stored after each function call</a:t>
            </a:r>
          </a:p>
          <a:p>
            <a:r>
              <a:rPr lang="en-CA" b="1" dirty="0">
                <a:solidFill>
                  <a:schemeClr val="bg1"/>
                </a:solidFill>
              </a:rPr>
              <a:t>Activity: </a:t>
            </a:r>
            <a:r>
              <a:rPr lang="en-CA" dirty="0">
                <a:solidFill>
                  <a:schemeClr val="bg1"/>
                </a:solidFill>
              </a:rPr>
              <a:t>void </a:t>
            </a:r>
            <a:r>
              <a:rPr lang="en-CA" dirty="0" err="1">
                <a:solidFill>
                  <a:schemeClr val="bg1"/>
                </a:solidFill>
              </a:rPr>
              <a:t>printCalls</a:t>
            </a:r>
            <a:r>
              <a:rPr lang="en-CA" dirty="0">
                <a:solidFill>
                  <a:schemeClr val="bg1"/>
                </a:solidFill>
              </a:rPr>
              <a:t>();</a:t>
            </a:r>
            <a:endParaRPr lang="en-CA" b="1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2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https://www.educative.io/answers/pass-by-value-vs-pass-by-reference </a:t>
            </a:r>
          </a:p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https://cplusplus.com/doc/tutorial/functions2/ </a:t>
            </a:r>
          </a:p>
          <a:p>
            <a:r>
              <a:rPr lang="en-CA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1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1350</TotalTime>
  <Words>556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</vt:lpstr>
      <vt:lpstr>Tw Cen MT</vt:lpstr>
      <vt:lpstr>Circuit</vt:lpstr>
      <vt:lpstr>PROGRAMMING FOR MECHANICAL AND INDUSTRIAL ENGINEERS MIAE-215 Section T TB</vt:lpstr>
      <vt:lpstr>Functions</vt:lpstr>
      <vt:lpstr>Functions (cont’d)</vt:lpstr>
      <vt:lpstr>Functions Overloading</vt:lpstr>
      <vt:lpstr>PBV vs PBR</vt:lpstr>
      <vt:lpstr>Function calls </vt:lpstr>
      <vt:lpstr>Default Values &amp; Static Storage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15</cp:revision>
  <dcterms:created xsi:type="dcterms:W3CDTF">2022-09-14T13:30:57Z</dcterms:created>
  <dcterms:modified xsi:type="dcterms:W3CDTF">2022-11-10T20:09:57Z</dcterms:modified>
</cp:coreProperties>
</file>