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F118E9-60AC-40F4-8F21-883BDAFD2D22}" type="datetimeFigureOut">
              <a:rPr lang="en-US" smtClean="0"/>
              <a:t>1/27/2025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E6FD52F-1554-49A5-876C-9AA52D4135CE}" type="slidenum">
              <a:rPr lang="en-US" smtClean="0"/>
              <a:t>‹#›</a:t>
            </a:fld>
            <a:endParaRPr lang="en-US"/>
          </a:p>
        </p:txBody>
      </p:sp>
    </p:spTree>
    <p:extLst>
      <p:ext uri="{BB962C8B-B14F-4D97-AF65-F5344CB8AC3E}">
        <p14:creationId xmlns:p14="http://schemas.microsoft.com/office/powerpoint/2010/main" val="2631037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F118E9-60AC-40F4-8F21-883BDAFD2D22}"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6FD52F-1554-49A5-876C-9AA52D4135CE}" type="slidenum">
              <a:rPr lang="en-US" smtClean="0"/>
              <a:t>‹#›</a:t>
            </a:fld>
            <a:endParaRPr lang="en-US"/>
          </a:p>
        </p:txBody>
      </p:sp>
    </p:spTree>
    <p:extLst>
      <p:ext uri="{BB962C8B-B14F-4D97-AF65-F5344CB8AC3E}">
        <p14:creationId xmlns:p14="http://schemas.microsoft.com/office/powerpoint/2010/main" val="2285773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F118E9-60AC-40F4-8F21-883BDAFD2D22}"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FD52F-1554-49A5-876C-9AA52D4135CE}" type="slidenum">
              <a:rPr lang="en-US" smtClean="0"/>
              <a:t>‹#›</a:t>
            </a:fld>
            <a:endParaRPr lang="en-US"/>
          </a:p>
        </p:txBody>
      </p:sp>
    </p:spTree>
    <p:extLst>
      <p:ext uri="{BB962C8B-B14F-4D97-AF65-F5344CB8AC3E}">
        <p14:creationId xmlns:p14="http://schemas.microsoft.com/office/powerpoint/2010/main" val="697620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F118E9-60AC-40F4-8F21-883BDAFD2D22}"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FD52F-1554-49A5-876C-9AA52D4135CE}" type="slidenum">
              <a:rPr lang="en-US" smtClean="0"/>
              <a:t>‹#›</a:t>
            </a:fld>
            <a:endParaRPr lang="en-US"/>
          </a:p>
        </p:txBody>
      </p:sp>
    </p:spTree>
    <p:extLst>
      <p:ext uri="{BB962C8B-B14F-4D97-AF65-F5344CB8AC3E}">
        <p14:creationId xmlns:p14="http://schemas.microsoft.com/office/powerpoint/2010/main" val="1516222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F118E9-60AC-40F4-8F21-883BDAFD2D22}"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FD52F-1554-49A5-876C-9AA52D4135CE}" type="slidenum">
              <a:rPr lang="en-US" smtClean="0"/>
              <a:t>‹#›</a:t>
            </a:fld>
            <a:endParaRPr lang="en-US"/>
          </a:p>
        </p:txBody>
      </p:sp>
    </p:spTree>
    <p:extLst>
      <p:ext uri="{BB962C8B-B14F-4D97-AF65-F5344CB8AC3E}">
        <p14:creationId xmlns:p14="http://schemas.microsoft.com/office/powerpoint/2010/main" val="3336076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F118E9-60AC-40F4-8F21-883BDAFD2D22}"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FD52F-1554-49A5-876C-9AA52D4135CE}" type="slidenum">
              <a:rPr lang="en-US" smtClean="0"/>
              <a:t>‹#›</a:t>
            </a:fld>
            <a:endParaRPr lang="en-US"/>
          </a:p>
        </p:txBody>
      </p:sp>
    </p:spTree>
    <p:extLst>
      <p:ext uri="{BB962C8B-B14F-4D97-AF65-F5344CB8AC3E}">
        <p14:creationId xmlns:p14="http://schemas.microsoft.com/office/powerpoint/2010/main" val="3880969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F118E9-60AC-40F4-8F21-883BDAFD2D22}"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FD52F-1554-49A5-876C-9AA52D4135CE}" type="slidenum">
              <a:rPr lang="en-US" smtClean="0"/>
              <a:t>‹#›</a:t>
            </a:fld>
            <a:endParaRPr lang="en-US"/>
          </a:p>
        </p:txBody>
      </p:sp>
    </p:spTree>
    <p:extLst>
      <p:ext uri="{BB962C8B-B14F-4D97-AF65-F5344CB8AC3E}">
        <p14:creationId xmlns:p14="http://schemas.microsoft.com/office/powerpoint/2010/main" val="1556480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F118E9-60AC-40F4-8F21-883BDAFD2D22}"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FD52F-1554-49A5-876C-9AA52D4135CE}" type="slidenum">
              <a:rPr lang="en-US" smtClean="0"/>
              <a:t>‹#›</a:t>
            </a:fld>
            <a:endParaRPr lang="en-US"/>
          </a:p>
        </p:txBody>
      </p:sp>
    </p:spTree>
    <p:extLst>
      <p:ext uri="{BB962C8B-B14F-4D97-AF65-F5344CB8AC3E}">
        <p14:creationId xmlns:p14="http://schemas.microsoft.com/office/powerpoint/2010/main" val="13432045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F118E9-60AC-40F4-8F21-883BDAFD2D22}"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FD52F-1554-49A5-876C-9AA52D4135CE}" type="slidenum">
              <a:rPr lang="en-US" smtClean="0"/>
              <a:t>‹#›</a:t>
            </a:fld>
            <a:endParaRPr lang="en-US"/>
          </a:p>
        </p:txBody>
      </p:sp>
    </p:spTree>
    <p:extLst>
      <p:ext uri="{BB962C8B-B14F-4D97-AF65-F5344CB8AC3E}">
        <p14:creationId xmlns:p14="http://schemas.microsoft.com/office/powerpoint/2010/main" val="2621025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F118E9-60AC-40F4-8F21-883BDAFD2D22}"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E6FD52F-1554-49A5-876C-9AA52D4135CE}" type="slidenum">
              <a:rPr lang="en-US" smtClean="0"/>
              <a:t>‹#›</a:t>
            </a:fld>
            <a:endParaRPr lang="en-US"/>
          </a:p>
        </p:txBody>
      </p:sp>
    </p:spTree>
    <p:extLst>
      <p:ext uri="{BB962C8B-B14F-4D97-AF65-F5344CB8AC3E}">
        <p14:creationId xmlns:p14="http://schemas.microsoft.com/office/powerpoint/2010/main" val="17813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F118E9-60AC-40F4-8F21-883BDAFD2D22}"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FD52F-1554-49A5-876C-9AA52D4135CE}" type="slidenum">
              <a:rPr lang="en-US" smtClean="0"/>
              <a:t>‹#›</a:t>
            </a:fld>
            <a:endParaRPr lang="en-US"/>
          </a:p>
        </p:txBody>
      </p:sp>
    </p:spTree>
    <p:extLst>
      <p:ext uri="{BB962C8B-B14F-4D97-AF65-F5344CB8AC3E}">
        <p14:creationId xmlns:p14="http://schemas.microsoft.com/office/powerpoint/2010/main" val="3252501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F118E9-60AC-40F4-8F21-883BDAFD2D22}"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6FD52F-1554-49A5-876C-9AA52D4135CE}" type="slidenum">
              <a:rPr lang="en-US" smtClean="0"/>
              <a:t>‹#›</a:t>
            </a:fld>
            <a:endParaRPr lang="en-US"/>
          </a:p>
        </p:txBody>
      </p:sp>
    </p:spTree>
    <p:extLst>
      <p:ext uri="{BB962C8B-B14F-4D97-AF65-F5344CB8AC3E}">
        <p14:creationId xmlns:p14="http://schemas.microsoft.com/office/powerpoint/2010/main" val="1484919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F118E9-60AC-40F4-8F21-883BDAFD2D22}" type="datetimeFigureOut">
              <a:rPr lang="en-US" smtClean="0"/>
              <a:t>1/27/2025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6FD52F-1554-49A5-876C-9AA52D4135CE}" type="slidenum">
              <a:rPr lang="en-US" smtClean="0"/>
              <a:t>‹#›</a:t>
            </a:fld>
            <a:endParaRPr lang="en-US"/>
          </a:p>
        </p:txBody>
      </p:sp>
    </p:spTree>
    <p:extLst>
      <p:ext uri="{BB962C8B-B14F-4D97-AF65-F5344CB8AC3E}">
        <p14:creationId xmlns:p14="http://schemas.microsoft.com/office/powerpoint/2010/main" val="3257312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F118E9-60AC-40F4-8F21-883BDAFD2D22}" type="datetimeFigureOut">
              <a:rPr lang="en-US" smtClean="0"/>
              <a:t>1/27/2025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6FD52F-1554-49A5-876C-9AA52D4135CE}" type="slidenum">
              <a:rPr lang="en-US" smtClean="0"/>
              <a:t>‹#›</a:t>
            </a:fld>
            <a:endParaRPr lang="en-US"/>
          </a:p>
        </p:txBody>
      </p:sp>
    </p:spTree>
    <p:extLst>
      <p:ext uri="{BB962C8B-B14F-4D97-AF65-F5344CB8AC3E}">
        <p14:creationId xmlns:p14="http://schemas.microsoft.com/office/powerpoint/2010/main" val="3500420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F118E9-60AC-40F4-8F21-883BDAFD2D22}" type="datetimeFigureOut">
              <a:rPr lang="en-US" smtClean="0"/>
              <a:t>1/27/2025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6FD52F-1554-49A5-876C-9AA52D4135CE}" type="slidenum">
              <a:rPr lang="en-US" smtClean="0"/>
              <a:t>‹#›</a:t>
            </a:fld>
            <a:endParaRPr lang="en-US"/>
          </a:p>
        </p:txBody>
      </p:sp>
    </p:spTree>
    <p:extLst>
      <p:ext uri="{BB962C8B-B14F-4D97-AF65-F5344CB8AC3E}">
        <p14:creationId xmlns:p14="http://schemas.microsoft.com/office/powerpoint/2010/main" val="1580739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F118E9-60AC-40F4-8F21-883BDAFD2D22}"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6FD52F-1554-49A5-876C-9AA52D4135CE}" type="slidenum">
              <a:rPr lang="en-US" smtClean="0"/>
              <a:t>‹#›</a:t>
            </a:fld>
            <a:endParaRPr lang="en-US"/>
          </a:p>
        </p:txBody>
      </p:sp>
    </p:spTree>
    <p:extLst>
      <p:ext uri="{BB962C8B-B14F-4D97-AF65-F5344CB8AC3E}">
        <p14:creationId xmlns:p14="http://schemas.microsoft.com/office/powerpoint/2010/main" val="774841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F118E9-60AC-40F4-8F21-883BDAFD2D22}"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6FD52F-1554-49A5-876C-9AA52D4135CE}" type="slidenum">
              <a:rPr lang="en-US" smtClean="0"/>
              <a:t>‹#›</a:t>
            </a:fld>
            <a:endParaRPr lang="en-US"/>
          </a:p>
        </p:txBody>
      </p:sp>
    </p:spTree>
    <p:extLst>
      <p:ext uri="{BB962C8B-B14F-4D97-AF65-F5344CB8AC3E}">
        <p14:creationId xmlns:p14="http://schemas.microsoft.com/office/powerpoint/2010/main" val="1007335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DF118E9-60AC-40F4-8F21-883BDAFD2D22}" type="datetimeFigureOut">
              <a:rPr lang="en-US" smtClean="0"/>
              <a:t>1/27/2025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E6FD52F-1554-49A5-876C-9AA52D4135CE}" type="slidenum">
              <a:rPr lang="en-US" smtClean="0"/>
              <a:t>‹#›</a:t>
            </a:fld>
            <a:endParaRPr lang="en-US"/>
          </a:p>
        </p:txBody>
      </p:sp>
    </p:spTree>
    <p:extLst>
      <p:ext uri="{BB962C8B-B14F-4D97-AF65-F5344CB8AC3E}">
        <p14:creationId xmlns:p14="http://schemas.microsoft.com/office/powerpoint/2010/main" val="7090977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4F727-3E65-CBC1-1655-D74C3FFD3C67}"/>
              </a:ext>
            </a:extLst>
          </p:cNvPr>
          <p:cNvSpPr>
            <a:spLocks noGrp="1"/>
          </p:cNvSpPr>
          <p:nvPr>
            <p:ph type="ctrTitle"/>
          </p:nvPr>
        </p:nvSpPr>
        <p:spPr/>
        <p:txBody>
          <a:bodyPr/>
          <a:lstStyle/>
          <a:p>
            <a:r>
              <a:rPr lang="en-US" dirty="0"/>
              <a:t>Class vs ID </a:t>
            </a:r>
            <a:br>
              <a:rPr lang="en-US" dirty="0"/>
            </a:br>
            <a:r>
              <a:rPr lang="en-US" dirty="0"/>
              <a:t>Selectors</a:t>
            </a:r>
          </a:p>
        </p:txBody>
      </p:sp>
      <p:sp>
        <p:nvSpPr>
          <p:cNvPr id="3" name="Subtitle 2">
            <a:extLst>
              <a:ext uri="{FF2B5EF4-FFF2-40B4-BE49-F238E27FC236}">
                <a16:creationId xmlns:a16="http://schemas.microsoft.com/office/drawing/2014/main" id="{FFE647DB-F807-A74C-0C22-7F1F09351B96}"/>
              </a:ext>
            </a:extLst>
          </p:cNvPr>
          <p:cNvSpPr>
            <a:spLocks noGrp="1"/>
          </p:cNvSpPr>
          <p:nvPr>
            <p:ph type="subTitle" idx="1"/>
          </p:nvPr>
        </p:nvSpPr>
        <p:spPr/>
        <p:txBody>
          <a:bodyPr/>
          <a:lstStyle/>
          <a:p>
            <a:r>
              <a:rPr lang="en-US" dirty="0"/>
              <a:t>What they are and how to use them.</a:t>
            </a:r>
          </a:p>
        </p:txBody>
      </p:sp>
    </p:spTree>
    <p:extLst>
      <p:ext uri="{BB962C8B-B14F-4D97-AF65-F5344CB8AC3E}">
        <p14:creationId xmlns:p14="http://schemas.microsoft.com/office/powerpoint/2010/main" val="1622465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E74CB-0722-AE8B-96A7-EA99D41217BE}"/>
              </a:ext>
            </a:extLst>
          </p:cNvPr>
          <p:cNvSpPr>
            <a:spLocks noGrp="1"/>
          </p:cNvSpPr>
          <p:nvPr>
            <p:ph type="title"/>
          </p:nvPr>
        </p:nvSpPr>
        <p:spPr/>
        <p:txBody>
          <a:bodyPr/>
          <a:lstStyle/>
          <a:p>
            <a:pPr algn="ctr"/>
            <a:r>
              <a:rPr lang="en-US" dirty="0"/>
              <a:t>What are the differences?</a:t>
            </a:r>
          </a:p>
        </p:txBody>
      </p:sp>
      <p:sp>
        <p:nvSpPr>
          <p:cNvPr id="3" name="Text Placeholder 2">
            <a:extLst>
              <a:ext uri="{FF2B5EF4-FFF2-40B4-BE49-F238E27FC236}">
                <a16:creationId xmlns:a16="http://schemas.microsoft.com/office/drawing/2014/main" id="{D7952F7A-C46C-5652-5767-F719D046EE17}"/>
              </a:ext>
            </a:extLst>
          </p:cNvPr>
          <p:cNvSpPr>
            <a:spLocks noGrp="1"/>
          </p:cNvSpPr>
          <p:nvPr>
            <p:ph type="body" idx="1"/>
          </p:nvPr>
        </p:nvSpPr>
        <p:spPr/>
        <p:txBody>
          <a:bodyPr/>
          <a:lstStyle/>
          <a:p>
            <a:r>
              <a:rPr lang="en-US" dirty="0"/>
              <a:t>Class Selectors</a:t>
            </a:r>
          </a:p>
        </p:txBody>
      </p:sp>
      <p:sp>
        <p:nvSpPr>
          <p:cNvPr id="4" name="Content Placeholder 3">
            <a:extLst>
              <a:ext uri="{FF2B5EF4-FFF2-40B4-BE49-F238E27FC236}">
                <a16:creationId xmlns:a16="http://schemas.microsoft.com/office/drawing/2014/main" id="{5690C309-D859-FD85-747C-4436977F4181}"/>
              </a:ext>
            </a:extLst>
          </p:cNvPr>
          <p:cNvSpPr>
            <a:spLocks noGrp="1"/>
          </p:cNvSpPr>
          <p:nvPr>
            <p:ph sz="half" idx="2"/>
          </p:nvPr>
        </p:nvSpPr>
        <p:spPr/>
        <p:txBody>
          <a:bodyPr/>
          <a:lstStyle/>
          <a:p>
            <a:r>
              <a:rPr lang="en-US" dirty="0"/>
              <a:t>Utilized to select many objects on the page.</a:t>
            </a:r>
          </a:p>
          <a:p>
            <a:r>
              <a:rPr lang="en-US" dirty="0"/>
              <a:t>Allows for multiple selections</a:t>
            </a:r>
          </a:p>
          <a:p>
            <a:r>
              <a:rPr lang="en-US" dirty="0"/>
              <a:t>Items can have more then one class selector</a:t>
            </a:r>
          </a:p>
          <a:p>
            <a:r>
              <a:rPr lang="en-US" dirty="0"/>
              <a:t>This should be your default way to select items </a:t>
            </a:r>
          </a:p>
        </p:txBody>
      </p:sp>
      <p:sp>
        <p:nvSpPr>
          <p:cNvPr id="5" name="Text Placeholder 4">
            <a:extLst>
              <a:ext uri="{FF2B5EF4-FFF2-40B4-BE49-F238E27FC236}">
                <a16:creationId xmlns:a16="http://schemas.microsoft.com/office/drawing/2014/main" id="{C84C7BA5-C0CC-22CD-A28A-412729361418}"/>
              </a:ext>
            </a:extLst>
          </p:cNvPr>
          <p:cNvSpPr>
            <a:spLocks noGrp="1"/>
          </p:cNvSpPr>
          <p:nvPr>
            <p:ph type="body" sz="quarter" idx="3"/>
          </p:nvPr>
        </p:nvSpPr>
        <p:spPr/>
        <p:txBody>
          <a:bodyPr/>
          <a:lstStyle/>
          <a:p>
            <a:r>
              <a:rPr lang="en-US" dirty="0"/>
              <a:t>ID Selectors</a:t>
            </a:r>
          </a:p>
        </p:txBody>
      </p:sp>
      <p:sp>
        <p:nvSpPr>
          <p:cNvPr id="6" name="Content Placeholder 5">
            <a:extLst>
              <a:ext uri="{FF2B5EF4-FFF2-40B4-BE49-F238E27FC236}">
                <a16:creationId xmlns:a16="http://schemas.microsoft.com/office/drawing/2014/main" id="{50FF1BBA-C111-5238-A36B-EF9104898E0B}"/>
              </a:ext>
            </a:extLst>
          </p:cNvPr>
          <p:cNvSpPr>
            <a:spLocks noGrp="1"/>
          </p:cNvSpPr>
          <p:nvPr>
            <p:ph sz="quarter" idx="4"/>
          </p:nvPr>
        </p:nvSpPr>
        <p:spPr/>
        <p:txBody>
          <a:bodyPr/>
          <a:lstStyle/>
          <a:p>
            <a:r>
              <a:rPr lang="en-US" dirty="0"/>
              <a:t>Used to select single items on the page</a:t>
            </a:r>
          </a:p>
          <a:p>
            <a:r>
              <a:rPr lang="en-US" dirty="0"/>
              <a:t>Allows for a single selection</a:t>
            </a:r>
          </a:p>
          <a:p>
            <a:r>
              <a:rPr lang="en-US" dirty="0"/>
              <a:t>No more then one ID per item per page</a:t>
            </a:r>
          </a:p>
          <a:p>
            <a:r>
              <a:rPr lang="en-US" dirty="0"/>
              <a:t>Best when used with JavaScript</a:t>
            </a:r>
          </a:p>
        </p:txBody>
      </p:sp>
    </p:spTree>
    <p:extLst>
      <p:ext uri="{BB962C8B-B14F-4D97-AF65-F5344CB8AC3E}">
        <p14:creationId xmlns:p14="http://schemas.microsoft.com/office/powerpoint/2010/main" val="3974383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AAE08-9A28-3DC2-457E-E90220DA955C}"/>
              </a:ext>
            </a:extLst>
          </p:cNvPr>
          <p:cNvSpPr>
            <a:spLocks noGrp="1"/>
          </p:cNvSpPr>
          <p:nvPr>
            <p:ph type="title"/>
          </p:nvPr>
        </p:nvSpPr>
        <p:spPr/>
        <p:txBody>
          <a:bodyPr/>
          <a:lstStyle/>
          <a:p>
            <a:pPr algn="ctr"/>
            <a:r>
              <a:rPr lang="en-US" dirty="0"/>
              <a:t>Class Selectors</a:t>
            </a:r>
          </a:p>
        </p:txBody>
      </p:sp>
      <p:sp>
        <p:nvSpPr>
          <p:cNvPr id="3" name="Content Placeholder 2">
            <a:extLst>
              <a:ext uri="{FF2B5EF4-FFF2-40B4-BE49-F238E27FC236}">
                <a16:creationId xmlns:a16="http://schemas.microsoft.com/office/drawing/2014/main" id="{46D10589-609B-7EC7-4A0E-A2086C0C9341}"/>
              </a:ext>
            </a:extLst>
          </p:cNvPr>
          <p:cNvSpPr>
            <a:spLocks noGrp="1"/>
          </p:cNvSpPr>
          <p:nvPr>
            <p:ph idx="1"/>
          </p:nvPr>
        </p:nvSpPr>
        <p:spPr/>
        <p:txBody>
          <a:bodyPr/>
          <a:lstStyle/>
          <a:p>
            <a:pPr marL="0" indent="0">
              <a:buNone/>
            </a:pPr>
            <a:r>
              <a:rPr lang="en-US" dirty="0"/>
              <a:t>Class Selectors are the default way to work on designing within CSS the utility of being able to select every item on the page that you need by assigning it to a class simplifies and improves both readability and speed at which the code can be executed.  </a:t>
            </a:r>
          </a:p>
        </p:txBody>
      </p:sp>
    </p:spTree>
    <p:extLst>
      <p:ext uri="{BB962C8B-B14F-4D97-AF65-F5344CB8AC3E}">
        <p14:creationId xmlns:p14="http://schemas.microsoft.com/office/powerpoint/2010/main" val="28658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0BC19-441C-568D-2F5E-0A371048850C}"/>
              </a:ext>
            </a:extLst>
          </p:cNvPr>
          <p:cNvSpPr>
            <a:spLocks noGrp="1"/>
          </p:cNvSpPr>
          <p:nvPr>
            <p:ph type="title"/>
          </p:nvPr>
        </p:nvSpPr>
        <p:spPr>
          <a:xfrm>
            <a:off x="1484311" y="685801"/>
            <a:ext cx="10018713" cy="974324"/>
          </a:xfrm>
        </p:spPr>
        <p:txBody>
          <a:bodyPr/>
          <a:lstStyle/>
          <a:p>
            <a:r>
              <a:rPr lang="en-US" dirty="0"/>
              <a:t>Multiple Class Selections</a:t>
            </a:r>
          </a:p>
        </p:txBody>
      </p:sp>
      <p:pic>
        <p:nvPicPr>
          <p:cNvPr id="6" name="Content Placeholder 5">
            <a:extLst>
              <a:ext uri="{FF2B5EF4-FFF2-40B4-BE49-F238E27FC236}">
                <a16:creationId xmlns:a16="http://schemas.microsoft.com/office/drawing/2014/main" id="{53790644-895A-AC18-B0B7-CF2401BEE4AA}"/>
              </a:ext>
            </a:extLst>
          </p:cNvPr>
          <p:cNvPicPr>
            <a:picLocks noGrp="1" noChangeAspect="1"/>
          </p:cNvPicPr>
          <p:nvPr>
            <p:ph sz="half" idx="1"/>
          </p:nvPr>
        </p:nvPicPr>
        <p:blipFill>
          <a:blip r:embed="rId2"/>
          <a:stretch>
            <a:fillRect/>
          </a:stretch>
        </p:blipFill>
        <p:spPr>
          <a:xfrm>
            <a:off x="1484312" y="1793289"/>
            <a:ext cx="4611688" cy="3997911"/>
          </a:xfrm>
        </p:spPr>
      </p:pic>
      <p:pic>
        <p:nvPicPr>
          <p:cNvPr id="8" name="Content Placeholder 7">
            <a:extLst>
              <a:ext uri="{FF2B5EF4-FFF2-40B4-BE49-F238E27FC236}">
                <a16:creationId xmlns:a16="http://schemas.microsoft.com/office/drawing/2014/main" id="{A0A6A0C2-AE96-D75D-1E60-1AD40FC38F38}"/>
              </a:ext>
            </a:extLst>
          </p:cNvPr>
          <p:cNvPicPr>
            <a:picLocks noGrp="1" noChangeAspect="1"/>
          </p:cNvPicPr>
          <p:nvPr>
            <p:ph sz="half" idx="2"/>
          </p:nvPr>
        </p:nvPicPr>
        <p:blipFill>
          <a:blip r:embed="rId3"/>
          <a:stretch>
            <a:fillRect/>
          </a:stretch>
        </p:blipFill>
        <p:spPr>
          <a:xfrm>
            <a:off x="6498454" y="1793289"/>
            <a:ext cx="5004570" cy="3997911"/>
          </a:xfrm>
        </p:spPr>
      </p:pic>
    </p:spTree>
    <p:extLst>
      <p:ext uri="{BB962C8B-B14F-4D97-AF65-F5344CB8AC3E}">
        <p14:creationId xmlns:p14="http://schemas.microsoft.com/office/powerpoint/2010/main" val="957697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B602A-E4E5-5F78-DB04-D033A0B6C18A}"/>
              </a:ext>
            </a:extLst>
          </p:cNvPr>
          <p:cNvSpPr>
            <a:spLocks noGrp="1"/>
          </p:cNvSpPr>
          <p:nvPr>
            <p:ph type="title"/>
          </p:nvPr>
        </p:nvSpPr>
        <p:spPr>
          <a:xfrm>
            <a:off x="1484312" y="685800"/>
            <a:ext cx="10018711" cy="1595761"/>
          </a:xfrm>
        </p:spPr>
        <p:txBody>
          <a:bodyPr/>
          <a:lstStyle/>
          <a:p>
            <a:r>
              <a:rPr lang="en-US" dirty="0"/>
              <a:t>Selecting a class attribute</a:t>
            </a:r>
          </a:p>
        </p:txBody>
      </p:sp>
      <p:sp>
        <p:nvSpPr>
          <p:cNvPr id="3" name="Text Placeholder 2">
            <a:extLst>
              <a:ext uri="{FF2B5EF4-FFF2-40B4-BE49-F238E27FC236}">
                <a16:creationId xmlns:a16="http://schemas.microsoft.com/office/drawing/2014/main" id="{D34568BD-7B2B-D7BE-E713-1263A51AD21F}"/>
              </a:ext>
            </a:extLst>
          </p:cNvPr>
          <p:cNvSpPr>
            <a:spLocks noGrp="1"/>
          </p:cNvSpPr>
          <p:nvPr>
            <p:ph type="body" idx="1"/>
          </p:nvPr>
        </p:nvSpPr>
        <p:spPr>
          <a:xfrm>
            <a:off x="1484312" y="2077375"/>
            <a:ext cx="10018713" cy="3713825"/>
          </a:xfrm>
        </p:spPr>
        <p:txBody>
          <a:bodyPr>
            <a:normAutofit lnSpcReduction="10000"/>
          </a:bodyPr>
          <a:lstStyle/>
          <a:p>
            <a:r>
              <a:rPr lang="en-US" dirty="0"/>
              <a:t>For the CSS and HTML to work together there needs to be a selection made.  Within the HTML there needs to be a class attribute made such as: </a:t>
            </a:r>
          </a:p>
          <a:p>
            <a:r>
              <a:rPr lang="en-US" dirty="0"/>
              <a:t>&lt;p class= “class”&gt;This has an attribute of ‘class’&lt;/p&gt;</a:t>
            </a:r>
          </a:p>
          <a:p>
            <a:r>
              <a:rPr lang="en-US" dirty="0"/>
              <a:t>For the CSS to access this it doesn’t just take the word ‘class’, rather you need to define it as a class within the CSS this is done by placing a period before the class attribute:</a:t>
            </a:r>
          </a:p>
          <a:p>
            <a:r>
              <a:rPr lang="en-US" dirty="0"/>
              <a:t>.class {</a:t>
            </a:r>
          </a:p>
          <a:p>
            <a:r>
              <a:rPr lang="en-US" dirty="0"/>
              <a:t>color: red;</a:t>
            </a:r>
          </a:p>
          <a:p>
            <a:r>
              <a:rPr lang="en-US" dirty="0"/>
              <a:t>}</a:t>
            </a:r>
          </a:p>
          <a:p>
            <a:r>
              <a:rPr lang="en-US" dirty="0"/>
              <a:t>This would display as such: </a:t>
            </a:r>
            <a:r>
              <a:rPr lang="en-US" dirty="0">
                <a:solidFill>
                  <a:srgbClr val="FF0000"/>
                </a:solidFill>
              </a:rPr>
              <a:t>This has an attribute of ‘class’</a:t>
            </a:r>
            <a:endParaRPr lang="en-US" dirty="0"/>
          </a:p>
          <a:p>
            <a:endParaRPr lang="en-US" dirty="0"/>
          </a:p>
        </p:txBody>
      </p:sp>
    </p:spTree>
    <p:extLst>
      <p:ext uri="{BB962C8B-B14F-4D97-AF65-F5344CB8AC3E}">
        <p14:creationId xmlns:p14="http://schemas.microsoft.com/office/powerpoint/2010/main" val="2911790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A5B88E-27C2-184F-D96C-203C33D34F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AA86B9-3730-C0B5-546F-DB3C385F021F}"/>
              </a:ext>
            </a:extLst>
          </p:cNvPr>
          <p:cNvSpPr>
            <a:spLocks noGrp="1"/>
          </p:cNvSpPr>
          <p:nvPr>
            <p:ph type="title"/>
          </p:nvPr>
        </p:nvSpPr>
        <p:spPr/>
        <p:txBody>
          <a:bodyPr/>
          <a:lstStyle/>
          <a:p>
            <a:pPr algn="ctr"/>
            <a:r>
              <a:rPr lang="en-US" dirty="0"/>
              <a:t>ID Selectors</a:t>
            </a:r>
          </a:p>
        </p:txBody>
      </p:sp>
      <p:sp>
        <p:nvSpPr>
          <p:cNvPr id="3" name="Content Placeholder 2">
            <a:extLst>
              <a:ext uri="{FF2B5EF4-FFF2-40B4-BE49-F238E27FC236}">
                <a16:creationId xmlns:a16="http://schemas.microsoft.com/office/drawing/2014/main" id="{5E0025A8-BE25-55D9-B6A5-E745723B9627}"/>
              </a:ext>
            </a:extLst>
          </p:cNvPr>
          <p:cNvSpPr>
            <a:spLocks noGrp="1"/>
          </p:cNvSpPr>
          <p:nvPr>
            <p:ph idx="1"/>
          </p:nvPr>
        </p:nvSpPr>
        <p:spPr/>
        <p:txBody>
          <a:bodyPr/>
          <a:lstStyle/>
          <a:p>
            <a:pPr marL="0" indent="0">
              <a:buNone/>
            </a:pPr>
            <a:r>
              <a:rPr lang="en-US" dirty="0"/>
              <a:t>ID Selectors are specialized in the fact that you may only have one of them per page, they are used for individual items such as pictures, or for items that need specific direction such as those affected by JavaScript. ID selectors while not bad should be avoided if a class selector would work more efficiently in its place.  Every time you place an ID selector you should evaluate it if there isn’t a way to use a class selector.</a:t>
            </a:r>
          </a:p>
        </p:txBody>
      </p:sp>
    </p:spTree>
    <p:extLst>
      <p:ext uri="{BB962C8B-B14F-4D97-AF65-F5344CB8AC3E}">
        <p14:creationId xmlns:p14="http://schemas.microsoft.com/office/powerpoint/2010/main" val="1859165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3F58ED-DA2E-730E-AB38-A3D38E0BA3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6EC755-F7DF-CD29-DE23-5DE2298E45C7}"/>
              </a:ext>
            </a:extLst>
          </p:cNvPr>
          <p:cNvSpPr>
            <a:spLocks noGrp="1"/>
          </p:cNvSpPr>
          <p:nvPr>
            <p:ph type="title"/>
          </p:nvPr>
        </p:nvSpPr>
        <p:spPr>
          <a:xfrm>
            <a:off x="1484311" y="685801"/>
            <a:ext cx="10018713" cy="974324"/>
          </a:xfrm>
        </p:spPr>
        <p:txBody>
          <a:bodyPr/>
          <a:lstStyle/>
          <a:p>
            <a:r>
              <a:rPr lang="en-US" dirty="0"/>
              <a:t>Single ID Selections</a:t>
            </a:r>
          </a:p>
        </p:txBody>
      </p:sp>
      <p:pic>
        <p:nvPicPr>
          <p:cNvPr id="4" name="Picture 3">
            <a:extLst>
              <a:ext uri="{FF2B5EF4-FFF2-40B4-BE49-F238E27FC236}">
                <a16:creationId xmlns:a16="http://schemas.microsoft.com/office/drawing/2014/main" id="{0DA84F78-4A40-D274-B24B-8BF5BD414FD6}"/>
              </a:ext>
            </a:extLst>
          </p:cNvPr>
          <p:cNvPicPr>
            <a:picLocks noChangeAspect="1"/>
          </p:cNvPicPr>
          <p:nvPr/>
        </p:nvPicPr>
        <p:blipFill>
          <a:blip r:embed="rId2"/>
          <a:stretch>
            <a:fillRect/>
          </a:stretch>
        </p:blipFill>
        <p:spPr>
          <a:xfrm>
            <a:off x="1484311" y="1793289"/>
            <a:ext cx="4611688" cy="3997911"/>
          </a:xfrm>
          <a:prstGeom prst="rect">
            <a:avLst/>
          </a:prstGeom>
        </p:spPr>
      </p:pic>
      <p:pic>
        <p:nvPicPr>
          <p:cNvPr id="10" name="Content Placeholder 9">
            <a:extLst>
              <a:ext uri="{FF2B5EF4-FFF2-40B4-BE49-F238E27FC236}">
                <a16:creationId xmlns:a16="http://schemas.microsoft.com/office/drawing/2014/main" id="{81E21BE8-6B68-0E60-5E90-52F55FA0C32A}"/>
              </a:ext>
            </a:extLst>
          </p:cNvPr>
          <p:cNvPicPr>
            <a:picLocks noGrp="1" noChangeAspect="1"/>
          </p:cNvPicPr>
          <p:nvPr>
            <p:ph sz="half" idx="1"/>
          </p:nvPr>
        </p:nvPicPr>
        <p:blipFill>
          <a:blip r:embed="rId2"/>
          <a:stretch>
            <a:fillRect/>
          </a:stretch>
        </p:blipFill>
        <p:spPr>
          <a:xfrm>
            <a:off x="1484311" y="1793875"/>
            <a:ext cx="4365319" cy="3997325"/>
          </a:xfrm>
        </p:spPr>
      </p:pic>
      <p:pic>
        <p:nvPicPr>
          <p:cNvPr id="14" name="Content Placeholder 13">
            <a:extLst>
              <a:ext uri="{FF2B5EF4-FFF2-40B4-BE49-F238E27FC236}">
                <a16:creationId xmlns:a16="http://schemas.microsoft.com/office/drawing/2014/main" id="{4C250731-412E-7A72-A214-9D084E48BE55}"/>
              </a:ext>
            </a:extLst>
          </p:cNvPr>
          <p:cNvPicPr>
            <a:picLocks noGrp="1" noChangeAspect="1"/>
          </p:cNvPicPr>
          <p:nvPr>
            <p:ph sz="half" idx="2"/>
          </p:nvPr>
        </p:nvPicPr>
        <p:blipFill>
          <a:blip r:embed="rId3"/>
          <a:stretch>
            <a:fillRect/>
          </a:stretch>
        </p:blipFill>
        <p:spPr>
          <a:xfrm>
            <a:off x="6810180" y="1793289"/>
            <a:ext cx="4692844" cy="3997911"/>
          </a:xfrm>
        </p:spPr>
      </p:pic>
    </p:spTree>
    <p:extLst>
      <p:ext uri="{BB962C8B-B14F-4D97-AF65-F5344CB8AC3E}">
        <p14:creationId xmlns:p14="http://schemas.microsoft.com/office/powerpoint/2010/main" val="4284645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CD22C3-C983-0C12-3BB1-2199CA2C63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6CF9EF-269B-86E6-5E57-E765F8FD6E7D}"/>
              </a:ext>
            </a:extLst>
          </p:cNvPr>
          <p:cNvSpPr>
            <a:spLocks noGrp="1"/>
          </p:cNvSpPr>
          <p:nvPr>
            <p:ph type="title"/>
          </p:nvPr>
        </p:nvSpPr>
        <p:spPr>
          <a:xfrm>
            <a:off x="1484312" y="685800"/>
            <a:ext cx="10018711" cy="1595761"/>
          </a:xfrm>
        </p:spPr>
        <p:txBody>
          <a:bodyPr/>
          <a:lstStyle/>
          <a:p>
            <a:r>
              <a:rPr lang="en-US" dirty="0"/>
              <a:t>Selecting a ID attribute</a:t>
            </a:r>
          </a:p>
        </p:txBody>
      </p:sp>
      <p:sp>
        <p:nvSpPr>
          <p:cNvPr id="3" name="Text Placeholder 2">
            <a:extLst>
              <a:ext uri="{FF2B5EF4-FFF2-40B4-BE49-F238E27FC236}">
                <a16:creationId xmlns:a16="http://schemas.microsoft.com/office/drawing/2014/main" id="{D5F188C9-437F-464C-A9BA-8D7CFA66E667}"/>
              </a:ext>
            </a:extLst>
          </p:cNvPr>
          <p:cNvSpPr>
            <a:spLocks noGrp="1"/>
          </p:cNvSpPr>
          <p:nvPr>
            <p:ph type="body" idx="1"/>
          </p:nvPr>
        </p:nvSpPr>
        <p:spPr>
          <a:xfrm>
            <a:off x="1484312" y="2077375"/>
            <a:ext cx="10018713" cy="3713825"/>
          </a:xfrm>
        </p:spPr>
        <p:txBody>
          <a:bodyPr>
            <a:normAutofit lnSpcReduction="10000"/>
          </a:bodyPr>
          <a:lstStyle/>
          <a:p>
            <a:r>
              <a:rPr lang="en-US" dirty="0"/>
              <a:t>For the CSS and HTML to work together there needs to be a selection made.  Within the HTML there needs to be a ID attribute made such as: </a:t>
            </a:r>
          </a:p>
          <a:p>
            <a:r>
              <a:rPr lang="en-US" dirty="0"/>
              <a:t>&lt;p ID= “ID”&gt;This has an attribute of ‘ID’&lt;/p&gt;</a:t>
            </a:r>
          </a:p>
          <a:p>
            <a:r>
              <a:rPr lang="en-US" dirty="0"/>
              <a:t>For the CSS to access this it doesn’t just take the word ‘ID’, rather you need to define it as a ID within the CSS this is done by placing a pound symbol (hashtag) before the class attribute:</a:t>
            </a:r>
          </a:p>
          <a:p>
            <a:r>
              <a:rPr lang="en-US" dirty="0"/>
              <a:t>#ID {</a:t>
            </a:r>
          </a:p>
          <a:p>
            <a:r>
              <a:rPr lang="en-US" dirty="0"/>
              <a:t>color: red;</a:t>
            </a:r>
          </a:p>
          <a:p>
            <a:r>
              <a:rPr lang="en-US" dirty="0"/>
              <a:t>}</a:t>
            </a:r>
          </a:p>
          <a:p>
            <a:r>
              <a:rPr lang="en-US" dirty="0"/>
              <a:t>This would display as such: </a:t>
            </a:r>
            <a:r>
              <a:rPr lang="en-US" dirty="0">
                <a:solidFill>
                  <a:srgbClr val="FF0000"/>
                </a:solidFill>
              </a:rPr>
              <a:t>This has an attribute of ‘ID’</a:t>
            </a:r>
            <a:endParaRPr lang="en-US" dirty="0"/>
          </a:p>
          <a:p>
            <a:endParaRPr lang="en-US" dirty="0"/>
          </a:p>
        </p:txBody>
      </p:sp>
    </p:spTree>
    <p:extLst>
      <p:ext uri="{BB962C8B-B14F-4D97-AF65-F5344CB8AC3E}">
        <p14:creationId xmlns:p14="http://schemas.microsoft.com/office/powerpoint/2010/main" val="1482369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51198-0BBD-957F-2022-33F880B7C5B3}"/>
              </a:ext>
            </a:extLst>
          </p:cNvPr>
          <p:cNvSpPr>
            <a:spLocks noGrp="1"/>
          </p:cNvSpPr>
          <p:nvPr>
            <p:ph type="title"/>
          </p:nvPr>
        </p:nvSpPr>
        <p:spPr>
          <a:xfrm>
            <a:off x="1484311" y="685801"/>
            <a:ext cx="10018713" cy="885548"/>
          </a:xfrm>
        </p:spPr>
        <p:txBody>
          <a:bodyPr/>
          <a:lstStyle/>
          <a:p>
            <a:r>
              <a:rPr lang="en-US" dirty="0"/>
              <a:t>Conclusion</a:t>
            </a:r>
          </a:p>
        </p:txBody>
      </p:sp>
      <p:sp>
        <p:nvSpPr>
          <p:cNvPr id="3" name="Content Placeholder 2">
            <a:extLst>
              <a:ext uri="{FF2B5EF4-FFF2-40B4-BE49-F238E27FC236}">
                <a16:creationId xmlns:a16="http://schemas.microsoft.com/office/drawing/2014/main" id="{E926F65A-2767-1C33-AB19-6CF819FD9B52}"/>
              </a:ext>
            </a:extLst>
          </p:cNvPr>
          <p:cNvSpPr>
            <a:spLocks noGrp="1"/>
          </p:cNvSpPr>
          <p:nvPr>
            <p:ph idx="1"/>
          </p:nvPr>
        </p:nvSpPr>
        <p:spPr>
          <a:xfrm>
            <a:off x="1484310" y="1775535"/>
            <a:ext cx="10018713" cy="4500978"/>
          </a:xfrm>
        </p:spPr>
        <p:txBody>
          <a:bodyPr/>
          <a:lstStyle/>
          <a:p>
            <a:pPr marL="0" indent="0">
              <a:buNone/>
            </a:pPr>
            <a:r>
              <a:rPr lang="en-US" dirty="0"/>
              <a:t>While both Class and ID selectors are useful in their own right the differences is where they truly shine. The Class attribute is great for affecting many objects and simplifying the entirety of your code.  While the power to individually select an object while using an ID attribute really allows for dynamics that the Class attribute can’t compete with. </a:t>
            </a:r>
          </a:p>
          <a:p>
            <a:pPr marL="0" indent="0">
              <a:buNone/>
            </a:pPr>
            <a:r>
              <a:rPr lang="en-US" dirty="0"/>
              <a:t>Remember to use both and code responsively. </a:t>
            </a:r>
          </a:p>
        </p:txBody>
      </p:sp>
      <p:pic>
        <p:nvPicPr>
          <p:cNvPr id="5" name="Picture 4">
            <a:extLst>
              <a:ext uri="{FF2B5EF4-FFF2-40B4-BE49-F238E27FC236}">
                <a16:creationId xmlns:a16="http://schemas.microsoft.com/office/drawing/2014/main" id="{469A23BB-5AE8-CF18-177A-505D1DC658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7254" y="4432062"/>
            <a:ext cx="2148396" cy="1608313"/>
          </a:xfrm>
          <a:prstGeom prst="rect">
            <a:avLst/>
          </a:prstGeom>
        </p:spPr>
      </p:pic>
    </p:spTree>
    <p:extLst>
      <p:ext uri="{BB962C8B-B14F-4D97-AF65-F5344CB8AC3E}">
        <p14:creationId xmlns:p14="http://schemas.microsoft.com/office/powerpoint/2010/main" val="826983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36</TotalTime>
  <Words>521</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Corbel</vt:lpstr>
      <vt:lpstr>Parallax</vt:lpstr>
      <vt:lpstr>Class vs ID  Selectors</vt:lpstr>
      <vt:lpstr>What are the differences?</vt:lpstr>
      <vt:lpstr>Class Selectors</vt:lpstr>
      <vt:lpstr>Multiple Class Selections</vt:lpstr>
      <vt:lpstr>Selecting a class attribute</vt:lpstr>
      <vt:lpstr>ID Selectors</vt:lpstr>
      <vt:lpstr>Single ID Selections</vt:lpstr>
      <vt:lpstr>Selecting a ID attribute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Spencer Barbre</dc:creator>
  <cp:lastModifiedBy>Spencer Barbre</cp:lastModifiedBy>
  <cp:revision>1</cp:revision>
  <dcterms:created xsi:type="dcterms:W3CDTF">2025-01-28T04:05:34Z</dcterms:created>
  <dcterms:modified xsi:type="dcterms:W3CDTF">2025-01-28T04:41:51Z</dcterms:modified>
</cp:coreProperties>
</file>