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6576000" cy="30175200"/>
  <p:notesSz cx="6858000" cy="9144000"/>
  <p:defaultTextStyle>
    <a:defPPr>
      <a:defRPr lang="en-US"/>
    </a:defPPr>
    <a:lvl1pPr algn="ctr" rtl="0" fontAlgn="base">
      <a:spcBef>
        <a:spcPct val="0"/>
      </a:spcBef>
      <a:spcAft>
        <a:spcPct val="0"/>
      </a:spcAft>
      <a:defRPr sz="7400" kern="1200">
        <a:solidFill>
          <a:schemeClr val="tx1"/>
        </a:solidFill>
        <a:latin typeface="Arial" charset="0"/>
        <a:ea typeface="ＭＳ Ｐゴシック" charset="-128"/>
        <a:cs typeface="+mn-cs"/>
      </a:defRPr>
    </a:lvl1pPr>
    <a:lvl2pPr marL="457200" algn="ctr" rtl="0" fontAlgn="base">
      <a:spcBef>
        <a:spcPct val="0"/>
      </a:spcBef>
      <a:spcAft>
        <a:spcPct val="0"/>
      </a:spcAft>
      <a:defRPr sz="7400" kern="1200">
        <a:solidFill>
          <a:schemeClr val="tx1"/>
        </a:solidFill>
        <a:latin typeface="Arial" charset="0"/>
        <a:ea typeface="ＭＳ Ｐゴシック" charset="-128"/>
        <a:cs typeface="+mn-cs"/>
      </a:defRPr>
    </a:lvl2pPr>
    <a:lvl3pPr marL="914400" algn="ctr" rtl="0" fontAlgn="base">
      <a:spcBef>
        <a:spcPct val="0"/>
      </a:spcBef>
      <a:spcAft>
        <a:spcPct val="0"/>
      </a:spcAft>
      <a:defRPr sz="7400" kern="1200">
        <a:solidFill>
          <a:schemeClr val="tx1"/>
        </a:solidFill>
        <a:latin typeface="Arial" charset="0"/>
        <a:ea typeface="ＭＳ Ｐゴシック" charset="-128"/>
        <a:cs typeface="+mn-cs"/>
      </a:defRPr>
    </a:lvl3pPr>
    <a:lvl4pPr marL="1371600" algn="ctr" rtl="0" fontAlgn="base">
      <a:spcBef>
        <a:spcPct val="0"/>
      </a:spcBef>
      <a:spcAft>
        <a:spcPct val="0"/>
      </a:spcAft>
      <a:defRPr sz="7400" kern="1200">
        <a:solidFill>
          <a:schemeClr val="tx1"/>
        </a:solidFill>
        <a:latin typeface="Arial" charset="0"/>
        <a:ea typeface="ＭＳ Ｐゴシック" charset="-128"/>
        <a:cs typeface="+mn-cs"/>
      </a:defRPr>
    </a:lvl4pPr>
    <a:lvl5pPr marL="1828800" algn="ctr" rtl="0" fontAlgn="base">
      <a:spcBef>
        <a:spcPct val="0"/>
      </a:spcBef>
      <a:spcAft>
        <a:spcPct val="0"/>
      </a:spcAft>
      <a:defRPr sz="7400" kern="1200">
        <a:solidFill>
          <a:schemeClr val="tx1"/>
        </a:solidFill>
        <a:latin typeface="Arial" charset="0"/>
        <a:ea typeface="ＭＳ Ｐゴシック" charset="-128"/>
        <a:cs typeface="+mn-cs"/>
      </a:defRPr>
    </a:lvl5pPr>
    <a:lvl6pPr marL="2286000" algn="l" defTabSz="914400" rtl="0" eaLnBrk="1" latinLnBrk="0" hangingPunct="1">
      <a:defRPr sz="7400" kern="1200">
        <a:solidFill>
          <a:schemeClr val="tx1"/>
        </a:solidFill>
        <a:latin typeface="Arial" charset="0"/>
        <a:ea typeface="ＭＳ Ｐゴシック" charset="-128"/>
        <a:cs typeface="+mn-cs"/>
      </a:defRPr>
    </a:lvl6pPr>
    <a:lvl7pPr marL="2743200" algn="l" defTabSz="914400" rtl="0" eaLnBrk="1" latinLnBrk="0" hangingPunct="1">
      <a:defRPr sz="7400" kern="1200">
        <a:solidFill>
          <a:schemeClr val="tx1"/>
        </a:solidFill>
        <a:latin typeface="Arial" charset="0"/>
        <a:ea typeface="ＭＳ Ｐゴシック" charset="-128"/>
        <a:cs typeface="+mn-cs"/>
      </a:defRPr>
    </a:lvl7pPr>
    <a:lvl8pPr marL="3200400" algn="l" defTabSz="914400" rtl="0" eaLnBrk="1" latinLnBrk="0" hangingPunct="1">
      <a:defRPr sz="7400" kern="1200">
        <a:solidFill>
          <a:schemeClr val="tx1"/>
        </a:solidFill>
        <a:latin typeface="Arial" charset="0"/>
        <a:ea typeface="ＭＳ Ｐゴシック" charset="-128"/>
        <a:cs typeface="+mn-cs"/>
      </a:defRPr>
    </a:lvl8pPr>
    <a:lvl9pPr marL="3657600" algn="l" defTabSz="914400" rtl="0" eaLnBrk="1" latinLnBrk="0" hangingPunct="1">
      <a:defRPr sz="7400"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0000"/>
    <a:srgbClr val="00CC00"/>
    <a:srgbClr val="FFFF99"/>
    <a:srgbClr val="FFFF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86" autoAdjust="0"/>
  </p:normalViewPr>
  <p:slideViewPr>
    <p:cSldViewPr>
      <p:cViewPr>
        <p:scale>
          <a:sx n="25" d="100"/>
          <a:sy n="25" d="100"/>
        </p:scale>
        <p:origin x="-1908" y="294"/>
      </p:cViewPr>
      <p:guideLst>
        <p:guide orient="horz" pos="5257"/>
        <p:guide pos="191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 Id="rId5" Type="http://schemas.openxmlformats.org/officeDocument/2006/relationships/image" Target="../media/image5.emf"/><Relationship Id="rId4"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374452"/>
            <a:ext cx="31089600" cy="6466946"/>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7098698"/>
            <a:ext cx="25603200" cy="7712604"/>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E81BC68-80A4-41E2-9002-B41101B0A51C}" type="slidenum">
              <a:rPr lang="en-US"/>
              <a:pPr>
                <a:defRPr/>
              </a:pPr>
              <a:t>‹#›</a:t>
            </a:fld>
            <a:endParaRPr lang="en-US"/>
          </a:p>
        </p:txBody>
      </p:sp>
    </p:spTree>
    <p:extLst>
      <p:ext uri="{BB962C8B-B14F-4D97-AF65-F5344CB8AC3E}">
        <p14:creationId xmlns:p14="http://schemas.microsoft.com/office/powerpoint/2010/main" val="2440192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B070377-113E-412A-906F-4CE340FD6AC2}" type="slidenum">
              <a:rPr lang="en-US"/>
              <a:pPr>
                <a:defRPr/>
              </a:pPr>
              <a:t>‹#›</a:t>
            </a:fld>
            <a:endParaRPr lang="en-US"/>
          </a:p>
        </p:txBody>
      </p:sp>
    </p:spTree>
    <p:extLst>
      <p:ext uri="{BB962C8B-B14F-4D97-AF65-F5344CB8AC3E}">
        <p14:creationId xmlns:p14="http://schemas.microsoft.com/office/powerpoint/2010/main" val="282229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207823"/>
            <a:ext cx="8229600" cy="2574700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207823"/>
            <a:ext cx="24536400" cy="257470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CAC2532-4EC7-47E8-A691-1CA2CC801896}" type="slidenum">
              <a:rPr lang="en-US"/>
              <a:pPr>
                <a:defRPr/>
              </a:pPr>
              <a:t>‹#›</a:t>
            </a:fld>
            <a:endParaRPr lang="en-US"/>
          </a:p>
        </p:txBody>
      </p:sp>
    </p:spTree>
    <p:extLst>
      <p:ext uri="{BB962C8B-B14F-4D97-AF65-F5344CB8AC3E}">
        <p14:creationId xmlns:p14="http://schemas.microsoft.com/office/powerpoint/2010/main" val="55689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A59D812-7FFA-4DF1-90B1-F849D0143EDC}" type="slidenum">
              <a:rPr lang="en-US"/>
              <a:pPr>
                <a:defRPr/>
              </a:pPr>
              <a:t>‹#›</a:t>
            </a:fld>
            <a:endParaRPr lang="en-US"/>
          </a:p>
        </p:txBody>
      </p:sp>
    </p:spTree>
    <p:extLst>
      <p:ext uri="{BB962C8B-B14F-4D97-AF65-F5344CB8AC3E}">
        <p14:creationId xmlns:p14="http://schemas.microsoft.com/office/powerpoint/2010/main" val="3609705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0" y="19390652"/>
            <a:ext cx="31089600" cy="599254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0" y="12789827"/>
            <a:ext cx="31089600" cy="66008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39A0C57-853F-428C-BB8A-78054303225A}" type="slidenum">
              <a:rPr lang="en-US"/>
              <a:pPr>
                <a:defRPr/>
              </a:pPr>
              <a:t>‹#›</a:t>
            </a:fld>
            <a:endParaRPr lang="en-US"/>
          </a:p>
        </p:txBody>
      </p:sp>
    </p:spTree>
    <p:extLst>
      <p:ext uri="{BB962C8B-B14F-4D97-AF65-F5344CB8AC3E}">
        <p14:creationId xmlns:p14="http://schemas.microsoft.com/office/powerpoint/2010/main" val="419248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7040298"/>
            <a:ext cx="16383000" cy="1991452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364200" y="7040298"/>
            <a:ext cx="16383000" cy="1991452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6AAFF9E-CD0D-46C6-AA1D-1D88F0C71B0B}" type="slidenum">
              <a:rPr lang="en-US"/>
              <a:pPr>
                <a:defRPr/>
              </a:pPr>
              <a:t>‹#›</a:t>
            </a:fld>
            <a:endParaRPr lang="en-US"/>
          </a:p>
        </p:txBody>
      </p:sp>
    </p:spTree>
    <p:extLst>
      <p:ext uri="{BB962C8B-B14F-4D97-AF65-F5344CB8AC3E}">
        <p14:creationId xmlns:p14="http://schemas.microsoft.com/office/powerpoint/2010/main" val="1941800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755078"/>
            <a:ext cx="16160750" cy="28143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828800" y="9569451"/>
            <a:ext cx="16160750" cy="173853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0" y="6755078"/>
            <a:ext cx="16167100" cy="28143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8580100" y="9569451"/>
            <a:ext cx="16167100" cy="1738537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EF4F4F8-7C92-443D-B1E6-8CE9DDFD10E7}" type="slidenum">
              <a:rPr lang="en-US"/>
              <a:pPr>
                <a:defRPr/>
              </a:pPr>
              <a:t>‹#›</a:t>
            </a:fld>
            <a:endParaRPr lang="en-US"/>
          </a:p>
        </p:txBody>
      </p:sp>
    </p:spTree>
    <p:extLst>
      <p:ext uri="{BB962C8B-B14F-4D97-AF65-F5344CB8AC3E}">
        <p14:creationId xmlns:p14="http://schemas.microsoft.com/office/powerpoint/2010/main" val="67841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BCA20B9-18B3-4204-BAA4-1C65DCC7E19B}" type="slidenum">
              <a:rPr lang="en-US"/>
              <a:pPr>
                <a:defRPr/>
              </a:pPr>
              <a:t>‹#›</a:t>
            </a:fld>
            <a:endParaRPr lang="en-US"/>
          </a:p>
        </p:txBody>
      </p:sp>
    </p:spTree>
    <p:extLst>
      <p:ext uri="{BB962C8B-B14F-4D97-AF65-F5344CB8AC3E}">
        <p14:creationId xmlns:p14="http://schemas.microsoft.com/office/powerpoint/2010/main" val="3903002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C4F56CC-25D9-40EE-80F5-141F6F3D0877}" type="slidenum">
              <a:rPr lang="en-US"/>
              <a:pPr>
                <a:defRPr/>
              </a:pPr>
              <a:t>‹#›</a:t>
            </a:fld>
            <a:endParaRPr lang="en-US"/>
          </a:p>
        </p:txBody>
      </p:sp>
    </p:spTree>
    <p:extLst>
      <p:ext uri="{BB962C8B-B14F-4D97-AF65-F5344CB8AC3E}">
        <p14:creationId xmlns:p14="http://schemas.microsoft.com/office/powerpoint/2010/main" val="3333623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202002"/>
            <a:ext cx="12033250" cy="511214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4300200" y="1202002"/>
            <a:ext cx="20447000" cy="2575282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0" y="6314149"/>
            <a:ext cx="12033250" cy="2064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B03A842-F66B-4E89-BEE4-79B2D6A50845}" type="slidenum">
              <a:rPr lang="en-US"/>
              <a:pPr>
                <a:defRPr/>
              </a:pPr>
              <a:t>‹#›</a:t>
            </a:fld>
            <a:endParaRPr lang="en-US"/>
          </a:p>
        </p:txBody>
      </p:sp>
    </p:spTree>
    <p:extLst>
      <p:ext uri="{BB962C8B-B14F-4D97-AF65-F5344CB8AC3E}">
        <p14:creationId xmlns:p14="http://schemas.microsoft.com/office/powerpoint/2010/main" val="336560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0" y="21122350"/>
            <a:ext cx="21945600" cy="2494227"/>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169150" y="2696502"/>
            <a:ext cx="21945600" cy="181042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7169150" y="23616577"/>
            <a:ext cx="21945600" cy="35405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2056A7A-9BA6-4D48-AB3D-63179A6B7895}" type="slidenum">
              <a:rPr lang="en-US"/>
              <a:pPr>
                <a:defRPr/>
              </a:pPr>
              <a:t>‹#›</a:t>
            </a:fld>
            <a:endParaRPr lang="en-US"/>
          </a:p>
        </p:txBody>
      </p:sp>
    </p:spTree>
    <p:extLst>
      <p:ext uri="{BB962C8B-B14F-4D97-AF65-F5344CB8AC3E}">
        <p14:creationId xmlns:p14="http://schemas.microsoft.com/office/powerpoint/2010/main" val="126407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828800" y="1208088"/>
            <a:ext cx="32918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6202" tIns="188101" rIns="376202" bIns="188101"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828800" y="7040563"/>
            <a:ext cx="32918400" cy="199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6202" tIns="188101" rIns="376202" bIns="18810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828800" y="27478038"/>
            <a:ext cx="8534400" cy="2095500"/>
          </a:xfrm>
          <a:prstGeom prst="rect">
            <a:avLst/>
          </a:prstGeom>
          <a:noFill/>
          <a:ln w="9525">
            <a:noFill/>
            <a:miter lim="800000"/>
            <a:headEnd/>
            <a:tailEnd/>
          </a:ln>
          <a:effectLst/>
        </p:spPr>
        <p:txBody>
          <a:bodyPr vert="horz" wrap="square" lIns="376202" tIns="188101" rIns="376202" bIns="188101" numCol="1" anchor="t" anchorCtr="0" compatLnSpc="1">
            <a:prstTxWarp prst="textNoShape">
              <a:avLst/>
            </a:prstTxWarp>
          </a:bodyPr>
          <a:lstStyle>
            <a:lvl1pPr algn="l">
              <a:defRPr sz="5800" smtClean="0"/>
            </a:lvl1pPr>
          </a:lstStyle>
          <a:p>
            <a:pPr>
              <a:defRPr/>
            </a:pPr>
            <a:endParaRPr lang="en-US"/>
          </a:p>
        </p:txBody>
      </p:sp>
      <p:sp>
        <p:nvSpPr>
          <p:cNvPr id="1029" name="Rectangle 5"/>
          <p:cNvSpPr>
            <a:spLocks noGrp="1" noChangeArrowheads="1"/>
          </p:cNvSpPr>
          <p:nvPr>
            <p:ph type="ftr" sz="quarter" idx="3"/>
          </p:nvPr>
        </p:nvSpPr>
        <p:spPr bwMode="auto">
          <a:xfrm>
            <a:off x="12496800" y="27478038"/>
            <a:ext cx="11582400" cy="2095500"/>
          </a:xfrm>
          <a:prstGeom prst="rect">
            <a:avLst/>
          </a:prstGeom>
          <a:noFill/>
          <a:ln w="9525">
            <a:noFill/>
            <a:miter lim="800000"/>
            <a:headEnd/>
            <a:tailEnd/>
          </a:ln>
          <a:effectLst/>
        </p:spPr>
        <p:txBody>
          <a:bodyPr vert="horz" wrap="square" lIns="376202" tIns="188101" rIns="376202" bIns="188101" numCol="1" anchor="t" anchorCtr="0" compatLnSpc="1">
            <a:prstTxWarp prst="textNoShape">
              <a:avLst/>
            </a:prstTxWarp>
          </a:bodyPr>
          <a:lstStyle>
            <a:lvl1pPr>
              <a:defRPr sz="5800" smtClean="0"/>
            </a:lvl1pPr>
          </a:lstStyle>
          <a:p>
            <a:pPr>
              <a:defRPr/>
            </a:pPr>
            <a:endParaRPr lang="en-US"/>
          </a:p>
        </p:txBody>
      </p:sp>
      <p:sp>
        <p:nvSpPr>
          <p:cNvPr id="1030" name="Rectangle 6"/>
          <p:cNvSpPr>
            <a:spLocks noGrp="1" noChangeArrowheads="1"/>
          </p:cNvSpPr>
          <p:nvPr>
            <p:ph type="sldNum" sz="quarter" idx="4"/>
          </p:nvPr>
        </p:nvSpPr>
        <p:spPr bwMode="auto">
          <a:xfrm>
            <a:off x="26212800" y="27478038"/>
            <a:ext cx="8534400" cy="2095500"/>
          </a:xfrm>
          <a:prstGeom prst="rect">
            <a:avLst/>
          </a:prstGeom>
          <a:noFill/>
          <a:ln w="9525">
            <a:noFill/>
            <a:miter lim="800000"/>
            <a:headEnd/>
            <a:tailEnd/>
          </a:ln>
          <a:effectLst/>
        </p:spPr>
        <p:txBody>
          <a:bodyPr vert="horz" wrap="square" lIns="376202" tIns="188101" rIns="376202" bIns="188101" numCol="1" anchor="t" anchorCtr="0" compatLnSpc="1">
            <a:prstTxWarp prst="textNoShape">
              <a:avLst/>
            </a:prstTxWarp>
          </a:bodyPr>
          <a:lstStyle>
            <a:lvl1pPr algn="r">
              <a:defRPr sz="5800" smtClean="0"/>
            </a:lvl1pPr>
          </a:lstStyle>
          <a:p>
            <a:pPr>
              <a:defRPr/>
            </a:pPr>
            <a:fld id="{0ECAE5B0-C1E1-4DAF-9CF8-84C58C5AFE6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62375" rtl="0" eaLnBrk="0" fontAlgn="base" hangingPunct="0">
        <a:spcBef>
          <a:spcPct val="0"/>
        </a:spcBef>
        <a:spcAft>
          <a:spcPct val="0"/>
        </a:spcAft>
        <a:defRPr sz="18100">
          <a:solidFill>
            <a:schemeClr val="tx2"/>
          </a:solidFill>
          <a:latin typeface="+mj-lt"/>
          <a:ea typeface="ＭＳ Ｐゴシック" charset="-128"/>
          <a:cs typeface="ＭＳ Ｐゴシック" charset="-128"/>
        </a:defRPr>
      </a:lvl1pPr>
      <a:lvl2pPr algn="ctr" defTabSz="3762375" rtl="0" eaLnBrk="0" fontAlgn="base" hangingPunct="0">
        <a:spcBef>
          <a:spcPct val="0"/>
        </a:spcBef>
        <a:spcAft>
          <a:spcPct val="0"/>
        </a:spcAft>
        <a:defRPr sz="18100">
          <a:solidFill>
            <a:schemeClr val="tx2"/>
          </a:solidFill>
          <a:latin typeface="Arial" charset="0"/>
          <a:ea typeface="ＭＳ Ｐゴシック" charset="-128"/>
          <a:cs typeface="ＭＳ Ｐゴシック" charset="-128"/>
        </a:defRPr>
      </a:lvl2pPr>
      <a:lvl3pPr algn="ctr" defTabSz="3762375" rtl="0" eaLnBrk="0" fontAlgn="base" hangingPunct="0">
        <a:spcBef>
          <a:spcPct val="0"/>
        </a:spcBef>
        <a:spcAft>
          <a:spcPct val="0"/>
        </a:spcAft>
        <a:defRPr sz="18100">
          <a:solidFill>
            <a:schemeClr val="tx2"/>
          </a:solidFill>
          <a:latin typeface="Arial" charset="0"/>
          <a:ea typeface="ＭＳ Ｐゴシック" charset="-128"/>
          <a:cs typeface="ＭＳ Ｐゴシック" charset="-128"/>
        </a:defRPr>
      </a:lvl3pPr>
      <a:lvl4pPr algn="ctr" defTabSz="3762375" rtl="0" eaLnBrk="0" fontAlgn="base" hangingPunct="0">
        <a:spcBef>
          <a:spcPct val="0"/>
        </a:spcBef>
        <a:spcAft>
          <a:spcPct val="0"/>
        </a:spcAft>
        <a:defRPr sz="18100">
          <a:solidFill>
            <a:schemeClr val="tx2"/>
          </a:solidFill>
          <a:latin typeface="Arial" charset="0"/>
          <a:ea typeface="ＭＳ Ｐゴシック" charset="-128"/>
          <a:cs typeface="ＭＳ Ｐゴシック" charset="-128"/>
        </a:defRPr>
      </a:lvl4pPr>
      <a:lvl5pPr algn="ctr" defTabSz="3762375" rtl="0" eaLnBrk="0" fontAlgn="base" hangingPunct="0">
        <a:spcBef>
          <a:spcPct val="0"/>
        </a:spcBef>
        <a:spcAft>
          <a:spcPct val="0"/>
        </a:spcAft>
        <a:defRPr sz="18100">
          <a:solidFill>
            <a:schemeClr val="tx2"/>
          </a:solidFill>
          <a:latin typeface="Arial" charset="0"/>
          <a:ea typeface="ＭＳ Ｐゴシック" charset="-128"/>
          <a:cs typeface="ＭＳ Ｐゴシック" charset="-128"/>
        </a:defRPr>
      </a:lvl5pPr>
      <a:lvl6pPr marL="457200" algn="ctr" defTabSz="3762375" rtl="0" fontAlgn="base">
        <a:spcBef>
          <a:spcPct val="0"/>
        </a:spcBef>
        <a:spcAft>
          <a:spcPct val="0"/>
        </a:spcAft>
        <a:defRPr sz="18100">
          <a:solidFill>
            <a:schemeClr val="tx2"/>
          </a:solidFill>
          <a:latin typeface="Arial" charset="0"/>
        </a:defRPr>
      </a:lvl6pPr>
      <a:lvl7pPr marL="914400" algn="ctr" defTabSz="3762375" rtl="0" fontAlgn="base">
        <a:spcBef>
          <a:spcPct val="0"/>
        </a:spcBef>
        <a:spcAft>
          <a:spcPct val="0"/>
        </a:spcAft>
        <a:defRPr sz="18100">
          <a:solidFill>
            <a:schemeClr val="tx2"/>
          </a:solidFill>
          <a:latin typeface="Arial" charset="0"/>
        </a:defRPr>
      </a:lvl7pPr>
      <a:lvl8pPr marL="1371600" algn="ctr" defTabSz="3762375" rtl="0" fontAlgn="base">
        <a:spcBef>
          <a:spcPct val="0"/>
        </a:spcBef>
        <a:spcAft>
          <a:spcPct val="0"/>
        </a:spcAft>
        <a:defRPr sz="18100">
          <a:solidFill>
            <a:schemeClr val="tx2"/>
          </a:solidFill>
          <a:latin typeface="Arial" charset="0"/>
        </a:defRPr>
      </a:lvl8pPr>
      <a:lvl9pPr marL="1828800" algn="ctr" defTabSz="3762375" rtl="0" fontAlgn="base">
        <a:spcBef>
          <a:spcPct val="0"/>
        </a:spcBef>
        <a:spcAft>
          <a:spcPct val="0"/>
        </a:spcAft>
        <a:defRPr sz="18100">
          <a:solidFill>
            <a:schemeClr val="tx2"/>
          </a:solidFill>
          <a:latin typeface="Arial" charset="0"/>
        </a:defRPr>
      </a:lvl9pPr>
    </p:titleStyle>
    <p:bodyStyle>
      <a:lvl1pPr marL="1411288" indent="-1411288" algn="l" defTabSz="3762375" rtl="0" eaLnBrk="0" fontAlgn="base" hangingPunct="0">
        <a:spcBef>
          <a:spcPct val="20000"/>
        </a:spcBef>
        <a:spcAft>
          <a:spcPct val="0"/>
        </a:spcAft>
        <a:buChar char="•"/>
        <a:defRPr sz="13200">
          <a:solidFill>
            <a:schemeClr val="tx1"/>
          </a:solidFill>
          <a:latin typeface="+mn-lt"/>
          <a:ea typeface="ＭＳ Ｐゴシック" charset="-128"/>
          <a:cs typeface="ＭＳ Ｐゴシック" charset="-128"/>
        </a:defRPr>
      </a:lvl1pPr>
      <a:lvl2pPr marL="3055938" indent="-1174750" algn="l" defTabSz="3762375" rtl="0" eaLnBrk="0" fontAlgn="base" hangingPunct="0">
        <a:spcBef>
          <a:spcPct val="20000"/>
        </a:spcBef>
        <a:spcAft>
          <a:spcPct val="0"/>
        </a:spcAft>
        <a:buChar char="–"/>
        <a:defRPr sz="11500">
          <a:solidFill>
            <a:schemeClr val="tx1"/>
          </a:solidFill>
          <a:latin typeface="+mn-lt"/>
          <a:ea typeface="ＭＳ Ｐゴシック" charset="-128"/>
        </a:defRPr>
      </a:lvl2pPr>
      <a:lvl3pPr marL="4702175" indent="-939800" algn="l" defTabSz="3762375" rtl="0" eaLnBrk="0" fontAlgn="base" hangingPunct="0">
        <a:spcBef>
          <a:spcPct val="20000"/>
        </a:spcBef>
        <a:spcAft>
          <a:spcPct val="0"/>
        </a:spcAft>
        <a:buChar char="•"/>
        <a:defRPr sz="9900">
          <a:solidFill>
            <a:schemeClr val="tx1"/>
          </a:solidFill>
          <a:latin typeface="+mn-lt"/>
          <a:ea typeface="ＭＳ Ｐゴシック" charset="-128"/>
        </a:defRPr>
      </a:lvl3pPr>
      <a:lvl4pPr marL="6583363" indent="-939800" algn="l" defTabSz="3762375" rtl="0" eaLnBrk="0" fontAlgn="base" hangingPunct="0">
        <a:spcBef>
          <a:spcPct val="20000"/>
        </a:spcBef>
        <a:spcAft>
          <a:spcPct val="0"/>
        </a:spcAft>
        <a:buChar char="–"/>
        <a:defRPr sz="8200">
          <a:solidFill>
            <a:schemeClr val="tx1"/>
          </a:solidFill>
          <a:latin typeface="+mn-lt"/>
          <a:ea typeface="ＭＳ Ｐゴシック" charset="-128"/>
        </a:defRPr>
      </a:lvl4pPr>
      <a:lvl5pPr marL="8464550" indent="-939800" algn="l" defTabSz="3762375" rtl="0" eaLnBrk="0" fontAlgn="base" hangingPunct="0">
        <a:spcBef>
          <a:spcPct val="20000"/>
        </a:spcBef>
        <a:spcAft>
          <a:spcPct val="0"/>
        </a:spcAft>
        <a:buChar char="»"/>
        <a:defRPr sz="8200">
          <a:solidFill>
            <a:schemeClr val="tx1"/>
          </a:solidFill>
          <a:latin typeface="+mn-lt"/>
          <a:ea typeface="ＭＳ Ｐゴシック" charset="-128"/>
        </a:defRPr>
      </a:lvl5pPr>
      <a:lvl6pPr marL="8921750" indent="-939800" algn="l" defTabSz="3762375" rtl="0" fontAlgn="base">
        <a:spcBef>
          <a:spcPct val="20000"/>
        </a:spcBef>
        <a:spcAft>
          <a:spcPct val="0"/>
        </a:spcAft>
        <a:buChar char="»"/>
        <a:defRPr sz="8200">
          <a:solidFill>
            <a:schemeClr val="tx1"/>
          </a:solidFill>
          <a:latin typeface="+mn-lt"/>
          <a:ea typeface="ＭＳ Ｐゴシック" charset="-128"/>
        </a:defRPr>
      </a:lvl6pPr>
      <a:lvl7pPr marL="9378950" indent="-939800" algn="l" defTabSz="3762375" rtl="0" fontAlgn="base">
        <a:spcBef>
          <a:spcPct val="20000"/>
        </a:spcBef>
        <a:spcAft>
          <a:spcPct val="0"/>
        </a:spcAft>
        <a:buChar char="»"/>
        <a:defRPr sz="8200">
          <a:solidFill>
            <a:schemeClr val="tx1"/>
          </a:solidFill>
          <a:latin typeface="+mn-lt"/>
          <a:ea typeface="ＭＳ Ｐゴシック" charset="-128"/>
        </a:defRPr>
      </a:lvl7pPr>
      <a:lvl8pPr marL="9836150" indent="-939800" algn="l" defTabSz="3762375" rtl="0" fontAlgn="base">
        <a:spcBef>
          <a:spcPct val="20000"/>
        </a:spcBef>
        <a:spcAft>
          <a:spcPct val="0"/>
        </a:spcAft>
        <a:buChar char="»"/>
        <a:defRPr sz="8200">
          <a:solidFill>
            <a:schemeClr val="tx1"/>
          </a:solidFill>
          <a:latin typeface="+mn-lt"/>
          <a:ea typeface="ＭＳ Ｐゴシック" charset="-128"/>
        </a:defRPr>
      </a:lvl8pPr>
      <a:lvl9pPr marL="10293350" indent="-939800" algn="l" defTabSz="3762375" rtl="0" fontAlgn="base">
        <a:spcBef>
          <a:spcPct val="20000"/>
        </a:spcBef>
        <a:spcAft>
          <a:spcPct val="0"/>
        </a:spcAft>
        <a:buChar char="»"/>
        <a:defRPr sz="82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0.png"/><Relationship Id="rId1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2.emf"/><Relationship Id="rId12" Type="http://schemas.openxmlformats.org/officeDocument/2006/relationships/image" Target="../media/image9.png"/><Relationship Id="rId17" Type="http://schemas.openxmlformats.org/officeDocument/2006/relationships/image" Target="../media/image5.emf"/><Relationship Id="rId2" Type="http://schemas.openxmlformats.org/officeDocument/2006/relationships/slideLayout" Target="../slideLayouts/slideLayout7.xml"/><Relationship Id="rId16" Type="http://schemas.openxmlformats.org/officeDocument/2006/relationships/oleObject" Target="../embeddings/oleObject5.bin"/><Relationship Id="rId20" Type="http://schemas.openxmlformats.org/officeDocument/2006/relationships/image" Target="../media/image13.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8.png"/><Relationship Id="rId5" Type="http://schemas.openxmlformats.org/officeDocument/2006/relationships/image" Target="../media/image1.emf"/><Relationship Id="rId15" Type="http://schemas.openxmlformats.org/officeDocument/2006/relationships/image" Target="../media/image4.emf"/><Relationship Id="rId10" Type="http://schemas.openxmlformats.org/officeDocument/2006/relationships/image" Target="../media/image7.png"/><Relationship Id="rId19" Type="http://schemas.openxmlformats.org/officeDocument/2006/relationships/image" Target="../media/image12.png"/><Relationship Id="rId4" Type="http://schemas.openxmlformats.org/officeDocument/2006/relationships/oleObject" Target="../embeddings/oleObject1.bin"/><Relationship Id="rId9" Type="http://schemas.openxmlformats.org/officeDocument/2006/relationships/image" Target="../media/image3.emf"/><Relationship Id="rId1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609600" y="23546890"/>
            <a:ext cx="4876800" cy="4636930"/>
          </a:xfrm>
          <a:prstGeom prst="rect">
            <a:avLst/>
          </a:prstGeom>
          <a:noFill/>
          <a:ln w="117475" cap="flat" cmpd="dbl"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7400" b="0" i="0" u="none" strike="noStrike" cap="none" normalizeH="0" baseline="0">
              <a:ln>
                <a:noFill/>
              </a:ln>
              <a:solidFill>
                <a:schemeClr val="tx1"/>
              </a:solidFill>
              <a:effectLst/>
              <a:latin typeface="Arial" charset="0"/>
            </a:endParaRPr>
          </a:p>
        </p:txBody>
      </p:sp>
      <p:sp>
        <p:nvSpPr>
          <p:cNvPr id="175" name="AutoShape 3130"/>
          <p:cNvSpPr>
            <a:spLocks noChangeArrowheads="1"/>
          </p:cNvSpPr>
          <p:nvPr/>
        </p:nvSpPr>
        <p:spPr bwMode="auto">
          <a:xfrm>
            <a:off x="12349249" y="12789694"/>
            <a:ext cx="21866357" cy="1909136"/>
          </a:xfrm>
          <a:prstGeom prst="roundRect">
            <a:avLst>
              <a:gd name="adj" fmla="val 16667"/>
            </a:avLst>
          </a:prstGeom>
          <a:solidFill>
            <a:srgbClr val="FFFF99"/>
          </a:solidFill>
          <a:ln w="9525">
            <a:solidFill>
              <a:schemeClr val="tx1"/>
            </a:solidFill>
            <a:round/>
            <a:headEnd/>
            <a:tailEnd/>
          </a:ln>
        </p:spPr>
        <p:txBody>
          <a:bodyPr wrap="none" anchor="ctr"/>
          <a:lstStyle/>
          <a:p>
            <a:pPr algn="l" defTabSz="3762375"/>
            <a:r>
              <a:rPr lang="en-US" sz="1800" dirty="0">
                <a:solidFill>
                  <a:srgbClr val="000000"/>
                </a:solidFill>
              </a:rPr>
              <a:t> </a:t>
            </a:r>
          </a:p>
        </p:txBody>
      </p:sp>
      <p:sp>
        <p:nvSpPr>
          <p:cNvPr id="2050" name="Line 112"/>
          <p:cNvSpPr>
            <a:spLocks noChangeShapeType="1"/>
          </p:cNvSpPr>
          <p:nvPr/>
        </p:nvSpPr>
        <p:spPr bwMode="auto">
          <a:xfrm>
            <a:off x="1371600" y="5937250"/>
            <a:ext cx="33832800" cy="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 name="Text Box 1811"/>
          <p:cNvSpPr txBox="1">
            <a:spLocks noChangeArrowheads="1"/>
          </p:cNvSpPr>
          <p:nvPr/>
        </p:nvSpPr>
        <p:spPr bwMode="auto">
          <a:xfrm>
            <a:off x="17983200" y="6365875"/>
            <a:ext cx="9753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7400">
                <a:solidFill>
                  <a:schemeClr val="tx1"/>
                </a:solidFill>
                <a:latin typeface="Arial" charset="0"/>
                <a:ea typeface="ＭＳ Ｐゴシック" charset="-128"/>
              </a:defRPr>
            </a:lvl1pPr>
            <a:lvl2pPr marL="742950" indent="-285750" eaLnBrk="0" hangingPunct="0">
              <a:defRPr sz="7400">
                <a:solidFill>
                  <a:schemeClr val="tx1"/>
                </a:solidFill>
                <a:latin typeface="Arial" charset="0"/>
                <a:ea typeface="ＭＳ Ｐゴシック" charset="-128"/>
              </a:defRPr>
            </a:lvl2pPr>
            <a:lvl3pPr marL="1143000" indent="-228600" eaLnBrk="0" hangingPunct="0">
              <a:defRPr sz="7400">
                <a:solidFill>
                  <a:schemeClr val="tx1"/>
                </a:solidFill>
                <a:latin typeface="Arial" charset="0"/>
                <a:ea typeface="ＭＳ Ｐゴシック" charset="-128"/>
              </a:defRPr>
            </a:lvl3pPr>
            <a:lvl4pPr marL="1600200" indent="-228600" eaLnBrk="0" hangingPunct="0">
              <a:defRPr sz="7400">
                <a:solidFill>
                  <a:schemeClr val="tx1"/>
                </a:solidFill>
                <a:latin typeface="Arial" charset="0"/>
                <a:ea typeface="ＭＳ Ｐゴシック" charset="-128"/>
              </a:defRPr>
            </a:lvl4pPr>
            <a:lvl5pPr marL="2057400" indent="-228600" eaLnBrk="0" hangingPunct="0">
              <a:defRPr sz="74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74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74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74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7400">
                <a:solidFill>
                  <a:schemeClr val="tx1"/>
                </a:solidFill>
                <a:latin typeface="Arial" charset="0"/>
                <a:ea typeface="ＭＳ Ｐゴシック" charset="-128"/>
              </a:defRPr>
            </a:lvl9pPr>
          </a:lstStyle>
          <a:p>
            <a:pPr algn="l"/>
            <a:r>
              <a:rPr lang="en-US" sz="4000" b="1">
                <a:solidFill>
                  <a:srgbClr val="FF0000"/>
                </a:solidFill>
                <a:latin typeface="Times New Roman" pitchFamily="18" charset="0"/>
              </a:rPr>
              <a:t>Property Directed Reachability (PDR)</a:t>
            </a:r>
          </a:p>
        </p:txBody>
      </p:sp>
      <p:sp>
        <p:nvSpPr>
          <p:cNvPr id="2059" name="Text Box 11"/>
          <p:cNvSpPr txBox="1">
            <a:spLocks noChangeArrowheads="1"/>
          </p:cNvSpPr>
          <p:nvPr/>
        </p:nvSpPr>
        <p:spPr bwMode="auto">
          <a:xfrm>
            <a:off x="4191000" y="0"/>
            <a:ext cx="27355800" cy="3225800"/>
          </a:xfrm>
          <a:prstGeom prst="rect">
            <a:avLst/>
          </a:prstGeom>
          <a:noFill/>
          <a:ln w="9525">
            <a:noFill/>
            <a:miter lim="800000"/>
            <a:headEnd/>
            <a:tailEnd/>
          </a:ln>
          <a:effectLst>
            <a:outerShdw blurRad="63500" dist="53882" dir="18900000" algn="ctr" rotWithShape="0">
              <a:schemeClr val="bg2">
                <a:alpha val="74998"/>
              </a:schemeClr>
            </a:outerShdw>
          </a:effectLst>
        </p:spPr>
        <p:txBody>
          <a:bodyPr lIns="146298" tIns="73149" rIns="146298" bIns="73149">
            <a:spAutoFit/>
          </a:bodyPr>
          <a:lstStyle>
            <a:lvl1pPr defTabSz="1462088" eaLnBrk="0" hangingPunct="0">
              <a:defRPr sz="7400">
                <a:solidFill>
                  <a:schemeClr val="tx1"/>
                </a:solidFill>
                <a:latin typeface="Arial" charset="0"/>
                <a:ea typeface="ＭＳ Ｐゴシック" charset="-128"/>
              </a:defRPr>
            </a:lvl1pPr>
            <a:lvl2pPr marL="37931725" indent="-37474525" defTabSz="1462088" eaLnBrk="0" hangingPunct="0">
              <a:defRPr sz="7400">
                <a:solidFill>
                  <a:schemeClr val="tx1"/>
                </a:solidFill>
                <a:latin typeface="Arial" charset="0"/>
                <a:ea typeface="ＭＳ Ｐゴシック" charset="-128"/>
              </a:defRPr>
            </a:lvl2pPr>
            <a:lvl3pPr eaLnBrk="0" hangingPunct="0">
              <a:defRPr sz="7400">
                <a:solidFill>
                  <a:schemeClr val="tx1"/>
                </a:solidFill>
                <a:latin typeface="Arial" charset="0"/>
                <a:ea typeface="ＭＳ Ｐゴシック" charset="-128"/>
              </a:defRPr>
            </a:lvl3pPr>
            <a:lvl4pPr eaLnBrk="0" hangingPunct="0">
              <a:defRPr sz="7400">
                <a:solidFill>
                  <a:schemeClr val="tx1"/>
                </a:solidFill>
                <a:latin typeface="Arial" charset="0"/>
                <a:ea typeface="ＭＳ Ｐゴシック" charset="-128"/>
              </a:defRPr>
            </a:lvl4pPr>
            <a:lvl5pPr eaLnBrk="0" hangingPunct="0">
              <a:defRPr sz="7400">
                <a:solidFill>
                  <a:schemeClr val="tx1"/>
                </a:solidFill>
                <a:latin typeface="Arial" charset="0"/>
                <a:ea typeface="ＭＳ Ｐゴシック" charset="-128"/>
              </a:defRPr>
            </a:lvl5pPr>
            <a:lvl6pPr marL="457200" eaLnBrk="0" fontAlgn="base" hangingPunct="0">
              <a:spcBef>
                <a:spcPct val="0"/>
              </a:spcBef>
              <a:spcAft>
                <a:spcPct val="0"/>
              </a:spcAft>
              <a:defRPr sz="7400">
                <a:solidFill>
                  <a:schemeClr val="tx1"/>
                </a:solidFill>
                <a:latin typeface="Arial" charset="0"/>
                <a:ea typeface="ＭＳ Ｐゴシック" charset="-128"/>
              </a:defRPr>
            </a:lvl6pPr>
            <a:lvl7pPr marL="914400" eaLnBrk="0" fontAlgn="base" hangingPunct="0">
              <a:spcBef>
                <a:spcPct val="0"/>
              </a:spcBef>
              <a:spcAft>
                <a:spcPct val="0"/>
              </a:spcAft>
              <a:defRPr sz="7400">
                <a:solidFill>
                  <a:schemeClr val="tx1"/>
                </a:solidFill>
                <a:latin typeface="Arial" charset="0"/>
                <a:ea typeface="ＭＳ Ｐゴシック" charset="-128"/>
              </a:defRPr>
            </a:lvl7pPr>
            <a:lvl8pPr marL="1371600" eaLnBrk="0" fontAlgn="base" hangingPunct="0">
              <a:spcBef>
                <a:spcPct val="0"/>
              </a:spcBef>
              <a:spcAft>
                <a:spcPct val="0"/>
              </a:spcAft>
              <a:defRPr sz="7400">
                <a:solidFill>
                  <a:schemeClr val="tx1"/>
                </a:solidFill>
                <a:latin typeface="Arial" charset="0"/>
                <a:ea typeface="ＭＳ Ｐゴシック" charset="-128"/>
              </a:defRPr>
            </a:lvl8pPr>
            <a:lvl9pPr marL="1828800" eaLnBrk="0" fontAlgn="base" hangingPunct="0">
              <a:spcBef>
                <a:spcPct val="0"/>
              </a:spcBef>
              <a:spcAft>
                <a:spcPct val="0"/>
              </a:spcAft>
              <a:defRPr sz="7400">
                <a:solidFill>
                  <a:schemeClr val="tx1"/>
                </a:solidFill>
                <a:latin typeface="Arial" charset="0"/>
                <a:ea typeface="ＭＳ Ｐゴシック" charset="-128"/>
              </a:defRPr>
            </a:lvl9pPr>
          </a:lstStyle>
          <a:p>
            <a:pPr>
              <a:defRPr/>
            </a:pPr>
            <a:r>
              <a:rPr lang="en-US" sz="10000" dirty="0" smtClean="0">
                <a:solidFill>
                  <a:srgbClr val="FF0000"/>
                </a:solidFill>
                <a:latin typeface="Times New Roman" pitchFamily="18" charset="0"/>
              </a:rPr>
              <a:t>Using Cubes of Non-state Variables With</a:t>
            </a:r>
          </a:p>
          <a:p>
            <a:pPr>
              <a:spcAft>
                <a:spcPts val="600"/>
              </a:spcAft>
              <a:defRPr/>
            </a:pPr>
            <a:r>
              <a:rPr lang="en-US" sz="10000" dirty="0" smtClean="0">
                <a:solidFill>
                  <a:srgbClr val="FF0000"/>
                </a:solidFill>
                <a:latin typeface="Times New Roman" pitchFamily="18" charset="0"/>
              </a:rPr>
              <a:t>Property Directed Reachability</a:t>
            </a:r>
          </a:p>
        </p:txBody>
      </p:sp>
      <p:sp>
        <p:nvSpPr>
          <p:cNvPr id="2053" name="Rectangle 98"/>
          <p:cNvSpPr>
            <a:spLocks noChangeArrowheads="1"/>
          </p:cNvSpPr>
          <p:nvPr/>
        </p:nvSpPr>
        <p:spPr bwMode="auto">
          <a:xfrm>
            <a:off x="16840200" y="7124700"/>
            <a:ext cx="11049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2400">
                <a:solidFill>
                  <a:srgbClr val="FF0000"/>
                </a:solidFill>
                <a:latin typeface="Times New Roman" pitchFamily="18" charset="0"/>
              </a:rPr>
              <a:t>PDR</a:t>
            </a:r>
            <a:r>
              <a:rPr lang="en-US" sz="2400">
                <a:latin typeface="Times New Roman" pitchFamily="18" charset="0"/>
              </a:rPr>
              <a:t> is a symbolic model checking algorithm for  verifying </a:t>
            </a:r>
            <a:r>
              <a:rPr lang="en-US" sz="2400" i="1">
                <a:solidFill>
                  <a:srgbClr val="FF0000"/>
                </a:solidFill>
                <a:latin typeface="Times New Roman" pitchFamily="18" charset="0"/>
              </a:rPr>
              <a:t>safety properties</a:t>
            </a:r>
            <a:r>
              <a:rPr lang="en-US" sz="2400" i="1">
                <a:latin typeface="Times New Roman" pitchFamily="18" charset="0"/>
              </a:rPr>
              <a:t>.</a:t>
            </a:r>
          </a:p>
        </p:txBody>
      </p:sp>
      <p:sp>
        <p:nvSpPr>
          <p:cNvPr id="2054" name="Oval 105"/>
          <p:cNvSpPr>
            <a:spLocks noChangeArrowheads="1"/>
          </p:cNvSpPr>
          <p:nvPr/>
        </p:nvSpPr>
        <p:spPr bwMode="auto">
          <a:xfrm>
            <a:off x="1219200" y="6670675"/>
            <a:ext cx="9906000" cy="8207375"/>
          </a:xfrm>
          <a:prstGeom prst="ellipse">
            <a:avLst/>
          </a:prstGeom>
          <a:gradFill rotWithShape="0">
            <a:gsLst>
              <a:gs pos="0">
                <a:srgbClr val="CCFFCC"/>
              </a:gs>
              <a:gs pos="100000">
                <a:srgbClr val="FAFFFA"/>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l" eaLnBrk="0" hangingPunct="0"/>
            <a:endParaRPr lang="en-US" sz="2400">
              <a:latin typeface="Times New Roman" pitchFamily="18" charset="0"/>
            </a:endParaRPr>
          </a:p>
        </p:txBody>
      </p:sp>
      <p:sp>
        <p:nvSpPr>
          <p:cNvPr id="2057" name="Rectangle 2994"/>
          <p:cNvSpPr>
            <a:spLocks noChangeArrowheads="1"/>
          </p:cNvSpPr>
          <p:nvPr/>
        </p:nvSpPr>
        <p:spPr bwMode="auto">
          <a:xfrm>
            <a:off x="10134600" y="15200313"/>
            <a:ext cx="10158413"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defTabSz="3762375"/>
            <a:r>
              <a:rPr lang="en-US" sz="4000" b="1" dirty="0" smtClean="0">
                <a:solidFill>
                  <a:srgbClr val="FF0000"/>
                </a:solidFill>
                <a:latin typeface="Times New Roman" pitchFamily="18" charset="0"/>
              </a:rPr>
              <a:t>Ternary </a:t>
            </a:r>
            <a:r>
              <a:rPr lang="en-US" sz="4000" b="1" dirty="0">
                <a:solidFill>
                  <a:srgbClr val="FF0000"/>
                </a:solidFill>
                <a:latin typeface="Times New Roman" pitchFamily="18" charset="0"/>
              </a:rPr>
              <a:t>Valued </a:t>
            </a:r>
            <a:r>
              <a:rPr lang="en-US" sz="4000" b="1" dirty="0" smtClean="0">
                <a:solidFill>
                  <a:srgbClr val="FF0000"/>
                </a:solidFill>
                <a:latin typeface="Times New Roman" pitchFamily="18" charset="0"/>
              </a:rPr>
              <a:t>Simulation </a:t>
            </a:r>
          </a:p>
          <a:p>
            <a:pPr defTabSz="3762375"/>
            <a:r>
              <a:rPr lang="en-US" sz="4000" b="1" dirty="0" smtClean="0">
                <a:solidFill>
                  <a:srgbClr val="FF0000"/>
                </a:solidFill>
                <a:latin typeface="Times New Roman" pitchFamily="18" charset="0"/>
              </a:rPr>
              <a:t>With Gate Variables</a:t>
            </a:r>
            <a:endParaRPr lang="en-US" sz="4000" b="1" dirty="0">
              <a:solidFill>
                <a:srgbClr val="FF0000"/>
              </a:solidFill>
              <a:latin typeface="Times New Roman" pitchFamily="18" charset="0"/>
            </a:endParaRPr>
          </a:p>
        </p:txBody>
      </p:sp>
      <p:sp>
        <p:nvSpPr>
          <p:cNvPr id="2976" name="AutoShape 3130"/>
          <p:cNvSpPr>
            <a:spLocks noChangeArrowheads="1"/>
          </p:cNvSpPr>
          <p:nvPr/>
        </p:nvSpPr>
        <p:spPr bwMode="auto">
          <a:xfrm>
            <a:off x="6553200" y="16459200"/>
            <a:ext cx="4194803" cy="1492599"/>
          </a:xfrm>
          <a:prstGeom prst="roundRect">
            <a:avLst>
              <a:gd name="adj" fmla="val 16667"/>
            </a:avLst>
          </a:prstGeom>
          <a:solidFill>
            <a:srgbClr val="FFFF99"/>
          </a:solidFill>
          <a:ln w="9525">
            <a:solidFill>
              <a:schemeClr val="tx1"/>
            </a:solidFill>
            <a:round/>
            <a:headEnd/>
            <a:tailEnd/>
          </a:ln>
        </p:spPr>
        <p:txBody>
          <a:bodyPr wrap="none" anchor="ctr"/>
          <a:lstStyle/>
          <a:p>
            <a:pPr algn="l" defTabSz="3762375"/>
            <a:r>
              <a:rPr lang="en-US" sz="1800" dirty="0">
                <a:solidFill>
                  <a:srgbClr val="000000"/>
                </a:solidFill>
              </a:rPr>
              <a:t> </a:t>
            </a:r>
          </a:p>
        </p:txBody>
      </p:sp>
      <p:sp>
        <p:nvSpPr>
          <p:cNvPr id="2" name="Line 3164"/>
          <p:cNvSpPr>
            <a:spLocks noChangeShapeType="1"/>
          </p:cNvSpPr>
          <p:nvPr/>
        </p:nvSpPr>
        <p:spPr bwMode="auto">
          <a:xfrm>
            <a:off x="18516600" y="17438955"/>
            <a:ext cx="0" cy="12107595"/>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60" name="Rectangle 3185"/>
          <p:cNvSpPr>
            <a:spLocks noChangeArrowheads="1"/>
          </p:cNvSpPr>
          <p:nvPr/>
        </p:nvSpPr>
        <p:spPr bwMode="auto">
          <a:xfrm>
            <a:off x="857250" y="21793200"/>
            <a:ext cx="99822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defTabSz="3762375"/>
            <a:r>
              <a:rPr lang="en-US" sz="4000" b="1" dirty="0">
                <a:solidFill>
                  <a:srgbClr val="FF0000"/>
                </a:solidFill>
                <a:latin typeface="Times New Roman" pitchFamily="18" charset="0"/>
              </a:rPr>
              <a:t>Shifting Time Frames</a:t>
            </a:r>
          </a:p>
        </p:txBody>
      </p:sp>
      <p:sp>
        <p:nvSpPr>
          <p:cNvPr id="2061" name="Text Box 1817"/>
          <p:cNvSpPr txBox="1">
            <a:spLocks noChangeArrowheads="1"/>
          </p:cNvSpPr>
          <p:nvPr/>
        </p:nvSpPr>
        <p:spPr bwMode="auto">
          <a:xfrm>
            <a:off x="2362200" y="8242300"/>
            <a:ext cx="72390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7400">
                <a:solidFill>
                  <a:schemeClr val="tx1"/>
                </a:solidFill>
                <a:latin typeface="Arial" charset="0"/>
                <a:ea typeface="ＭＳ Ｐゴシック" charset="-128"/>
              </a:defRPr>
            </a:lvl1pPr>
            <a:lvl2pPr marL="742950" indent="-285750" eaLnBrk="0" hangingPunct="0">
              <a:defRPr sz="7400">
                <a:solidFill>
                  <a:schemeClr val="tx1"/>
                </a:solidFill>
                <a:latin typeface="Arial" charset="0"/>
                <a:ea typeface="ＭＳ Ｐゴシック" charset="-128"/>
              </a:defRPr>
            </a:lvl2pPr>
            <a:lvl3pPr marL="1143000" indent="-228600" eaLnBrk="0" hangingPunct="0">
              <a:defRPr sz="7400">
                <a:solidFill>
                  <a:schemeClr val="tx1"/>
                </a:solidFill>
                <a:latin typeface="Arial" charset="0"/>
                <a:ea typeface="ＭＳ Ｐゴシック" charset="-128"/>
              </a:defRPr>
            </a:lvl3pPr>
            <a:lvl4pPr marL="1600200" indent="-228600" eaLnBrk="0" hangingPunct="0">
              <a:defRPr sz="7400">
                <a:solidFill>
                  <a:schemeClr val="tx1"/>
                </a:solidFill>
                <a:latin typeface="Arial" charset="0"/>
                <a:ea typeface="ＭＳ Ｐゴシック" charset="-128"/>
              </a:defRPr>
            </a:lvl4pPr>
            <a:lvl5pPr marL="2057400" indent="-228600" eaLnBrk="0" hangingPunct="0">
              <a:defRPr sz="74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74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74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74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7400">
                <a:solidFill>
                  <a:schemeClr val="tx1"/>
                </a:solidFill>
                <a:latin typeface="Arial" charset="0"/>
                <a:ea typeface="ＭＳ Ｐゴシック" charset="-128"/>
              </a:defRPr>
            </a:lvl9pPr>
          </a:lstStyle>
          <a:p>
            <a:pPr algn="just"/>
            <a:r>
              <a:rPr lang="en-US" sz="2100"/>
              <a:t>A new SAT-Based algorithm for symbolic model checking has been gaining popularity. This algorithm, referred to as “Incremental Construction of Inductive Clauses for Indubitable Correctness” (IC3) or “Property Directed Reachability” (PDR), uses information learned from SAT instances of isolated time frames to either prove that an invariant exists, or provide a counter example. The information learned between each time frame is recorded in the form of cubes of the state variables. In this work, we study the effect of extending PDR to use cubes of intermediate variables representing the logic gates in the transition relation. We demonstrate that we can improve the runtime for satisfiable benchmarks by up to 3.2X, with an average speedup of 1.23X. Our approach also provides a speedup of up to 3.84X for unsatisfiable benchmarks.</a:t>
            </a:r>
            <a:endParaRPr lang="en-US" sz="2100">
              <a:latin typeface="Calibri" pitchFamily="34" charset="0"/>
              <a:ea typeface="宋体" pitchFamily="2" charset="-122"/>
              <a:cs typeface="Times New Roman" pitchFamily="18" charset="0"/>
            </a:endParaRPr>
          </a:p>
        </p:txBody>
      </p:sp>
      <p:sp>
        <p:nvSpPr>
          <p:cNvPr id="2062" name="Text Box 12"/>
          <p:cNvSpPr txBox="1">
            <a:spLocks noChangeArrowheads="1"/>
          </p:cNvSpPr>
          <p:nvPr/>
        </p:nvSpPr>
        <p:spPr bwMode="auto">
          <a:xfrm>
            <a:off x="19278600" y="4373563"/>
            <a:ext cx="92202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6249" tIns="73125" rIns="146249" bIns="73125">
            <a:spAutoFit/>
          </a:bodyPr>
          <a:lstStyle>
            <a:lvl1pPr defTabSz="1462088" eaLnBrk="0" hangingPunct="0">
              <a:defRPr sz="7400">
                <a:solidFill>
                  <a:schemeClr val="tx1"/>
                </a:solidFill>
                <a:latin typeface="Arial" charset="0"/>
                <a:ea typeface="ＭＳ Ｐゴシック" charset="-128"/>
              </a:defRPr>
            </a:lvl1pPr>
            <a:lvl2pPr marL="742950" indent="-285750" defTabSz="1462088" eaLnBrk="0" hangingPunct="0">
              <a:defRPr sz="7400">
                <a:solidFill>
                  <a:schemeClr val="tx1"/>
                </a:solidFill>
                <a:latin typeface="Arial" charset="0"/>
                <a:ea typeface="ＭＳ Ｐゴシック" charset="-128"/>
              </a:defRPr>
            </a:lvl2pPr>
            <a:lvl3pPr marL="1143000" indent="-228600" defTabSz="1462088" eaLnBrk="0" hangingPunct="0">
              <a:defRPr sz="7400">
                <a:solidFill>
                  <a:schemeClr val="tx1"/>
                </a:solidFill>
                <a:latin typeface="Arial" charset="0"/>
                <a:ea typeface="ＭＳ Ｐゴシック" charset="-128"/>
              </a:defRPr>
            </a:lvl3pPr>
            <a:lvl4pPr marL="1600200" indent="-228600" defTabSz="1462088" eaLnBrk="0" hangingPunct="0">
              <a:defRPr sz="7400">
                <a:solidFill>
                  <a:schemeClr val="tx1"/>
                </a:solidFill>
                <a:latin typeface="Arial" charset="0"/>
                <a:ea typeface="ＭＳ Ｐゴシック" charset="-128"/>
              </a:defRPr>
            </a:lvl4pPr>
            <a:lvl5pPr marL="2057400" indent="-228600" defTabSz="1462088" eaLnBrk="0" hangingPunct="0">
              <a:defRPr sz="7400">
                <a:solidFill>
                  <a:schemeClr val="tx1"/>
                </a:solidFill>
                <a:latin typeface="Arial" charset="0"/>
                <a:ea typeface="ＭＳ Ｐゴシック" charset="-128"/>
              </a:defRPr>
            </a:lvl5pPr>
            <a:lvl6pPr marL="2514600" indent="-228600" algn="ctr" defTabSz="1462088" eaLnBrk="0" fontAlgn="base" hangingPunct="0">
              <a:spcBef>
                <a:spcPct val="0"/>
              </a:spcBef>
              <a:spcAft>
                <a:spcPct val="0"/>
              </a:spcAft>
              <a:defRPr sz="7400">
                <a:solidFill>
                  <a:schemeClr val="tx1"/>
                </a:solidFill>
                <a:latin typeface="Arial" charset="0"/>
                <a:ea typeface="ＭＳ Ｐゴシック" charset="-128"/>
              </a:defRPr>
            </a:lvl6pPr>
            <a:lvl7pPr marL="2971800" indent="-228600" algn="ctr" defTabSz="1462088" eaLnBrk="0" fontAlgn="base" hangingPunct="0">
              <a:spcBef>
                <a:spcPct val="0"/>
              </a:spcBef>
              <a:spcAft>
                <a:spcPct val="0"/>
              </a:spcAft>
              <a:defRPr sz="7400">
                <a:solidFill>
                  <a:schemeClr val="tx1"/>
                </a:solidFill>
                <a:latin typeface="Arial" charset="0"/>
                <a:ea typeface="ＭＳ Ｐゴシック" charset="-128"/>
              </a:defRPr>
            </a:lvl7pPr>
            <a:lvl8pPr marL="3429000" indent="-228600" algn="ctr" defTabSz="1462088" eaLnBrk="0" fontAlgn="base" hangingPunct="0">
              <a:spcBef>
                <a:spcPct val="0"/>
              </a:spcBef>
              <a:spcAft>
                <a:spcPct val="0"/>
              </a:spcAft>
              <a:defRPr sz="7400">
                <a:solidFill>
                  <a:schemeClr val="tx1"/>
                </a:solidFill>
                <a:latin typeface="Arial" charset="0"/>
                <a:ea typeface="ＭＳ Ｐゴシック" charset="-128"/>
              </a:defRPr>
            </a:lvl8pPr>
            <a:lvl9pPr marL="3886200" indent="-228600" algn="ctr" defTabSz="1462088" eaLnBrk="0" fontAlgn="base" hangingPunct="0">
              <a:spcBef>
                <a:spcPct val="0"/>
              </a:spcBef>
              <a:spcAft>
                <a:spcPct val="0"/>
              </a:spcAft>
              <a:defRPr sz="7400">
                <a:solidFill>
                  <a:schemeClr val="tx1"/>
                </a:solidFill>
                <a:latin typeface="Arial" charset="0"/>
                <a:ea typeface="ＭＳ Ｐゴシック" charset="-128"/>
              </a:defRPr>
            </a:lvl9pPr>
          </a:lstStyle>
          <a:p>
            <a:r>
              <a:rPr lang="en-US" sz="3200" b="1" i="1"/>
              <a:t>Ph.D. Candidate,</a:t>
            </a:r>
            <a:r>
              <a:rPr lang="en-US" sz="3200" b="1"/>
              <a:t> </a:t>
            </a:r>
            <a:r>
              <a:rPr lang="en-US" sz="3200" b="1" i="1"/>
              <a:t>University of Minnesota</a:t>
            </a:r>
          </a:p>
        </p:txBody>
      </p:sp>
      <p:sp>
        <p:nvSpPr>
          <p:cNvPr id="2063" name="Text Box 14"/>
          <p:cNvSpPr txBox="1">
            <a:spLocks noChangeAspect="1" noChangeArrowheads="1"/>
          </p:cNvSpPr>
          <p:nvPr/>
        </p:nvSpPr>
        <p:spPr bwMode="auto">
          <a:xfrm>
            <a:off x="5867400" y="4330700"/>
            <a:ext cx="99060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6249" tIns="73125" rIns="146249" bIns="73125"/>
          <a:lstStyle>
            <a:lvl1pPr defTabSz="1462088" eaLnBrk="0" hangingPunct="0">
              <a:defRPr sz="7400">
                <a:solidFill>
                  <a:schemeClr val="tx1"/>
                </a:solidFill>
                <a:latin typeface="Arial" charset="0"/>
                <a:ea typeface="ＭＳ Ｐゴシック" charset="-128"/>
              </a:defRPr>
            </a:lvl1pPr>
            <a:lvl2pPr marL="742950" indent="-285750" defTabSz="1462088" eaLnBrk="0" hangingPunct="0">
              <a:defRPr sz="7400">
                <a:solidFill>
                  <a:schemeClr val="tx1"/>
                </a:solidFill>
                <a:latin typeface="Arial" charset="0"/>
                <a:ea typeface="ＭＳ Ｐゴシック" charset="-128"/>
              </a:defRPr>
            </a:lvl2pPr>
            <a:lvl3pPr marL="1143000" indent="-228600" defTabSz="1462088" eaLnBrk="0" hangingPunct="0">
              <a:defRPr sz="7400">
                <a:solidFill>
                  <a:schemeClr val="tx1"/>
                </a:solidFill>
                <a:latin typeface="Arial" charset="0"/>
                <a:ea typeface="ＭＳ Ｐゴシック" charset="-128"/>
              </a:defRPr>
            </a:lvl3pPr>
            <a:lvl4pPr marL="1600200" indent="-228600" defTabSz="1462088" eaLnBrk="0" hangingPunct="0">
              <a:defRPr sz="7400">
                <a:solidFill>
                  <a:schemeClr val="tx1"/>
                </a:solidFill>
                <a:latin typeface="Arial" charset="0"/>
                <a:ea typeface="ＭＳ Ｐゴシック" charset="-128"/>
              </a:defRPr>
            </a:lvl4pPr>
            <a:lvl5pPr marL="2057400" indent="-228600" defTabSz="1462088" eaLnBrk="0" hangingPunct="0">
              <a:defRPr sz="7400">
                <a:solidFill>
                  <a:schemeClr val="tx1"/>
                </a:solidFill>
                <a:latin typeface="Arial" charset="0"/>
                <a:ea typeface="ＭＳ Ｐゴシック" charset="-128"/>
              </a:defRPr>
            </a:lvl5pPr>
            <a:lvl6pPr marL="2514600" indent="-228600" algn="ctr" defTabSz="1462088" eaLnBrk="0" fontAlgn="base" hangingPunct="0">
              <a:spcBef>
                <a:spcPct val="0"/>
              </a:spcBef>
              <a:spcAft>
                <a:spcPct val="0"/>
              </a:spcAft>
              <a:defRPr sz="7400">
                <a:solidFill>
                  <a:schemeClr val="tx1"/>
                </a:solidFill>
                <a:latin typeface="Arial" charset="0"/>
                <a:ea typeface="ＭＳ Ｐゴシック" charset="-128"/>
              </a:defRPr>
            </a:lvl6pPr>
            <a:lvl7pPr marL="2971800" indent="-228600" algn="ctr" defTabSz="1462088" eaLnBrk="0" fontAlgn="base" hangingPunct="0">
              <a:spcBef>
                <a:spcPct val="0"/>
              </a:spcBef>
              <a:spcAft>
                <a:spcPct val="0"/>
              </a:spcAft>
              <a:defRPr sz="7400">
                <a:solidFill>
                  <a:schemeClr val="tx1"/>
                </a:solidFill>
                <a:latin typeface="Arial" charset="0"/>
                <a:ea typeface="ＭＳ Ｐゴシック" charset="-128"/>
              </a:defRPr>
            </a:lvl7pPr>
            <a:lvl8pPr marL="3429000" indent="-228600" algn="ctr" defTabSz="1462088" eaLnBrk="0" fontAlgn="base" hangingPunct="0">
              <a:spcBef>
                <a:spcPct val="0"/>
              </a:spcBef>
              <a:spcAft>
                <a:spcPct val="0"/>
              </a:spcAft>
              <a:defRPr sz="7400">
                <a:solidFill>
                  <a:schemeClr val="tx1"/>
                </a:solidFill>
                <a:latin typeface="Arial" charset="0"/>
                <a:ea typeface="ＭＳ Ｐゴシック" charset="-128"/>
              </a:defRPr>
            </a:lvl8pPr>
            <a:lvl9pPr marL="3886200" indent="-228600" algn="ctr" defTabSz="1462088" eaLnBrk="0" fontAlgn="base" hangingPunct="0">
              <a:spcBef>
                <a:spcPct val="0"/>
              </a:spcBef>
              <a:spcAft>
                <a:spcPct val="0"/>
              </a:spcAft>
              <a:defRPr sz="7400">
                <a:solidFill>
                  <a:schemeClr val="tx1"/>
                </a:solidFill>
                <a:latin typeface="Arial" charset="0"/>
                <a:ea typeface="ＭＳ Ｐゴシック" charset="-128"/>
              </a:defRPr>
            </a:lvl9pPr>
          </a:lstStyle>
          <a:p>
            <a:r>
              <a:rPr lang="en-US" sz="3200" b="1" i="1" dirty="0" smtClean="0"/>
              <a:t>Associate </a:t>
            </a:r>
            <a:r>
              <a:rPr lang="en-US" sz="3200" b="1" i="1" dirty="0"/>
              <a:t>Professor, University of Minnesota</a:t>
            </a:r>
          </a:p>
        </p:txBody>
      </p:sp>
      <p:pic>
        <p:nvPicPr>
          <p:cNvPr id="2064" name="Picture 1532" descr="UMN"/>
          <p:cNvPicPr>
            <a:picLocks noChangeAspect="1" noChangeArrowheads="1"/>
          </p:cNvPicPr>
          <p:nvPr/>
        </p:nvPicPr>
        <p:blipFill>
          <a:blip r:embed="rId3">
            <a:extLst>
              <a:ext uri="{28A0092B-C50C-407E-A947-70E740481C1C}">
                <a14:useLocalDpi xmlns:a14="http://schemas.microsoft.com/office/drawing/2010/main" val="0"/>
              </a:ext>
            </a:extLst>
          </a:blip>
          <a:srcRect l="79431" r="3668"/>
          <a:stretch>
            <a:fillRect/>
          </a:stretch>
        </p:blipFill>
        <p:spPr bwMode="auto">
          <a:xfrm>
            <a:off x="15798800" y="3352800"/>
            <a:ext cx="3581400"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Text Box 8"/>
          <p:cNvSpPr txBox="1">
            <a:spLocks noChangeArrowheads="1"/>
          </p:cNvSpPr>
          <p:nvPr/>
        </p:nvSpPr>
        <p:spPr bwMode="auto">
          <a:xfrm>
            <a:off x="4953000" y="3492500"/>
            <a:ext cx="36576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6249" tIns="73125" rIns="146249" bIns="73125">
            <a:spAutoFit/>
          </a:bodyPr>
          <a:lstStyle>
            <a:lvl1pPr defTabSz="1462088" eaLnBrk="0" hangingPunct="0">
              <a:defRPr sz="7400">
                <a:solidFill>
                  <a:schemeClr val="tx1"/>
                </a:solidFill>
                <a:latin typeface="Arial" charset="0"/>
                <a:ea typeface="ＭＳ Ｐゴシック" charset="-128"/>
              </a:defRPr>
            </a:lvl1pPr>
            <a:lvl2pPr marL="742950" indent="-285750" defTabSz="1462088" eaLnBrk="0" hangingPunct="0">
              <a:defRPr sz="7400">
                <a:solidFill>
                  <a:schemeClr val="tx1"/>
                </a:solidFill>
                <a:latin typeface="Arial" charset="0"/>
                <a:ea typeface="ＭＳ Ｐゴシック" charset="-128"/>
              </a:defRPr>
            </a:lvl2pPr>
            <a:lvl3pPr marL="1143000" indent="-228600" defTabSz="1462088" eaLnBrk="0" hangingPunct="0">
              <a:defRPr sz="7400">
                <a:solidFill>
                  <a:schemeClr val="tx1"/>
                </a:solidFill>
                <a:latin typeface="Arial" charset="0"/>
                <a:ea typeface="ＭＳ Ｐゴシック" charset="-128"/>
              </a:defRPr>
            </a:lvl3pPr>
            <a:lvl4pPr marL="1600200" indent="-228600" defTabSz="1462088" eaLnBrk="0" hangingPunct="0">
              <a:defRPr sz="7400">
                <a:solidFill>
                  <a:schemeClr val="tx1"/>
                </a:solidFill>
                <a:latin typeface="Arial" charset="0"/>
                <a:ea typeface="ＭＳ Ｐゴシック" charset="-128"/>
              </a:defRPr>
            </a:lvl4pPr>
            <a:lvl5pPr marL="2057400" indent="-228600" defTabSz="1462088" eaLnBrk="0" hangingPunct="0">
              <a:defRPr sz="7400">
                <a:solidFill>
                  <a:schemeClr val="tx1"/>
                </a:solidFill>
                <a:latin typeface="Arial" charset="0"/>
                <a:ea typeface="ＭＳ Ｐゴシック" charset="-128"/>
              </a:defRPr>
            </a:lvl5pPr>
            <a:lvl6pPr marL="2514600" indent="-228600" algn="ctr" defTabSz="1462088" eaLnBrk="0" fontAlgn="base" hangingPunct="0">
              <a:spcBef>
                <a:spcPct val="0"/>
              </a:spcBef>
              <a:spcAft>
                <a:spcPct val="0"/>
              </a:spcAft>
              <a:defRPr sz="7400">
                <a:solidFill>
                  <a:schemeClr val="tx1"/>
                </a:solidFill>
                <a:latin typeface="Arial" charset="0"/>
                <a:ea typeface="ＭＳ Ｐゴシック" charset="-128"/>
              </a:defRPr>
            </a:lvl6pPr>
            <a:lvl7pPr marL="2971800" indent="-228600" algn="ctr" defTabSz="1462088" eaLnBrk="0" fontAlgn="base" hangingPunct="0">
              <a:spcBef>
                <a:spcPct val="0"/>
              </a:spcBef>
              <a:spcAft>
                <a:spcPct val="0"/>
              </a:spcAft>
              <a:defRPr sz="7400">
                <a:solidFill>
                  <a:schemeClr val="tx1"/>
                </a:solidFill>
                <a:latin typeface="Arial" charset="0"/>
                <a:ea typeface="ＭＳ Ｐゴシック" charset="-128"/>
              </a:defRPr>
            </a:lvl7pPr>
            <a:lvl8pPr marL="3429000" indent="-228600" algn="ctr" defTabSz="1462088" eaLnBrk="0" fontAlgn="base" hangingPunct="0">
              <a:spcBef>
                <a:spcPct val="0"/>
              </a:spcBef>
              <a:spcAft>
                <a:spcPct val="0"/>
              </a:spcAft>
              <a:defRPr sz="7400">
                <a:solidFill>
                  <a:schemeClr val="tx1"/>
                </a:solidFill>
                <a:latin typeface="Arial" charset="0"/>
                <a:ea typeface="ＭＳ Ｐゴシック" charset="-128"/>
              </a:defRPr>
            </a:lvl8pPr>
            <a:lvl9pPr marL="3886200" indent="-228600" algn="ctr" defTabSz="1462088" eaLnBrk="0" fontAlgn="base" hangingPunct="0">
              <a:spcBef>
                <a:spcPct val="0"/>
              </a:spcBef>
              <a:spcAft>
                <a:spcPct val="0"/>
              </a:spcAft>
              <a:defRPr sz="7400">
                <a:solidFill>
                  <a:schemeClr val="tx1"/>
                </a:solidFill>
                <a:latin typeface="Arial" charset="0"/>
                <a:ea typeface="ＭＳ Ｐゴシック" charset="-128"/>
              </a:defRPr>
            </a:lvl9pPr>
          </a:lstStyle>
          <a:p>
            <a:r>
              <a:rPr lang="en-US" sz="4800" b="1">
                <a:solidFill>
                  <a:srgbClr val="FF0000"/>
                </a:solidFill>
              </a:rPr>
              <a:t>    John Backes</a:t>
            </a:r>
          </a:p>
        </p:txBody>
      </p:sp>
      <p:sp>
        <p:nvSpPr>
          <p:cNvPr id="2066" name="Text Box 8"/>
          <p:cNvSpPr txBox="1">
            <a:spLocks noChangeArrowheads="1"/>
          </p:cNvSpPr>
          <p:nvPr/>
        </p:nvSpPr>
        <p:spPr bwMode="auto">
          <a:xfrm>
            <a:off x="-7543800" y="3386138"/>
            <a:ext cx="36576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6249" tIns="73125" rIns="146249" bIns="73125">
            <a:spAutoFit/>
          </a:bodyPr>
          <a:lstStyle>
            <a:lvl1pPr defTabSz="1462088" eaLnBrk="0" hangingPunct="0">
              <a:defRPr sz="7400">
                <a:solidFill>
                  <a:schemeClr val="tx1"/>
                </a:solidFill>
                <a:latin typeface="Arial" charset="0"/>
                <a:ea typeface="ＭＳ Ｐゴシック" charset="-128"/>
              </a:defRPr>
            </a:lvl1pPr>
            <a:lvl2pPr marL="742950" indent="-285750" defTabSz="1462088" eaLnBrk="0" hangingPunct="0">
              <a:defRPr sz="7400">
                <a:solidFill>
                  <a:schemeClr val="tx1"/>
                </a:solidFill>
                <a:latin typeface="Arial" charset="0"/>
                <a:ea typeface="ＭＳ Ｐゴシック" charset="-128"/>
              </a:defRPr>
            </a:lvl2pPr>
            <a:lvl3pPr marL="1143000" indent="-228600" defTabSz="1462088" eaLnBrk="0" hangingPunct="0">
              <a:defRPr sz="7400">
                <a:solidFill>
                  <a:schemeClr val="tx1"/>
                </a:solidFill>
                <a:latin typeface="Arial" charset="0"/>
                <a:ea typeface="ＭＳ Ｐゴシック" charset="-128"/>
              </a:defRPr>
            </a:lvl3pPr>
            <a:lvl4pPr marL="1600200" indent="-228600" defTabSz="1462088" eaLnBrk="0" hangingPunct="0">
              <a:defRPr sz="7400">
                <a:solidFill>
                  <a:schemeClr val="tx1"/>
                </a:solidFill>
                <a:latin typeface="Arial" charset="0"/>
                <a:ea typeface="ＭＳ Ｐゴシック" charset="-128"/>
              </a:defRPr>
            </a:lvl4pPr>
            <a:lvl5pPr marL="2057400" indent="-228600" defTabSz="1462088" eaLnBrk="0" hangingPunct="0">
              <a:defRPr sz="7400">
                <a:solidFill>
                  <a:schemeClr val="tx1"/>
                </a:solidFill>
                <a:latin typeface="Arial" charset="0"/>
                <a:ea typeface="ＭＳ Ｐゴシック" charset="-128"/>
              </a:defRPr>
            </a:lvl5pPr>
            <a:lvl6pPr marL="2514600" indent="-228600" algn="ctr" defTabSz="1462088" eaLnBrk="0" fontAlgn="base" hangingPunct="0">
              <a:spcBef>
                <a:spcPct val="0"/>
              </a:spcBef>
              <a:spcAft>
                <a:spcPct val="0"/>
              </a:spcAft>
              <a:defRPr sz="7400">
                <a:solidFill>
                  <a:schemeClr val="tx1"/>
                </a:solidFill>
                <a:latin typeface="Arial" charset="0"/>
                <a:ea typeface="ＭＳ Ｐゴシック" charset="-128"/>
              </a:defRPr>
            </a:lvl6pPr>
            <a:lvl7pPr marL="2971800" indent="-228600" algn="ctr" defTabSz="1462088" eaLnBrk="0" fontAlgn="base" hangingPunct="0">
              <a:spcBef>
                <a:spcPct val="0"/>
              </a:spcBef>
              <a:spcAft>
                <a:spcPct val="0"/>
              </a:spcAft>
              <a:defRPr sz="7400">
                <a:solidFill>
                  <a:schemeClr val="tx1"/>
                </a:solidFill>
                <a:latin typeface="Arial" charset="0"/>
                <a:ea typeface="ＭＳ Ｐゴシック" charset="-128"/>
              </a:defRPr>
            </a:lvl7pPr>
            <a:lvl8pPr marL="3429000" indent="-228600" algn="ctr" defTabSz="1462088" eaLnBrk="0" fontAlgn="base" hangingPunct="0">
              <a:spcBef>
                <a:spcPct val="0"/>
              </a:spcBef>
              <a:spcAft>
                <a:spcPct val="0"/>
              </a:spcAft>
              <a:defRPr sz="7400">
                <a:solidFill>
                  <a:schemeClr val="tx1"/>
                </a:solidFill>
                <a:latin typeface="Arial" charset="0"/>
                <a:ea typeface="ＭＳ Ｐゴシック" charset="-128"/>
              </a:defRPr>
            </a:lvl8pPr>
            <a:lvl9pPr marL="3886200" indent="-228600" algn="ctr" defTabSz="1462088" eaLnBrk="0" fontAlgn="base" hangingPunct="0">
              <a:spcBef>
                <a:spcPct val="0"/>
              </a:spcBef>
              <a:spcAft>
                <a:spcPct val="0"/>
              </a:spcAft>
              <a:defRPr sz="7400">
                <a:solidFill>
                  <a:schemeClr val="tx1"/>
                </a:solidFill>
                <a:latin typeface="Arial" charset="0"/>
                <a:ea typeface="ＭＳ Ｐゴシック" charset="-128"/>
              </a:defRPr>
            </a:lvl9pPr>
          </a:lstStyle>
          <a:p>
            <a:r>
              <a:rPr lang="en-US" sz="4800" b="1">
                <a:solidFill>
                  <a:srgbClr val="FF0000"/>
                </a:solidFill>
              </a:rPr>
              <a:t>Marc Riedel</a:t>
            </a:r>
          </a:p>
        </p:txBody>
      </p:sp>
      <p:sp>
        <p:nvSpPr>
          <p:cNvPr id="2067" name="Text Box 1811"/>
          <p:cNvSpPr txBox="1">
            <a:spLocks noChangeArrowheads="1"/>
          </p:cNvSpPr>
          <p:nvPr/>
        </p:nvSpPr>
        <p:spPr bwMode="auto">
          <a:xfrm>
            <a:off x="4800600" y="7334250"/>
            <a:ext cx="2095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7400">
                <a:solidFill>
                  <a:schemeClr val="tx1"/>
                </a:solidFill>
                <a:latin typeface="Arial" charset="0"/>
                <a:ea typeface="ＭＳ Ｐゴシック" charset="-128"/>
              </a:defRPr>
            </a:lvl1pPr>
            <a:lvl2pPr marL="742950" indent="-285750" eaLnBrk="0" hangingPunct="0">
              <a:defRPr sz="7400">
                <a:solidFill>
                  <a:schemeClr val="tx1"/>
                </a:solidFill>
                <a:latin typeface="Arial" charset="0"/>
                <a:ea typeface="ＭＳ Ｐゴシック" charset="-128"/>
              </a:defRPr>
            </a:lvl2pPr>
            <a:lvl3pPr marL="1143000" indent="-228600" eaLnBrk="0" hangingPunct="0">
              <a:defRPr sz="7400">
                <a:solidFill>
                  <a:schemeClr val="tx1"/>
                </a:solidFill>
                <a:latin typeface="Arial" charset="0"/>
                <a:ea typeface="ＭＳ Ｐゴシック" charset="-128"/>
              </a:defRPr>
            </a:lvl3pPr>
            <a:lvl4pPr marL="1600200" indent="-228600" eaLnBrk="0" hangingPunct="0">
              <a:defRPr sz="7400">
                <a:solidFill>
                  <a:schemeClr val="tx1"/>
                </a:solidFill>
                <a:latin typeface="Arial" charset="0"/>
                <a:ea typeface="ＭＳ Ｐゴシック" charset="-128"/>
              </a:defRPr>
            </a:lvl4pPr>
            <a:lvl5pPr marL="2057400" indent="-228600" eaLnBrk="0" hangingPunct="0">
              <a:defRPr sz="74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74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74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74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7400">
                <a:solidFill>
                  <a:schemeClr val="tx1"/>
                </a:solidFill>
                <a:latin typeface="Arial" charset="0"/>
                <a:ea typeface="ＭＳ Ｐゴシック" charset="-128"/>
              </a:defRPr>
            </a:lvl9pPr>
          </a:lstStyle>
          <a:p>
            <a:pPr algn="l"/>
            <a:r>
              <a:rPr lang="en-US" sz="4000" b="1">
                <a:solidFill>
                  <a:srgbClr val="FF0000"/>
                </a:solidFill>
                <a:latin typeface="Times New Roman" pitchFamily="18" charset="0"/>
              </a:rPr>
              <a:t>Abstract</a:t>
            </a:r>
          </a:p>
        </p:txBody>
      </p:sp>
      <p:sp>
        <p:nvSpPr>
          <p:cNvPr id="2069" name="Line 112"/>
          <p:cNvSpPr>
            <a:spLocks noChangeShapeType="1"/>
          </p:cNvSpPr>
          <p:nvPr/>
        </p:nvSpPr>
        <p:spPr bwMode="auto">
          <a:xfrm>
            <a:off x="1338263" y="14937581"/>
            <a:ext cx="33832800" cy="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70" name="Rectangle 3055"/>
          <p:cNvSpPr>
            <a:spLocks noChangeArrowheads="1"/>
          </p:cNvSpPr>
          <p:nvPr/>
        </p:nvSpPr>
        <p:spPr bwMode="auto">
          <a:xfrm>
            <a:off x="19200813" y="21412200"/>
            <a:ext cx="77724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defTabSz="3762375"/>
            <a:r>
              <a:rPr lang="en-US" sz="4000" b="1" dirty="0" smtClean="0">
                <a:solidFill>
                  <a:srgbClr val="FF0000"/>
                </a:solidFill>
                <a:latin typeface="Times New Roman" pitchFamily="18" charset="0"/>
              </a:rPr>
              <a:t>SAT Results</a:t>
            </a:r>
            <a:endParaRPr lang="en-US" sz="4000" b="1" dirty="0">
              <a:solidFill>
                <a:srgbClr val="FF0000"/>
              </a:solidFill>
              <a:latin typeface="Times New Roman" pitchFamily="18" charset="0"/>
            </a:endParaRPr>
          </a:p>
        </p:txBody>
      </p:sp>
      <p:sp>
        <p:nvSpPr>
          <p:cNvPr id="2184" name="Rectangle 98"/>
          <p:cNvSpPr>
            <a:spLocks noChangeArrowheads="1"/>
          </p:cNvSpPr>
          <p:nvPr/>
        </p:nvSpPr>
        <p:spPr bwMode="auto">
          <a:xfrm>
            <a:off x="16840200" y="7615238"/>
            <a:ext cx="11049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2400" dirty="0">
                <a:latin typeface="Times New Roman" pitchFamily="18" charset="0"/>
              </a:rPr>
              <a:t>The algorithm solves SAT instances representing discrete </a:t>
            </a:r>
            <a:r>
              <a:rPr lang="en-US" sz="2400" i="1" dirty="0">
                <a:solidFill>
                  <a:srgbClr val="FF0000"/>
                </a:solidFill>
                <a:latin typeface="Times New Roman" pitchFamily="18" charset="0"/>
              </a:rPr>
              <a:t>time frames</a:t>
            </a:r>
            <a:r>
              <a:rPr lang="en-US" sz="2400" dirty="0">
                <a:latin typeface="Times New Roman" pitchFamily="18" charset="0"/>
              </a:rPr>
              <a:t> in isolation.</a:t>
            </a:r>
            <a:endParaRPr lang="en-US" sz="2400" i="1" dirty="0">
              <a:latin typeface="Times New Roman" pitchFamily="18" charset="0"/>
            </a:endParaRPr>
          </a:p>
        </p:txBody>
      </p:sp>
      <p:sp>
        <p:nvSpPr>
          <p:cNvPr id="416" name="Text Box 2703"/>
          <p:cNvSpPr txBox="1">
            <a:spLocks noChangeArrowheads="1"/>
          </p:cNvSpPr>
          <p:nvPr/>
        </p:nvSpPr>
        <p:spPr bwMode="auto">
          <a:xfrm>
            <a:off x="11621128" y="8382000"/>
            <a:ext cx="5752472"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wrap="none">
            <a:spAutoFit/>
          </a:bodyPr>
          <a:lstStyle>
            <a:lvl1pPr eaLnBrk="0" hangingPunct="0">
              <a:defRPr sz="7400">
                <a:solidFill>
                  <a:schemeClr val="tx1"/>
                </a:solidFill>
                <a:latin typeface="Arial" charset="0"/>
                <a:ea typeface="ＭＳ Ｐゴシック" charset="-128"/>
              </a:defRPr>
            </a:lvl1pPr>
            <a:lvl2pPr marL="742950" indent="-285750" eaLnBrk="0" hangingPunct="0">
              <a:defRPr sz="7400">
                <a:solidFill>
                  <a:schemeClr val="tx1"/>
                </a:solidFill>
                <a:latin typeface="Arial" charset="0"/>
                <a:ea typeface="ＭＳ Ｐゴシック" charset="-128"/>
              </a:defRPr>
            </a:lvl2pPr>
            <a:lvl3pPr marL="1143000" indent="-228600" eaLnBrk="0" hangingPunct="0">
              <a:defRPr sz="7400">
                <a:solidFill>
                  <a:schemeClr val="tx1"/>
                </a:solidFill>
                <a:latin typeface="Arial" charset="0"/>
                <a:ea typeface="ＭＳ Ｐゴシック" charset="-128"/>
              </a:defRPr>
            </a:lvl3pPr>
            <a:lvl4pPr marL="1600200" indent="-228600" eaLnBrk="0" hangingPunct="0">
              <a:defRPr sz="7400">
                <a:solidFill>
                  <a:schemeClr val="tx1"/>
                </a:solidFill>
                <a:latin typeface="Arial" charset="0"/>
                <a:ea typeface="ＭＳ Ｐゴシック" charset="-128"/>
              </a:defRPr>
            </a:lvl4pPr>
            <a:lvl5pPr marL="2057400" indent="-228600" eaLnBrk="0" hangingPunct="0">
              <a:defRPr sz="74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74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74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74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7400">
                <a:solidFill>
                  <a:schemeClr val="tx1"/>
                </a:solidFill>
                <a:latin typeface="Arial" charset="0"/>
                <a:ea typeface="ＭＳ Ｐゴシック" charset="-128"/>
              </a:defRPr>
            </a:lvl9pPr>
          </a:lstStyle>
          <a:p>
            <a:pPr algn="r" eaLnBrk="1" hangingPunct="1"/>
            <a:r>
              <a:rPr lang="en-US" sz="3500" dirty="0">
                <a:solidFill>
                  <a:srgbClr val="006600"/>
                </a:solidFill>
                <a:latin typeface="Times New Roman" pitchFamily="18" charset="0"/>
              </a:rPr>
              <a:t>Variables, Notation and Terms:</a:t>
            </a:r>
          </a:p>
        </p:txBody>
      </p:sp>
      <p:sp>
        <p:nvSpPr>
          <p:cNvPr id="426" name="Text Box 2703"/>
          <p:cNvSpPr txBox="1">
            <a:spLocks noChangeArrowheads="1"/>
          </p:cNvSpPr>
          <p:nvPr/>
        </p:nvSpPr>
        <p:spPr bwMode="auto">
          <a:xfrm>
            <a:off x="22711779" y="8382000"/>
            <a:ext cx="3120021"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wrap="none">
            <a:spAutoFit/>
          </a:bodyPr>
          <a:lstStyle>
            <a:lvl1pPr eaLnBrk="0" hangingPunct="0">
              <a:defRPr sz="7400">
                <a:solidFill>
                  <a:schemeClr val="tx1"/>
                </a:solidFill>
                <a:latin typeface="Arial" charset="0"/>
                <a:ea typeface="ＭＳ Ｐゴシック" charset="-128"/>
              </a:defRPr>
            </a:lvl1pPr>
            <a:lvl2pPr marL="742950" indent="-285750" eaLnBrk="0" hangingPunct="0">
              <a:defRPr sz="7400">
                <a:solidFill>
                  <a:schemeClr val="tx1"/>
                </a:solidFill>
                <a:latin typeface="Arial" charset="0"/>
                <a:ea typeface="ＭＳ Ｐゴシック" charset="-128"/>
              </a:defRPr>
            </a:lvl2pPr>
            <a:lvl3pPr marL="1143000" indent="-228600" eaLnBrk="0" hangingPunct="0">
              <a:defRPr sz="7400">
                <a:solidFill>
                  <a:schemeClr val="tx1"/>
                </a:solidFill>
                <a:latin typeface="Arial" charset="0"/>
                <a:ea typeface="ＭＳ Ｐゴシック" charset="-128"/>
              </a:defRPr>
            </a:lvl3pPr>
            <a:lvl4pPr marL="1600200" indent="-228600" eaLnBrk="0" hangingPunct="0">
              <a:defRPr sz="7400">
                <a:solidFill>
                  <a:schemeClr val="tx1"/>
                </a:solidFill>
                <a:latin typeface="Arial" charset="0"/>
                <a:ea typeface="ＭＳ Ｐゴシック" charset="-128"/>
              </a:defRPr>
            </a:lvl4pPr>
            <a:lvl5pPr marL="2057400" indent="-228600" eaLnBrk="0" hangingPunct="0">
              <a:defRPr sz="74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74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74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74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7400">
                <a:solidFill>
                  <a:schemeClr val="tx1"/>
                </a:solidFill>
                <a:latin typeface="Arial" charset="0"/>
                <a:ea typeface="ＭＳ Ｐゴシック" charset="-128"/>
              </a:defRPr>
            </a:lvl9pPr>
          </a:lstStyle>
          <a:p>
            <a:pPr algn="r" eaLnBrk="1" hangingPunct="1"/>
            <a:r>
              <a:rPr lang="en-US" sz="3500" dirty="0">
                <a:solidFill>
                  <a:srgbClr val="006600"/>
                </a:solidFill>
                <a:latin typeface="Times New Roman" pitchFamily="18" charset="0"/>
              </a:rPr>
              <a:t>Trace Properties</a:t>
            </a:r>
          </a:p>
        </p:txBody>
      </p:sp>
      <p:graphicFrame>
        <p:nvGraphicFramePr>
          <p:cNvPr id="2189" name="Object 9"/>
          <p:cNvGraphicFramePr>
            <a:graphicFrameLocks noChangeAspect="1"/>
          </p:cNvGraphicFramePr>
          <p:nvPr>
            <p:extLst>
              <p:ext uri="{D42A27DB-BD31-4B8C-83A1-F6EECF244321}">
                <p14:modId xmlns:p14="http://schemas.microsoft.com/office/powerpoint/2010/main" val="3026156554"/>
              </p:ext>
            </p:extLst>
          </p:nvPr>
        </p:nvGraphicFramePr>
        <p:xfrm>
          <a:off x="809625" y="23840420"/>
          <a:ext cx="4552950" cy="3927354"/>
        </p:xfrm>
        <a:graphic>
          <a:graphicData uri="http://schemas.openxmlformats.org/presentationml/2006/ole">
            <mc:AlternateContent xmlns:mc="http://schemas.openxmlformats.org/markup-compatibility/2006">
              <mc:Choice xmlns:v="urn:schemas-microsoft-com:vml" Requires="v">
                <p:oleObj spid="_x0000_s3079" name="Visio" r:id="rId4" imgW="2495312" imgH="2152630" progId="Visio.Drawing.11">
                  <p:embed/>
                </p:oleObj>
              </mc:Choice>
              <mc:Fallback>
                <p:oleObj name="Visio" r:id="rId4" imgW="2495312" imgH="2152630" progId="Visio.Drawing.11">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625" y="23840420"/>
                        <a:ext cx="4552950" cy="3927354"/>
                      </a:xfrm>
                      <a:prstGeom prst="rect">
                        <a:avLst/>
                      </a:prstGeom>
                      <a:noFill/>
                      <a:ln>
                        <a:noFill/>
                      </a:ln>
                      <a:effectLst/>
                      <a:extLst/>
                    </p:spPr>
                  </p:pic>
                </p:oleObj>
              </mc:Fallback>
            </mc:AlternateContent>
          </a:graphicData>
        </a:graphic>
      </p:graphicFrame>
      <p:graphicFrame>
        <p:nvGraphicFramePr>
          <p:cNvPr id="2190" name="Object 10"/>
          <p:cNvGraphicFramePr>
            <a:graphicFrameLocks noChangeAspect="1"/>
          </p:cNvGraphicFramePr>
          <p:nvPr>
            <p:extLst>
              <p:ext uri="{D42A27DB-BD31-4B8C-83A1-F6EECF244321}">
                <p14:modId xmlns:p14="http://schemas.microsoft.com/office/powerpoint/2010/main" val="1100058764"/>
              </p:ext>
            </p:extLst>
          </p:nvPr>
        </p:nvGraphicFramePr>
        <p:xfrm>
          <a:off x="6616873" y="23857325"/>
          <a:ext cx="4550004" cy="3870643"/>
        </p:xfrm>
        <a:graphic>
          <a:graphicData uri="http://schemas.openxmlformats.org/presentationml/2006/ole">
            <mc:AlternateContent xmlns:mc="http://schemas.openxmlformats.org/markup-compatibility/2006">
              <mc:Choice xmlns:v="urn:schemas-microsoft-com:vml" Requires="v">
                <p:oleObj spid="_x0000_s3080" name="Visio" r:id="rId6" imgW="2530316" imgH="2152630" progId="Visio.Drawing.11">
                  <p:embed/>
                </p:oleObj>
              </mc:Choice>
              <mc:Fallback>
                <p:oleObj name="Visio" r:id="rId6" imgW="2530316" imgH="2152630" progId="Visio.Drawing.11">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6873" y="23857325"/>
                        <a:ext cx="4550004" cy="3870643"/>
                      </a:xfrm>
                      <a:prstGeom prst="rect">
                        <a:avLst/>
                      </a:prstGeom>
                      <a:noFill/>
                      <a:ln>
                        <a:noFill/>
                      </a:ln>
                      <a:effectLst/>
                      <a:extLst/>
                    </p:spPr>
                  </p:pic>
                </p:oleObj>
              </mc:Fallback>
            </mc:AlternateContent>
          </a:graphicData>
        </a:graphic>
      </p:graphicFrame>
      <p:graphicFrame>
        <p:nvGraphicFramePr>
          <p:cNvPr id="2191" name="Object 11"/>
          <p:cNvGraphicFramePr>
            <a:graphicFrameLocks noChangeAspect="1"/>
          </p:cNvGraphicFramePr>
          <p:nvPr>
            <p:extLst>
              <p:ext uri="{D42A27DB-BD31-4B8C-83A1-F6EECF244321}">
                <p14:modId xmlns:p14="http://schemas.microsoft.com/office/powerpoint/2010/main" val="815801851"/>
              </p:ext>
            </p:extLst>
          </p:nvPr>
        </p:nvGraphicFramePr>
        <p:xfrm>
          <a:off x="12774211" y="20574000"/>
          <a:ext cx="4321978" cy="3030561"/>
        </p:xfrm>
        <a:graphic>
          <a:graphicData uri="http://schemas.openxmlformats.org/presentationml/2006/ole">
            <mc:AlternateContent xmlns:mc="http://schemas.openxmlformats.org/markup-compatibility/2006">
              <mc:Choice xmlns:v="urn:schemas-microsoft-com:vml" Requires="v">
                <p:oleObj spid="_x0000_s3081" name="Visio" r:id="rId8" imgW="2650831" imgH="1859072" progId="Visio.Drawing.11">
                  <p:embed/>
                </p:oleObj>
              </mc:Choice>
              <mc:Fallback>
                <p:oleObj name="Visio" r:id="rId8" imgW="2650831" imgH="1859072" progId="Visio.Drawing.11">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774211" y="20574000"/>
                        <a:ext cx="4321978" cy="3030561"/>
                      </a:xfrm>
                      <a:prstGeom prst="rect">
                        <a:avLst/>
                      </a:prstGeom>
                      <a:noFill/>
                      <a:ln>
                        <a:noFill/>
                      </a:ln>
                      <a:effectLst/>
                      <a:extLst/>
                    </p:spPr>
                  </p:pic>
                </p:oleObj>
              </mc:Fallback>
            </mc:AlternateContent>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527007394"/>
              </p:ext>
            </p:extLst>
          </p:nvPr>
        </p:nvGraphicFramePr>
        <p:xfrm>
          <a:off x="27392313" y="16459200"/>
          <a:ext cx="7708901" cy="11982450"/>
        </p:xfrm>
        <a:graphic>
          <a:graphicData uri="http://schemas.openxmlformats.org/drawingml/2006/table">
            <a:tbl>
              <a:tblPr/>
              <a:tblGrid>
                <a:gridCol w="1323430"/>
                <a:gridCol w="1053666"/>
                <a:gridCol w="1079056"/>
                <a:gridCol w="774381"/>
                <a:gridCol w="964803"/>
                <a:gridCol w="964803"/>
                <a:gridCol w="774381"/>
                <a:gridCol w="774381"/>
              </a:tblGrid>
              <a:tr h="161925">
                <a:tc>
                  <a:txBody>
                    <a:bodyPr/>
                    <a:lstStyle/>
                    <a:p>
                      <a:pPr algn="l" fontAlgn="b"/>
                      <a:r>
                        <a:rPr lang="en-US" sz="1000" b="1" i="0" u="none" strike="noStrike">
                          <a:effectLst/>
                          <a:latin typeface="Arial"/>
                        </a:rPr>
                        <a:t>Benchmark</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1" i="0" u="none" strike="noStrike">
                          <a:effectLst/>
                          <a:latin typeface="Arial"/>
                        </a:rPr>
                        <a:t>Time States (s)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1" i="0" u="none" strike="noStrike">
                          <a:effectLst/>
                          <a:latin typeface="Arial"/>
                        </a:rPr>
                        <a:t>Frames States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1" i="0" u="none" strike="noStrike">
                          <a:effectLst/>
                          <a:latin typeface="Arial"/>
                        </a:rPr>
                        <a:t>Inv. States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1" i="0" u="none" strike="noStrike">
                          <a:effectLst/>
                          <a:latin typeface="Arial"/>
                        </a:rPr>
                        <a:t>Time Gates (s)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1" i="0" u="none" strike="noStrike">
                          <a:effectLst/>
                          <a:latin typeface="Arial"/>
                        </a:rPr>
                        <a:t>Frames Gates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1" i="0" u="none" strike="noStrike">
                          <a:effectLst/>
                          <a:latin typeface="Arial"/>
                        </a:rPr>
                        <a:t>Inv. Gates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1" i="0" u="none" strike="noStrike">
                          <a:effectLst/>
                          <a:latin typeface="Arial"/>
                        </a:rPr>
                        <a:t>Time Ratio</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b"/>
                      <a:r>
                        <a:rPr lang="en-US" sz="1000" b="0" i="0" u="none" strike="noStrike">
                          <a:effectLst/>
                          <a:latin typeface="Arial"/>
                        </a:rPr>
                        <a:t>6s2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a:rPr>
                        <a:t>46.67</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a:rPr>
                        <a:t>13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a:rPr>
                        <a:t>601</a:t>
                      </a:r>
                    </a:p>
                  </a:txBody>
                  <a:tcPr marL="9525" marR="9525" marT="9525"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1" i="0" u="none" strike="noStrike">
                          <a:effectLst/>
                          <a:latin typeface="Arial"/>
                        </a:rPr>
                        <a:t>46.35</a:t>
                      </a:r>
                    </a:p>
                  </a:txBody>
                  <a:tcPr marL="9525" marR="9525" marT="9525"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a:rPr>
                        <a:t>13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a:rPr>
                        <a:t>601</a:t>
                      </a:r>
                    </a:p>
                  </a:txBody>
                  <a:tcPr marL="9525" marR="9525" marT="9525"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a:rPr>
                        <a:t>0.99</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61925">
                <a:tc>
                  <a:txBody>
                    <a:bodyPr/>
                    <a:lstStyle/>
                    <a:p>
                      <a:pPr algn="l" fontAlgn="b"/>
                      <a:r>
                        <a:rPr lang="en-US" sz="1000" b="0" i="0" u="none" strike="noStrike">
                          <a:effectLst/>
                          <a:latin typeface="Arial"/>
                        </a:rPr>
                        <a:t>6s34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3984.89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77</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2284</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1053.82</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89</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1057</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0.26</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6s6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19.19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18</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1709</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21.59</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21</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1796</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1.13</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bj08amba2g3f3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1.12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10</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44</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14.37</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10</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48</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12.83</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bjrb07amba10andenv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2081.17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11</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204</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2024.49</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9</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246</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0.97</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bjrb07amba3andenv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10.56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9</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103</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10.07</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8</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73</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0.95</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bjrb07amba4andenv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54.87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7</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78</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31.6</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7</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66</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0.58</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bjrb07amba5andenv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93.45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8</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130</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79.5</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8</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109</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0.85</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bjrb07amba6andenv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277.88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8</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160</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438.81</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8</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192</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1.58</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bjrb07amba7andenv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176.79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11</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148</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160.12</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9</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159</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0.91</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bjrb07amba9andenv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974.83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9</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253</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1013.88</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14</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185</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1.04</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bob05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69.06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18</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407</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101.86</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21</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505</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1.47</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bobcohdoptdcd4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84.73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17</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1417</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51.61</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13</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1144</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0.61</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bobsmi2c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48.03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50</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1121</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193.33</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187</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1183</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4.03</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cmudme1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7342.07</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90</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7148</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cmudme2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4255.06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97</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6197</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2917.46</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99</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4746</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0.69</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eijkbs1512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48.11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176</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303</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31.36</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161</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312</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0.65</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eijks382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28.02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57</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368</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34.35</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69</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380</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1.23</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eijks420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64.07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464</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161</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67.97</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501</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161</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1.06</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eijks444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407.75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62</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429</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237.49</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61</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394</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0.58</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eijks526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142.32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64</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509</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80.75</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62</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500</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0.57</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intel006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23.96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11</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543</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25.11</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13</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615</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1.05</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intel007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243.7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10</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1580</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193.47</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8</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1554</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0.79</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intel026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2262.39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52</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6504</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2183.98</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49</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6239</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0.97</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intel054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239.29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19</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1048</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305</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21</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1129</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1.27</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intel055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69.98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17</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309</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70.03</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19</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211</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intel056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146.26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23</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835</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91.82</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22</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720</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0.63</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intel057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144.43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22</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536</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134.2</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20</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494</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0.93</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intel059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62.88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18</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543</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66.52</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20</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536</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1.06</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intel062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2095.27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28</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4101</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2077.67</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26</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4909</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0.99</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nusmvguidancep5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23.98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18</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292</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26.35</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18</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292</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1.1</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nusmvguidancep7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77.49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21</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628</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78.24</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21</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628</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1.01</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nusmvguidancep8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19.9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22</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155</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20.17</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22</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155</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1.01</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nusmvguidancep9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21.25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20</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154</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21.25</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20</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154</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nusmvreactorp2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1093.58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172</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4437</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2394.32</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7389</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7389</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2.19</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nusmvreactorp6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1416.97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163</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4390</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1444.97</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163</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4390</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1.02</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pdtpmscoherence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68.82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16</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1491</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44.5</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12</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1217</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0.65</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pdtpmsheap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18.72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25</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653</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11.47</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23</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503</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0.61</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pdtpmsretherrtf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278.97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51</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2510</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48.65</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43</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925</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0.17</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pdtpmsvsar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25.64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11</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263</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12.9</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11</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260</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0.5</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pdtswvibs8x8p1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18.2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20</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867</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13.45</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21</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813</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0.74</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pdtswvqis10x6p1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50.05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73</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192</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35.91</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66</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208</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0.72</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pdtswvqis8x8p1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108.93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56</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285</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187.01</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62</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339</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1.72</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pdtswvroz10x6p1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12.84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58</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73</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12.99</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56</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73</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1.01</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pdtswvroz10x6p2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117.03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88</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136</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105.51</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76</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166</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0.9</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pdtswvroz8x8p1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13.54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50</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60</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12.43</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50</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64</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0.92</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pdtswvroz8x8p2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62.52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71</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183</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90.46</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60</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135</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1.45</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pdtswvsam6x8p3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24.84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40</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284</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24.78</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39</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311</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pdtswvtma6x4p2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186.35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52</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1537</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221.31</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60</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1758</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1.19</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pdtswvtma6x4p3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1006.19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58</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6150</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1754.36</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64</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7837</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1.74</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pdtswvtma6x6p1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297.39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50</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1191</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184.71</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48</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1187</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0.62</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pdtswvtma6x6p2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1573.62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69</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5944</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1851.38</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69</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7054</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1.18</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pdtswvtms10x8p1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107.81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16</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1735</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97.07</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15</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1521</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0.9</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pdtswvtms12x8p1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70.52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16</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1531</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201.81</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37</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1625</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2.86</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pdtswvtms14x8p1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73.4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16</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1362</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81.38</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23</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1353</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1.11</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pdtvisbakery0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30.29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32</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42</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32.83</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32</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42</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1.08</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pdtvisbakery1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17.68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21</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47</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32.17</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31</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46</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1.82</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pdtvisbakery2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27.42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32</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43</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25.01</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27</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47</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0.91</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pdtvisgoodbakery0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24.07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27</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44</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26.79</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28</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40</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1.11</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pdtvisgoodbakery1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19.64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25</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46</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38</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26</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55</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1.93</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pdtvisgoodbakery2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15.28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25</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43</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26.12</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27</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47</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1.71</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pdtvisns3p00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15.51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11</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99</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23.34</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11</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111</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1.5</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pdtvisns3p01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12.55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12</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68</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12.35</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11</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82</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0.98</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pdtvisns3p02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36.21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14</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125</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18.3</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14</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99</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0.51</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pdtvisns3p03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7.14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9</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62</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15.22</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12</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87</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2.13</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pdtvisns3p04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20.97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13</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100</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16.64</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11</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97</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0.79</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pdtvisns3p05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31.82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14</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126</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13.44</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12</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82</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0.42</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pdtvisns3p06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29.23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11</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124</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20.99</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11</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90</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0.72</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pdtvisns3p07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19.04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16</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91</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10.28</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12</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84</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0.54</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pdtvistimeout0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4649.41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35</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16496</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pdtvisrethersqo4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49.12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38</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454</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31.97</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38</a:t>
                      </a:r>
                    </a:p>
                  </a:txBody>
                  <a:tcPr marL="9525" marR="9525" marT="9525" marB="0" anchor="b">
                    <a:lnL>
                      <a:noFill/>
                    </a:lnL>
                    <a:lnR>
                      <a:noFill/>
                    </a:lnR>
                    <a:lnT>
                      <a:noFill/>
                    </a:lnT>
                    <a:lnB>
                      <a:noFill/>
                    </a:lnB>
                  </a:tcPr>
                </a:tc>
                <a:tc>
                  <a:txBody>
                    <a:bodyPr/>
                    <a:lstStyle/>
                    <a:p>
                      <a:pPr algn="r" fontAlgn="b"/>
                      <a:r>
                        <a:rPr lang="en-US" sz="1000" b="0" i="0" u="none" strike="noStrike">
                          <a:effectLst/>
                          <a:latin typeface="Arial"/>
                        </a:rPr>
                        <a:t>450</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0.65</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pdtvisvending01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000" b="1" i="0" u="none" strike="noStrike">
                          <a:effectLst/>
                          <a:latin typeface="Arial"/>
                        </a:rPr>
                        <a:t>54.2</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16</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1176</a:t>
                      </a:r>
                    </a:p>
                  </a:txBody>
                  <a:tcPr marL="9525" marR="9525" marT="9525" marB="0" anchor="b">
                    <a:lnL>
                      <a:noFill/>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58.74</a:t>
                      </a:r>
                    </a:p>
                  </a:txBody>
                  <a:tcPr marL="9525" marR="9525" marT="9525" marB="0" anchor="b">
                    <a:lnL w="25400" cap="flat" cmpd="dbl"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19</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1102</a:t>
                      </a:r>
                    </a:p>
                  </a:txBody>
                  <a:tcPr marL="9525" marR="9525" marT="9525" marB="0" anchor="b">
                    <a:lnL>
                      <a:noFill/>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1.08</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61925">
                <a:tc>
                  <a:txBody>
                    <a:bodyPr/>
                    <a:lstStyle/>
                    <a:p>
                      <a:pPr algn="l" fontAlgn="b"/>
                      <a:r>
                        <a:rPr lang="en-US" sz="1000" b="0" i="0" u="none" strike="noStrike">
                          <a:effectLst/>
                          <a:latin typeface="Arial"/>
                        </a:rPr>
                        <a:t>Geometric Average</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effectLst/>
                          <a:latin typeface="Arial"/>
                        </a:rPr>
                        <a:t>0.98</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924625128"/>
              </p:ext>
            </p:extLst>
          </p:nvPr>
        </p:nvGraphicFramePr>
        <p:xfrm>
          <a:off x="19804063" y="23736300"/>
          <a:ext cx="6184900" cy="4533900"/>
        </p:xfrm>
        <a:graphic>
          <a:graphicData uri="http://schemas.openxmlformats.org/drawingml/2006/table">
            <a:tbl>
              <a:tblPr/>
              <a:tblGrid>
                <a:gridCol w="1382880"/>
                <a:gridCol w="1018130"/>
                <a:gridCol w="1002271"/>
                <a:gridCol w="951523"/>
                <a:gridCol w="1056191"/>
                <a:gridCol w="773905"/>
              </a:tblGrid>
              <a:tr h="161925">
                <a:tc>
                  <a:txBody>
                    <a:bodyPr/>
                    <a:lstStyle/>
                    <a:p>
                      <a:pPr algn="l" fontAlgn="b"/>
                      <a:r>
                        <a:rPr lang="en-US" sz="1000" b="0" i="0" u="none" strike="noStrike">
                          <a:effectLst/>
                          <a:latin typeface="Arial"/>
                        </a:rPr>
                        <a:t>Benchmark</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Time States(s)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Frames States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Time Gates (s)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Frames Gates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effectLst/>
                          <a:latin typeface="Arial"/>
                        </a:rPr>
                        <a:t>Time Ratio</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b"/>
                      <a:r>
                        <a:rPr lang="en-US" sz="1000" b="0" i="0" u="none" strike="noStrike">
                          <a:effectLst/>
                          <a:latin typeface="Arial"/>
                        </a:rPr>
                        <a:t>abp4p2ff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a:rPr>
                        <a:t>12.34</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a:rPr>
                        <a:t>17</a:t>
                      </a:r>
                    </a:p>
                  </a:txBody>
                  <a:tcPr marL="9525" marR="9525" marT="9525"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1" i="0" u="none" strike="noStrike">
                          <a:effectLst/>
                          <a:latin typeface="Arial"/>
                        </a:rPr>
                        <a:t>6.57</a:t>
                      </a:r>
                    </a:p>
                  </a:txBody>
                  <a:tcPr marL="9525" marR="9525" marT="9525" marB="0" anchor="b">
                    <a:lnL w="25400" cap="flat" cmpd="dbl"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a:rPr>
                        <a:t>15</a:t>
                      </a:r>
                    </a:p>
                  </a:txBody>
                  <a:tcPr marL="9525" marR="9525" marT="9525" marB="0" anchor="b">
                    <a:lnL>
                      <a:noFill/>
                    </a:lnL>
                    <a:lnR w="25400" cap="flat" cmpd="dbl"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a:effectLst/>
                          <a:latin typeface="Arial"/>
                        </a:rPr>
                        <a:t>0.53</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161925">
                <a:tc>
                  <a:txBody>
                    <a:bodyPr/>
                    <a:lstStyle/>
                    <a:p>
                      <a:pPr algn="l" fontAlgn="b"/>
                      <a:r>
                        <a:rPr lang="en-US" sz="1000" b="0" i="0" u="none" strike="noStrike">
                          <a:effectLst/>
                          <a:latin typeface="Arial"/>
                        </a:rPr>
                        <a:t>abp4ptimoneg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22.46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18</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19.99</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17</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0.89</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bc57sensorsp0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353.59</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59</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248.85</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41</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0.7</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bc57sensorsp0neg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339.25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62</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353.39</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55</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1.04</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bc57sensorsp1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217.01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59</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550.17</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73</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2.53</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bc57sensorsp1neg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595.57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63</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428.22</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47</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0.72</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bc57sensorsp2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468.53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69</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274.03</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63</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0.59</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bc57sensorsp2neg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460.64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79</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586.85</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71</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1.27</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bc57sensorsp3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731.42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67</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227.82</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58</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0.31</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intel017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4878.43</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232</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intel046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2274.65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68</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2191.27</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70</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0.96</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intel045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2101.11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70</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1810.71</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70</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0.86</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intel047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1371.72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62</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2643.31</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69</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1.93</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irstdme4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68.67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31</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21.67</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26</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0.32</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irstdme5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19.46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26</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6.46</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26</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0.33</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irstdme6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31.84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29</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17.94</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28</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0.56</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nusmvtcasp5n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99.66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24</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78.58</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24</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0.79</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nusmvtcastp5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77.46</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22</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67.15</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23</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0.87</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prodcellp0neg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77.71</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60</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105.54</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78</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1.36</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prodcellp1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155.62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72</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141.58</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72</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0.9</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prodcellp1neg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96.87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64</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145.41</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63</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1.5</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prodcellp2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181.08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60</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141.76</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81</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0.78</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prodcellp2neg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143.65</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82</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114.42</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62</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0.8</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prodcellp3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117.7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58</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102.05</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56</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0.87</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prodcellp4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146.54</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66</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1" i="0" u="none" strike="noStrike">
                          <a:effectLst/>
                          <a:latin typeface="Arial"/>
                        </a:rPr>
                        <a:t>143.28</a:t>
                      </a:r>
                    </a:p>
                  </a:txBody>
                  <a:tcPr marL="9525" marR="9525" marT="9525" marB="0" anchor="b">
                    <a:lnL w="25400" cap="flat" cmpd="dbl" algn="ctr">
                      <a:solidFill>
                        <a:srgbClr val="000000"/>
                      </a:solidFill>
                      <a:prstDash val="solid"/>
                      <a:round/>
                      <a:headEnd type="none" w="med" len="med"/>
                      <a:tailEnd type="none" w="med" len="med"/>
                    </a:lnL>
                    <a:lnR>
                      <a:noFill/>
                    </a:lnR>
                    <a:lnT>
                      <a:noFill/>
                    </a:lnT>
                    <a:lnB>
                      <a:noFill/>
                    </a:lnB>
                  </a:tcPr>
                </a:tc>
                <a:tc>
                  <a:txBody>
                    <a:bodyPr/>
                    <a:lstStyle/>
                    <a:p>
                      <a:pPr algn="r" fontAlgn="b"/>
                      <a:r>
                        <a:rPr lang="en-US" sz="1000" b="0" i="0" u="none" strike="noStrike">
                          <a:effectLst/>
                          <a:latin typeface="Arial"/>
                        </a:rPr>
                        <a:t>75</a:t>
                      </a:r>
                    </a:p>
                  </a:txBody>
                  <a:tcPr marL="9525" marR="9525" marT="9525" marB="0" anchor="b">
                    <a:lnL>
                      <a:noFill/>
                    </a:lnL>
                    <a:lnR w="25400" cap="flat" cmpd="dbl" algn="ctr">
                      <a:solidFill>
                        <a:srgbClr val="000000"/>
                      </a:solidFill>
                      <a:prstDash val="solid"/>
                      <a:round/>
                      <a:headEnd type="none" w="med" len="med"/>
                      <a:tailEnd type="none" w="med" len="med"/>
                    </a:lnR>
                    <a:lnT>
                      <a:noFill/>
                    </a:lnT>
                    <a:lnB>
                      <a:noFill/>
                    </a:lnB>
                  </a:tcPr>
                </a:tc>
                <a:tc>
                  <a:txBody>
                    <a:bodyPr/>
                    <a:lstStyle/>
                    <a:p>
                      <a:pPr algn="r" fontAlgn="b"/>
                      <a:r>
                        <a:rPr lang="en-US" sz="1000" b="0" i="0" u="none" strike="noStrike">
                          <a:effectLst/>
                          <a:latin typeface="Arial"/>
                        </a:rPr>
                        <a:t>0.98</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161925">
                <a:tc>
                  <a:txBody>
                    <a:bodyPr/>
                    <a:lstStyle/>
                    <a:p>
                      <a:pPr algn="l" fontAlgn="b"/>
                      <a:r>
                        <a:rPr lang="en-US" sz="1000" b="0" i="0" u="none" strike="noStrike">
                          <a:effectLst/>
                          <a:latin typeface="Arial"/>
                        </a:rPr>
                        <a:t>prodcellp4neg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000" b="1" i="0" u="none" strike="noStrike">
                          <a:effectLst/>
                          <a:latin typeface="Arial"/>
                        </a:rPr>
                        <a:t>162.73</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80</a:t>
                      </a:r>
                    </a:p>
                  </a:txBody>
                  <a:tcPr marL="9525" marR="9525" marT="9525" marB="0" anchor="b">
                    <a:lnL>
                      <a:noFill/>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526.8</a:t>
                      </a:r>
                    </a:p>
                  </a:txBody>
                  <a:tcPr marL="9525" marR="9525" marT="9525" marB="0" anchor="b">
                    <a:lnL w="25400" cap="flat" cmpd="dbl"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62</a:t>
                      </a:r>
                    </a:p>
                  </a:txBody>
                  <a:tcPr marL="9525" marR="9525" marT="9525" marB="0" anchor="b">
                    <a:lnL>
                      <a:noFill/>
                    </a:lnL>
                    <a:lnR w="25400" cap="flat" cmpd="dbl"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3.23</a:t>
                      </a:r>
                    </a:p>
                  </a:txBody>
                  <a:tcPr marL="9525" marR="9525" marT="9525" marB="0" anchor="b">
                    <a:lnL w="25400" cap="flat" cmpd="dbl"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r h="161925">
                <a:tc>
                  <a:txBody>
                    <a:bodyPr/>
                    <a:lstStyle/>
                    <a:p>
                      <a:pPr algn="l" fontAlgn="b"/>
                      <a:r>
                        <a:rPr lang="en-US" sz="1000" b="0" i="0" u="none" strike="noStrike">
                          <a:effectLst/>
                          <a:latin typeface="Arial"/>
                        </a:rPr>
                        <a:t>Geometric Average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effectLst/>
                          <a:latin typeface="Arial"/>
                        </a:rPr>
                        <a:t>---</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effectLst/>
                          <a:latin typeface="Arial"/>
                        </a:rPr>
                        <a:t>0.82</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974" name="Rectangle 98"/>
          <p:cNvSpPr>
            <a:spLocks noChangeArrowheads="1"/>
          </p:cNvSpPr>
          <p:nvPr/>
        </p:nvSpPr>
        <p:spPr bwMode="auto">
          <a:xfrm>
            <a:off x="19431000" y="22475825"/>
            <a:ext cx="7315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sz="2400" dirty="0">
                <a:latin typeface="Times New Roman" pitchFamily="18" charset="0"/>
              </a:rPr>
              <a:t>Generally better results for </a:t>
            </a:r>
            <a:r>
              <a:rPr lang="en-US" sz="2400" i="1" dirty="0" err="1">
                <a:solidFill>
                  <a:srgbClr val="FF0000"/>
                </a:solidFill>
                <a:latin typeface="Times New Roman" pitchFamily="18" charset="0"/>
              </a:rPr>
              <a:t>satisfiable</a:t>
            </a:r>
            <a:r>
              <a:rPr lang="en-US" sz="2400" i="1" dirty="0">
                <a:solidFill>
                  <a:srgbClr val="FF0000"/>
                </a:solidFill>
                <a:latin typeface="Times New Roman" pitchFamily="18" charset="0"/>
              </a:rPr>
              <a:t> benchmarks</a:t>
            </a:r>
            <a:endParaRPr lang="en-US" sz="2400" i="1" dirty="0">
              <a:latin typeface="Times New Roman" pitchFamily="18" charset="0"/>
            </a:endParaRPr>
          </a:p>
        </p:txBody>
      </p:sp>
      <p:sp>
        <p:nvSpPr>
          <p:cNvPr id="2975" name="Rectangle 98"/>
          <p:cNvSpPr>
            <a:spLocks noChangeArrowheads="1"/>
          </p:cNvSpPr>
          <p:nvPr/>
        </p:nvSpPr>
        <p:spPr bwMode="auto">
          <a:xfrm>
            <a:off x="19431000" y="23088601"/>
            <a:ext cx="6400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sz="2400" dirty="0">
                <a:latin typeface="Times New Roman" pitchFamily="18" charset="0"/>
              </a:rPr>
              <a:t>Some </a:t>
            </a:r>
            <a:r>
              <a:rPr lang="en-US" sz="2400" i="1" dirty="0" err="1">
                <a:solidFill>
                  <a:srgbClr val="FF0000"/>
                </a:solidFill>
                <a:latin typeface="Times New Roman" pitchFamily="18" charset="0"/>
              </a:rPr>
              <a:t>unsatisfiable</a:t>
            </a:r>
            <a:r>
              <a:rPr lang="en-US" sz="2400" i="1" dirty="0">
                <a:solidFill>
                  <a:srgbClr val="FF0000"/>
                </a:solidFill>
                <a:latin typeface="Times New Roman" pitchFamily="18" charset="0"/>
              </a:rPr>
              <a:t> benchmarks</a:t>
            </a:r>
            <a:r>
              <a:rPr lang="en-US" sz="2400" i="1" dirty="0">
                <a:latin typeface="Times New Roman" pitchFamily="18" charset="0"/>
              </a:rPr>
              <a:t> </a:t>
            </a:r>
            <a:r>
              <a:rPr lang="en-US" sz="2400" dirty="0">
                <a:latin typeface="Times New Roman" pitchFamily="18" charset="0"/>
              </a:rPr>
              <a:t>proved faster</a:t>
            </a:r>
          </a:p>
        </p:txBody>
      </p:sp>
      <mc:AlternateContent xmlns:mc="http://schemas.openxmlformats.org/markup-compatibility/2006">
        <mc:Choice xmlns:a14="http://schemas.microsoft.com/office/drawing/2010/main" Requires="a14">
          <p:sp>
            <p:nvSpPr>
              <p:cNvPr id="154" name="Text Box 3122"/>
              <p:cNvSpPr txBox="1">
                <a:spLocks noChangeArrowheads="1"/>
              </p:cNvSpPr>
              <p:nvPr/>
            </p:nvSpPr>
            <p:spPr bwMode="auto">
              <a:xfrm>
                <a:off x="11963400" y="8916552"/>
                <a:ext cx="9161995" cy="3468322"/>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none">
                <a:spAutoFit/>
              </a:bodyPr>
              <a:lstStyle>
                <a:lvl1pPr eaLnBrk="0" hangingPunct="0">
                  <a:defRPr sz="7400">
                    <a:solidFill>
                      <a:schemeClr val="tx1"/>
                    </a:solidFill>
                    <a:latin typeface="Arial" charset="0"/>
                    <a:ea typeface="ＭＳ Ｐゴシック" charset="-128"/>
                  </a:defRPr>
                </a:lvl1pPr>
                <a:lvl2pPr marL="742950" indent="-285750" eaLnBrk="0" hangingPunct="0">
                  <a:defRPr sz="7400">
                    <a:solidFill>
                      <a:schemeClr val="tx1"/>
                    </a:solidFill>
                    <a:latin typeface="Arial" charset="0"/>
                    <a:ea typeface="ＭＳ Ｐゴシック" charset="-128"/>
                  </a:defRPr>
                </a:lvl2pPr>
                <a:lvl3pPr marL="1143000" indent="-228600" eaLnBrk="0" hangingPunct="0">
                  <a:defRPr sz="7400">
                    <a:solidFill>
                      <a:schemeClr val="tx1"/>
                    </a:solidFill>
                    <a:latin typeface="Arial" charset="0"/>
                    <a:ea typeface="ＭＳ Ｐゴシック" charset="-128"/>
                  </a:defRPr>
                </a:lvl3pPr>
                <a:lvl4pPr marL="1600200" indent="-228600" eaLnBrk="0" hangingPunct="0">
                  <a:defRPr sz="7400">
                    <a:solidFill>
                      <a:schemeClr val="tx1"/>
                    </a:solidFill>
                    <a:latin typeface="Arial" charset="0"/>
                    <a:ea typeface="ＭＳ Ｐゴシック" charset="-128"/>
                  </a:defRPr>
                </a:lvl4pPr>
                <a:lvl5pPr marL="2057400" indent="-228600" eaLnBrk="0" hangingPunct="0">
                  <a:defRPr sz="74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74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74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74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7400">
                    <a:solidFill>
                      <a:schemeClr val="tx1"/>
                    </a:solidFill>
                    <a:latin typeface="Arial" charset="0"/>
                    <a:ea typeface="ＭＳ Ｐゴシック" charset="-128"/>
                  </a:defRPr>
                </a:lvl9pPr>
              </a:lstStyle>
              <a:p>
                <a:pPr algn="l" eaLnBrk="1" hangingPunct="1">
                  <a:spcAft>
                    <a:spcPts val="400"/>
                  </a:spcAft>
                  <a:buFontTx/>
                  <a:buChar char="•"/>
                </a:pPr>
                <a:r>
                  <a:rPr lang="en-US" sz="2800" dirty="0" smtClean="0">
                    <a:latin typeface="Times New Roman" pitchFamily="18" charset="0"/>
                  </a:rPr>
                  <a:t>  </a:t>
                </a:r>
                <a:r>
                  <a:rPr lang="en-US" sz="2800" dirty="0" smtClean="0">
                    <a:solidFill>
                      <a:srgbClr val="000000"/>
                    </a:solidFill>
                    <a:latin typeface="Times New Roman" pitchFamily="18" charset="0"/>
                  </a:rPr>
                  <a:t>A </a:t>
                </a:r>
                <a:r>
                  <a:rPr lang="en-US" sz="2800" dirty="0" err="1" smtClean="0">
                    <a:solidFill>
                      <a:srgbClr val="000000"/>
                    </a:solidFill>
                    <a:latin typeface="Times New Roman" pitchFamily="18" charset="0"/>
                  </a:rPr>
                  <a:t>Finate</a:t>
                </a:r>
                <a:r>
                  <a:rPr lang="en-US" sz="2800" dirty="0" smtClean="0">
                    <a:solidFill>
                      <a:srgbClr val="000000"/>
                    </a:solidFill>
                    <a:latin typeface="Times New Roman" pitchFamily="18" charset="0"/>
                  </a:rPr>
                  <a:t> State Machine </a:t>
                </a:r>
                <a14:m>
                  <m:oMath xmlns:m="http://schemas.openxmlformats.org/officeDocument/2006/math">
                    <m:r>
                      <a:rPr lang="en-US" sz="2800" b="0" i="1" smtClean="0">
                        <a:solidFill>
                          <a:srgbClr val="FF0000"/>
                        </a:solidFill>
                        <a:latin typeface="Cambria Math"/>
                      </a:rPr>
                      <m:t>𝑀</m:t>
                    </m:r>
                    <m:r>
                      <a:rPr lang="en-US" sz="2800" b="0" i="1" smtClean="0">
                        <a:solidFill>
                          <a:srgbClr val="FF0000"/>
                        </a:solidFill>
                        <a:latin typeface="Cambria Math"/>
                      </a:rPr>
                      <m:t>={</m:t>
                    </m:r>
                    <m:r>
                      <a:rPr lang="en-US" sz="2800" b="0" i="1" smtClean="0">
                        <a:solidFill>
                          <a:srgbClr val="FF0000"/>
                        </a:solidFill>
                        <a:latin typeface="Cambria Math"/>
                      </a:rPr>
                      <m:t>𝑍</m:t>
                    </m:r>
                    <m:r>
                      <a:rPr lang="en-US" sz="2800" b="0" i="1" smtClean="0">
                        <a:solidFill>
                          <a:srgbClr val="FF0000"/>
                        </a:solidFill>
                        <a:latin typeface="Cambria Math"/>
                      </a:rPr>
                      <m:t>, </m:t>
                    </m:r>
                    <m:r>
                      <a:rPr lang="en-US" sz="2800" b="0" i="1" smtClean="0">
                        <a:solidFill>
                          <a:srgbClr val="FF0000"/>
                        </a:solidFill>
                        <a:latin typeface="Cambria Math"/>
                      </a:rPr>
                      <m:t>𝑋</m:t>
                    </m:r>
                    <m:r>
                      <a:rPr lang="en-US" sz="2800" b="0" i="1" smtClean="0">
                        <a:solidFill>
                          <a:srgbClr val="FF0000"/>
                        </a:solidFill>
                        <a:latin typeface="Cambria Math"/>
                      </a:rPr>
                      <m:t>, </m:t>
                    </m:r>
                    <m:r>
                      <a:rPr lang="en-US" sz="2800" b="0" i="1" smtClean="0">
                        <a:solidFill>
                          <a:srgbClr val="FF0000"/>
                        </a:solidFill>
                        <a:latin typeface="Cambria Math"/>
                      </a:rPr>
                      <m:t>𝐼</m:t>
                    </m:r>
                    <m:r>
                      <a:rPr lang="en-US" sz="2800" b="0" i="1" smtClean="0">
                        <a:solidFill>
                          <a:srgbClr val="FF0000"/>
                        </a:solidFill>
                        <a:latin typeface="Cambria Math"/>
                      </a:rPr>
                      <m:t>,</m:t>
                    </m:r>
                    <m:r>
                      <a:rPr lang="en-US" sz="2800" b="0" i="1" smtClean="0">
                        <a:solidFill>
                          <a:srgbClr val="FF0000"/>
                        </a:solidFill>
                        <a:latin typeface="Cambria Math"/>
                      </a:rPr>
                      <m:t>𝑇</m:t>
                    </m:r>
                    <m:r>
                      <a:rPr lang="en-US" sz="2800" b="0" i="1" smtClean="0">
                        <a:solidFill>
                          <a:srgbClr val="FF0000"/>
                        </a:solidFill>
                        <a:latin typeface="Cambria Math"/>
                      </a:rPr>
                      <m:t>}</m:t>
                    </m:r>
                  </m:oMath>
                </a14:m>
                <a:endParaRPr lang="en-US" sz="2800" dirty="0" smtClean="0">
                  <a:solidFill>
                    <a:srgbClr val="FF0000"/>
                  </a:solidFill>
                  <a:latin typeface="Times New Roman" pitchFamily="18" charset="0"/>
                </a:endParaRPr>
              </a:p>
              <a:p>
                <a:pPr algn="l" eaLnBrk="1" hangingPunct="1">
                  <a:spcAft>
                    <a:spcPts val="400"/>
                  </a:spcAft>
                  <a:buFontTx/>
                  <a:buChar char="•"/>
                </a:pPr>
                <a:r>
                  <a:rPr lang="en-US" sz="2800" dirty="0">
                    <a:latin typeface="Times New Roman" pitchFamily="18" charset="0"/>
                  </a:rPr>
                  <a:t> </a:t>
                </a:r>
                <a:r>
                  <a:rPr lang="en-US" sz="2800" dirty="0" smtClean="0">
                    <a:latin typeface="Times New Roman" pitchFamily="18" charset="0"/>
                  </a:rPr>
                  <a:t> </a:t>
                </a:r>
                <a14:m>
                  <m:oMath xmlns:m="http://schemas.openxmlformats.org/officeDocument/2006/math">
                    <m:r>
                      <a:rPr lang="en-US" sz="2800" b="0" i="1" smtClean="0">
                        <a:solidFill>
                          <a:srgbClr val="FF0000"/>
                        </a:solidFill>
                        <a:latin typeface="Cambria Math"/>
                      </a:rPr>
                      <m:t>𝑍</m:t>
                    </m:r>
                    <m:r>
                      <a:rPr lang="en-US" sz="2800" b="0" i="1" smtClean="0">
                        <a:latin typeface="Cambria Math"/>
                      </a:rPr>
                      <m:t> </m:t>
                    </m:r>
                  </m:oMath>
                </a14:m>
                <a:r>
                  <a:rPr lang="en-US" sz="2800" dirty="0" smtClean="0">
                    <a:latin typeface="Times New Roman" pitchFamily="18" charset="0"/>
                  </a:rPr>
                  <a:t>(set of </a:t>
                </a:r>
                <a:r>
                  <a:rPr lang="en-US" sz="2800" i="1" dirty="0" smtClean="0">
                    <a:solidFill>
                      <a:srgbClr val="FF0000"/>
                    </a:solidFill>
                    <a:latin typeface="Times New Roman" pitchFamily="18" charset="0"/>
                  </a:rPr>
                  <a:t>primary </a:t>
                </a:r>
                <a:r>
                  <a:rPr lang="en-US" sz="2800" i="1" dirty="0" smtClean="0">
                    <a:solidFill>
                      <a:srgbClr val="FF0000"/>
                    </a:solidFill>
                    <a:latin typeface="Times New Roman" pitchFamily="18" charset="0"/>
                  </a:rPr>
                  <a:t>input variables</a:t>
                </a:r>
                <a:r>
                  <a:rPr lang="en-US" sz="2800" dirty="0" smtClean="0">
                    <a:latin typeface="Times New Roman" pitchFamily="18" charset="0"/>
                  </a:rPr>
                  <a:t>)</a:t>
                </a:r>
                <a:endParaRPr lang="en-US" sz="2800" dirty="0">
                  <a:latin typeface="Times New Roman" pitchFamily="18" charset="0"/>
                </a:endParaRPr>
              </a:p>
              <a:p>
                <a:pPr algn="l" eaLnBrk="1" hangingPunct="1">
                  <a:spcAft>
                    <a:spcPts val="400"/>
                  </a:spcAft>
                  <a:buFontTx/>
                  <a:buChar char="•"/>
                </a:pPr>
                <a:r>
                  <a:rPr lang="en-US" sz="2800" dirty="0">
                    <a:latin typeface="Times New Roman" pitchFamily="18" charset="0"/>
                  </a:rPr>
                  <a:t>  </a:t>
                </a:r>
                <a14:m>
                  <m:oMath xmlns:m="http://schemas.openxmlformats.org/officeDocument/2006/math">
                    <m:r>
                      <a:rPr lang="en-US" sz="2800" b="0" i="1" smtClean="0">
                        <a:solidFill>
                          <a:srgbClr val="FF0000"/>
                        </a:solidFill>
                        <a:latin typeface="Cambria Math"/>
                      </a:rPr>
                      <m:t>𝑋</m:t>
                    </m:r>
                  </m:oMath>
                </a14:m>
                <a:r>
                  <a:rPr lang="en-US" sz="2800" dirty="0" smtClean="0">
                    <a:solidFill>
                      <a:srgbClr val="000000"/>
                    </a:solidFill>
                    <a:latin typeface="Times New Roman" pitchFamily="18" charset="0"/>
                  </a:rPr>
                  <a:t> (set of </a:t>
                </a:r>
                <a:r>
                  <a:rPr lang="en-US" sz="2800" i="1" dirty="0" smtClean="0">
                    <a:solidFill>
                      <a:srgbClr val="FF0000"/>
                    </a:solidFill>
                    <a:latin typeface="Times New Roman" pitchFamily="18" charset="0"/>
                  </a:rPr>
                  <a:t>state variables</a:t>
                </a:r>
                <a:r>
                  <a:rPr lang="en-US" sz="2800" dirty="0" smtClean="0">
                    <a:solidFill>
                      <a:srgbClr val="000000"/>
                    </a:solidFill>
                    <a:latin typeface="Times New Roman" pitchFamily="18" charset="0"/>
                  </a:rPr>
                  <a:t>)</a:t>
                </a:r>
              </a:p>
              <a:p>
                <a:pPr algn="l" eaLnBrk="1" hangingPunct="1">
                  <a:spcAft>
                    <a:spcPts val="400"/>
                  </a:spcAft>
                  <a:buFontTx/>
                  <a:buChar char="•"/>
                </a:pPr>
                <a:r>
                  <a:rPr lang="en-US" sz="2800" dirty="0">
                    <a:solidFill>
                      <a:srgbClr val="000000"/>
                    </a:solidFill>
                    <a:latin typeface="Times New Roman" pitchFamily="18" charset="0"/>
                  </a:rPr>
                  <a:t> </a:t>
                </a:r>
                <a:r>
                  <a:rPr lang="en-US" sz="2800" dirty="0" smtClean="0">
                    <a:solidFill>
                      <a:srgbClr val="000000"/>
                    </a:solidFill>
                    <a:latin typeface="Times New Roman" pitchFamily="18" charset="0"/>
                  </a:rPr>
                  <a:t> </a:t>
                </a:r>
                <a14:m>
                  <m:oMath xmlns:m="http://schemas.openxmlformats.org/officeDocument/2006/math">
                    <m:r>
                      <a:rPr lang="en-US" sz="2800" b="0" i="1" smtClean="0">
                        <a:solidFill>
                          <a:srgbClr val="FF0000"/>
                        </a:solidFill>
                        <a:latin typeface="Cambria Math"/>
                      </a:rPr>
                      <m:t>𝐼</m:t>
                    </m:r>
                    <m:r>
                      <a:rPr lang="en-US" sz="2800" b="0" i="1" smtClean="0">
                        <a:solidFill>
                          <a:srgbClr val="FF0000"/>
                        </a:solidFill>
                        <a:latin typeface="Cambria Math"/>
                        <a:ea typeface="Cambria Math"/>
                      </a:rPr>
                      <m:t>⊆{0,1</m:t>
                    </m:r>
                    <m:sSup>
                      <m:sSupPr>
                        <m:ctrlPr>
                          <a:rPr lang="en-US" sz="2800" b="0" i="1" smtClean="0">
                            <a:solidFill>
                              <a:srgbClr val="FF0000"/>
                            </a:solidFill>
                            <a:latin typeface="Cambria Math"/>
                            <a:ea typeface="Cambria Math"/>
                          </a:rPr>
                        </m:ctrlPr>
                      </m:sSupPr>
                      <m:e>
                        <m:r>
                          <a:rPr lang="en-US" sz="2800" b="0" i="1" smtClean="0">
                            <a:solidFill>
                              <a:srgbClr val="FF0000"/>
                            </a:solidFill>
                            <a:latin typeface="Cambria Math"/>
                            <a:ea typeface="Cambria Math"/>
                          </a:rPr>
                          <m:t>}</m:t>
                        </m:r>
                      </m:e>
                      <m:sup>
                        <m:r>
                          <a:rPr lang="en-US" sz="2800" b="0" i="1" smtClean="0">
                            <a:solidFill>
                              <a:srgbClr val="FF0000"/>
                            </a:solidFill>
                            <a:latin typeface="Cambria Math"/>
                            <a:ea typeface="Cambria Math"/>
                          </a:rPr>
                          <m:t>𝑋</m:t>
                        </m:r>
                      </m:sup>
                    </m:sSup>
                  </m:oMath>
                </a14:m>
                <a:r>
                  <a:rPr lang="en-US" sz="2800" dirty="0" smtClean="0">
                    <a:solidFill>
                      <a:srgbClr val="000000"/>
                    </a:solidFill>
                    <a:latin typeface="Times New Roman" pitchFamily="18" charset="0"/>
                  </a:rPr>
                  <a:t> </a:t>
                </a:r>
                <a:r>
                  <a:rPr lang="en-US" sz="2800" dirty="0" smtClean="0">
                    <a:solidFill>
                      <a:srgbClr val="000000"/>
                    </a:solidFill>
                    <a:latin typeface="Times New Roman" pitchFamily="18" charset="0"/>
                  </a:rPr>
                  <a:t>(set of </a:t>
                </a:r>
                <a:r>
                  <a:rPr lang="en-US" sz="2800" i="1" dirty="0" smtClean="0">
                    <a:solidFill>
                      <a:srgbClr val="FF0000"/>
                    </a:solidFill>
                    <a:latin typeface="Times New Roman" pitchFamily="18" charset="0"/>
                  </a:rPr>
                  <a:t>initial states</a:t>
                </a:r>
                <a:r>
                  <a:rPr lang="en-US" sz="2800" dirty="0" smtClean="0">
                    <a:solidFill>
                      <a:srgbClr val="000000"/>
                    </a:solidFill>
                    <a:latin typeface="Times New Roman" pitchFamily="18" charset="0"/>
                  </a:rPr>
                  <a:t>)</a:t>
                </a:r>
              </a:p>
              <a:p>
                <a:pPr algn="l" eaLnBrk="1" hangingPunct="1">
                  <a:spcAft>
                    <a:spcPts val="400"/>
                  </a:spcAft>
                  <a:buFontTx/>
                  <a:buChar char="•"/>
                </a:pPr>
                <a:r>
                  <a:rPr lang="en-US" sz="2800" dirty="0" smtClean="0">
                    <a:solidFill>
                      <a:srgbClr val="000000"/>
                    </a:solidFill>
                    <a:latin typeface="Times New Roman" pitchFamily="18" charset="0"/>
                  </a:rPr>
                  <a:t>  </a:t>
                </a:r>
                <a14:m>
                  <m:oMath xmlns:m="http://schemas.openxmlformats.org/officeDocument/2006/math">
                    <m:r>
                      <a:rPr lang="en-US" sz="2800" b="0" i="1" smtClean="0">
                        <a:solidFill>
                          <a:srgbClr val="FF0000"/>
                        </a:solidFill>
                        <a:latin typeface="Cambria Math"/>
                      </a:rPr>
                      <m:t>𝑇</m:t>
                    </m:r>
                    <m:r>
                      <a:rPr lang="en-US" sz="2800" b="0" i="1" smtClean="0">
                        <a:solidFill>
                          <a:srgbClr val="FF0000"/>
                        </a:solidFill>
                        <a:latin typeface="Cambria Math"/>
                        <a:ea typeface="Cambria Math"/>
                      </a:rPr>
                      <m:t>⊆{0,1</m:t>
                    </m:r>
                    <m:sSup>
                      <m:sSupPr>
                        <m:ctrlPr>
                          <a:rPr lang="en-US" sz="2800" b="0" i="1" smtClean="0">
                            <a:solidFill>
                              <a:srgbClr val="FF0000"/>
                            </a:solidFill>
                            <a:latin typeface="Cambria Math"/>
                            <a:ea typeface="Cambria Math"/>
                          </a:rPr>
                        </m:ctrlPr>
                      </m:sSupPr>
                      <m:e>
                        <m:r>
                          <a:rPr lang="en-US" sz="2800" b="0" i="1" smtClean="0">
                            <a:solidFill>
                              <a:srgbClr val="FF0000"/>
                            </a:solidFill>
                            <a:latin typeface="Cambria Math"/>
                            <a:ea typeface="Cambria Math"/>
                          </a:rPr>
                          <m:t>}</m:t>
                        </m:r>
                      </m:e>
                      <m:sup>
                        <m:r>
                          <a:rPr lang="en-US" sz="2800" b="0" i="1" smtClean="0">
                            <a:solidFill>
                              <a:srgbClr val="FF0000"/>
                            </a:solidFill>
                            <a:latin typeface="Cambria Math"/>
                            <a:ea typeface="Cambria Math"/>
                          </a:rPr>
                          <m:t>𝑋</m:t>
                        </m:r>
                      </m:sup>
                    </m:sSup>
                    <m:r>
                      <a:rPr lang="en-US" sz="2800" b="0" i="1" smtClean="0">
                        <a:solidFill>
                          <a:srgbClr val="FF0000"/>
                        </a:solidFill>
                        <a:latin typeface="Cambria Math"/>
                        <a:ea typeface="Cambria Math"/>
                      </a:rPr>
                      <m:t>×{0,1</m:t>
                    </m:r>
                    <m:sSup>
                      <m:sSupPr>
                        <m:ctrlPr>
                          <a:rPr lang="en-US" sz="2800" b="0" i="1" smtClean="0">
                            <a:solidFill>
                              <a:srgbClr val="FF0000"/>
                            </a:solidFill>
                            <a:latin typeface="Cambria Math"/>
                            <a:ea typeface="Cambria Math"/>
                          </a:rPr>
                        </m:ctrlPr>
                      </m:sSupPr>
                      <m:e>
                        <m:r>
                          <a:rPr lang="en-US" sz="2800" b="0" i="1" smtClean="0">
                            <a:solidFill>
                              <a:srgbClr val="FF0000"/>
                            </a:solidFill>
                            <a:latin typeface="Cambria Math"/>
                            <a:ea typeface="Cambria Math"/>
                          </a:rPr>
                          <m:t>}</m:t>
                        </m:r>
                      </m:e>
                      <m:sup>
                        <m:acc>
                          <m:accPr>
                            <m:chr m:val="́"/>
                            <m:ctrlPr>
                              <a:rPr lang="en-US" sz="2800" b="0" i="1" smtClean="0">
                                <a:solidFill>
                                  <a:srgbClr val="FF0000"/>
                                </a:solidFill>
                                <a:latin typeface="Cambria Math"/>
                                <a:ea typeface="Cambria Math"/>
                              </a:rPr>
                            </m:ctrlPr>
                          </m:accPr>
                          <m:e>
                            <m:r>
                              <a:rPr lang="en-US" sz="2800" b="0" i="1" smtClean="0">
                                <a:solidFill>
                                  <a:srgbClr val="FF0000"/>
                                </a:solidFill>
                                <a:latin typeface="Cambria Math"/>
                                <a:ea typeface="Cambria Math"/>
                              </a:rPr>
                              <m:t>𝑋</m:t>
                            </m:r>
                          </m:e>
                        </m:acc>
                      </m:sup>
                    </m:sSup>
                  </m:oMath>
                </a14:m>
                <a:r>
                  <a:rPr lang="en-US" sz="2800" dirty="0" smtClean="0">
                    <a:solidFill>
                      <a:srgbClr val="FF0000"/>
                    </a:solidFill>
                    <a:latin typeface="Times New Roman" pitchFamily="18" charset="0"/>
                  </a:rPr>
                  <a:t> </a:t>
                </a:r>
                <a:r>
                  <a:rPr lang="en-US" sz="2800" dirty="0" smtClean="0">
                    <a:solidFill>
                      <a:srgbClr val="000000"/>
                    </a:solidFill>
                    <a:latin typeface="Times New Roman" pitchFamily="18" charset="0"/>
                  </a:rPr>
                  <a:t>(</a:t>
                </a:r>
                <a:r>
                  <a:rPr lang="en-US" sz="2800" i="1" dirty="0" smtClean="0">
                    <a:solidFill>
                      <a:srgbClr val="FF0000"/>
                    </a:solidFill>
                    <a:latin typeface="Times New Roman" pitchFamily="18" charset="0"/>
                  </a:rPr>
                  <a:t>transition relation</a:t>
                </a:r>
                <a:r>
                  <a:rPr lang="en-US" sz="2800" dirty="0" smtClean="0">
                    <a:solidFill>
                      <a:srgbClr val="000000"/>
                    </a:solidFill>
                    <a:latin typeface="Times New Roman" pitchFamily="18" charset="0"/>
                  </a:rPr>
                  <a:t>)</a:t>
                </a:r>
              </a:p>
              <a:p>
                <a:pPr algn="l" eaLnBrk="1" hangingPunct="1">
                  <a:spcAft>
                    <a:spcPts val="400"/>
                  </a:spcAft>
                  <a:buFontTx/>
                  <a:buChar char="•"/>
                </a:pPr>
                <a:r>
                  <a:rPr lang="en-US" sz="2800" dirty="0">
                    <a:solidFill>
                      <a:srgbClr val="000000"/>
                    </a:solidFill>
                    <a:latin typeface="Times New Roman" pitchFamily="18" charset="0"/>
                  </a:rPr>
                  <a:t> </a:t>
                </a:r>
                <a:r>
                  <a:rPr lang="en-US" sz="2800" dirty="0" smtClean="0">
                    <a:solidFill>
                      <a:srgbClr val="000000"/>
                    </a:solidFill>
                    <a:latin typeface="Times New Roman" pitchFamily="18" charset="0"/>
                  </a:rPr>
                  <a:t> </a:t>
                </a:r>
                <a14:m>
                  <m:oMath xmlns:m="http://schemas.openxmlformats.org/officeDocument/2006/math">
                    <m:sSub>
                      <m:sSubPr>
                        <m:ctrlPr>
                          <a:rPr lang="en-US" sz="2800" i="1" smtClean="0">
                            <a:solidFill>
                              <a:srgbClr val="FF0000"/>
                            </a:solidFill>
                            <a:latin typeface="Cambria Math"/>
                          </a:rPr>
                        </m:ctrlPr>
                      </m:sSubPr>
                      <m:e>
                        <m:r>
                          <a:rPr lang="en-US" sz="2800" b="0" i="1" smtClean="0">
                            <a:solidFill>
                              <a:srgbClr val="FF0000"/>
                            </a:solidFill>
                            <a:latin typeface="Cambria Math"/>
                          </a:rPr>
                          <m:t>𝐹</m:t>
                        </m:r>
                      </m:e>
                      <m:sub>
                        <m:r>
                          <a:rPr lang="en-US" sz="2800" b="0" i="1" smtClean="0">
                            <a:solidFill>
                              <a:srgbClr val="FF0000"/>
                            </a:solidFill>
                            <a:latin typeface="Cambria Math"/>
                          </a:rPr>
                          <m:t>0</m:t>
                        </m:r>
                      </m:sub>
                    </m:sSub>
                    <m:r>
                      <a:rPr lang="en-US" sz="2800" b="0" i="1" smtClean="0">
                        <a:solidFill>
                          <a:srgbClr val="FF0000"/>
                        </a:solidFill>
                        <a:latin typeface="Cambria Math"/>
                      </a:rPr>
                      <m:t>,</m:t>
                    </m:r>
                    <m:sSub>
                      <m:sSubPr>
                        <m:ctrlPr>
                          <a:rPr lang="en-US" sz="2800" i="1">
                            <a:solidFill>
                              <a:srgbClr val="FF0000"/>
                            </a:solidFill>
                            <a:latin typeface="Cambria Math"/>
                          </a:rPr>
                        </m:ctrlPr>
                      </m:sSubPr>
                      <m:e>
                        <m:r>
                          <a:rPr lang="en-US" sz="2800" i="1">
                            <a:solidFill>
                              <a:srgbClr val="FF0000"/>
                            </a:solidFill>
                            <a:latin typeface="Cambria Math"/>
                          </a:rPr>
                          <m:t>𝐹</m:t>
                        </m:r>
                      </m:e>
                      <m:sub>
                        <m:r>
                          <a:rPr lang="en-US" sz="2800" b="0" i="1" smtClean="0">
                            <a:solidFill>
                              <a:srgbClr val="FF0000"/>
                            </a:solidFill>
                            <a:latin typeface="Cambria Math"/>
                          </a:rPr>
                          <m:t>1</m:t>
                        </m:r>
                      </m:sub>
                    </m:sSub>
                    <m:r>
                      <a:rPr lang="en-US" sz="2800" b="0" i="0" smtClean="0">
                        <a:solidFill>
                          <a:srgbClr val="FF0000"/>
                        </a:solidFill>
                        <a:latin typeface="Cambria Math"/>
                      </a:rPr>
                      <m:t>, …,</m:t>
                    </m:r>
                    <m:sSub>
                      <m:sSubPr>
                        <m:ctrlPr>
                          <a:rPr lang="en-US" sz="2800" i="1">
                            <a:solidFill>
                              <a:srgbClr val="FF0000"/>
                            </a:solidFill>
                            <a:latin typeface="Cambria Math"/>
                          </a:rPr>
                        </m:ctrlPr>
                      </m:sSubPr>
                      <m:e>
                        <m:r>
                          <a:rPr lang="en-US" sz="2800" i="1">
                            <a:solidFill>
                              <a:srgbClr val="FF0000"/>
                            </a:solidFill>
                            <a:latin typeface="Cambria Math"/>
                          </a:rPr>
                          <m:t>𝐹</m:t>
                        </m:r>
                      </m:e>
                      <m:sub>
                        <m:r>
                          <a:rPr lang="en-US" sz="2800" b="0" i="1" smtClean="0">
                            <a:solidFill>
                              <a:srgbClr val="FF0000"/>
                            </a:solidFill>
                            <a:latin typeface="Cambria Math"/>
                          </a:rPr>
                          <m:t>𝑛</m:t>
                        </m:r>
                        <m:r>
                          <a:rPr lang="en-US" sz="2800" b="0" i="1" smtClean="0">
                            <a:solidFill>
                              <a:srgbClr val="FF0000"/>
                            </a:solidFill>
                            <a:latin typeface="Cambria Math"/>
                          </a:rPr>
                          <m:t>−1</m:t>
                        </m:r>
                      </m:sub>
                    </m:sSub>
                  </m:oMath>
                </a14:m>
                <a:r>
                  <a:rPr lang="en-US" sz="2800" dirty="0" smtClean="0">
                    <a:solidFill>
                      <a:srgbClr val="000000"/>
                    </a:solidFill>
                    <a:latin typeface="Times New Roman" pitchFamily="18" charset="0"/>
                  </a:rPr>
                  <a:t>(</a:t>
                </a:r>
                <a:r>
                  <a:rPr lang="en-US" sz="2800" i="1" dirty="0" smtClean="0">
                    <a:solidFill>
                      <a:srgbClr val="FF0000"/>
                    </a:solidFill>
                    <a:latin typeface="Times New Roman" pitchFamily="18" charset="0"/>
                  </a:rPr>
                  <a:t>frames </a:t>
                </a:r>
                <a:r>
                  <a:rPr lang="en-US" sz="2800" dirty="0" smtClean="0">
                    <a:solidFill>
                      <a:srgbClr val="000000"/>
                    </a:solidFill>
                    <a:latin typeface="Times New Roman" pitchFamily="18" charset="0"/>
                  </a:rPr>
                  <a:t>containing </a:t>
                </a:r>
                <a:r>
                  <a:rPr lang="en-US" sz="2800" i="1" dirty="0" smtClean="0">
                    <a:solidFill>
                      <a:srgbClr val="FF0000"/>
                    </a:solidFill>
                    <a:latin typeface="Times New Roman" pitchFamily="18" charset="0"/>
                  </a:rPr>
                  <a:t>clauses</a:t>
                </a:r>
                <a:r>
                  <a:rPr lang="en-US" sz="2800" dirty="0" smtClean="0">
                    <a:solidFill>
                      <a:srgbClr val="000000"/>
                    </a:solidFill>
                    <a:latin typeface="Times New Roman" pitchFamily="18" charset="0"/>
                  </a:rPr>
                  <a:t> of </a:t>
                </a:r>
                <a:r>
                  <a:rPr lang="en-US" sz="2800" i="1" dirty="0" smtClean="0">
                    <a:solidFill>
                      <a:srgbClr val="FF0000"/>
                    </a:solidFill>
                    <a:latin typeface="Times New Roman" pitchFamily="18" charset="0"/>
                  </a:rPr>
                  <a:t>state variables</a:t>
                </a:r>
                <a:r>
                  <a:rPr lang="en-US" sz="2800" dirty="0" smtClean="0">
                    <a:solidFill>
                      <a:srgbClr val="000000"/>
                    </a:solidFill>
                    <a:latin typeface="Times New Roman" pitchFamily="18" charset="0"/>
                  </a:rPr>
                  <a:t>)</a:t>
                </a:r>
              </a:p>
              <a:p>
                <a:pPr algn="l" eaLnBrk="1" hangingPunct="1">
                  <a:spcAft>
                    <a:spcPts val="400"/>
                  </a:spcAft>
                  <a:buFontTx/>
                  <a:buChar char="•"/>
                </a:pPr>
                <a:r>
                  <a:rPr lang="en-US" sz="2800" dirty="0">
                    <a:solidFill>
                      <a:srgbClr val="000000"/>
                    </a:solidFill>
                    <a:latin typeface="Times New Roman" pitchFamily="18" charset="0"/>
                  </a:rPr>
                  <a:t> </a:t>
                </a:r>
                <a:r>
                  <a:rPr lang="en-US" sz="2800" dirty="0" smtClean="0">
                    <a:solidFill>
                      <a:srgbClr val="000000"/>
                    </a:solidFill>
                    <a:latin typeface="Times New Roman" pitchFamily="18" charset="0"/>
                  </a:rPr>
                  <a:t> </a:t>
                </a:r>
                <a14:m>
                  <m:oMath xmlns:m="http://schemas.openxmlformats.org/officeDocument/2006/math">
                    <m:r>
                      <a:rPr lang="en-US" sz="2800" b="0" i="1" smtClean="0">
                        <a:solidFill>
                          <a:srgbClr val="000000"/>
                        </a:solidFill>
                        <a:latin typeface="Cambria Math"/>
                      </a:rPr>
                      <m:t>𝑃</m:t>
                    </m:r>
                  </m:oMath>
                </a14:m>
                <a:r>
                  <a:rPr lang="en-US" sz="2800" dirty="0" smtClean="0">
                    <a:solidFill>
                      <a:srgbClr val="000000"/>
                    </a:solidFill>
                    <a:latin typeface="Times New Roman" pitchFamily="18" charset="0"/>
                  </a:rPr>
                  <a:t> (set of </a:t>
                </a:r>
                <a:r>
                  <a:rPr lang="en-US" sz="2800" i="1" dirty="0" smtClean="0">
                    <a:solidFill>
                      <a:srgbClr val="FF0000"/>
                    </a:solidFill>
                    <a:latin typeface="Times New Roman" pitchFamily="18" charset="0"/>
                  </a:rPr>
                  <a:t>property states</a:t>
                </a:r>
                <a:r>
                  <a:rPr lang="en-US" sz="2800" dirty="0" smtClean="0">
                    <a:solidFill>
                      <a:srgbClr val="000000"/>
                    </a:solidFill>
                    <a:latin typeface="Times New Roman" pitchFamily="18" charset="0"/>
                  </a:rPr>
                  <a:t>)</a:t>
                </a:r>
                <a:endParaRPr lang="en-US" sz="2800" dirty="0">
                  <a:solidFill>
                    <a:srgbClr val="000000"/>
                  </a:solidFill>
                  <a:latin typeface="Times New Roman" pitchFamily="18" charset="0"/>
                </a:endParaRPr>
              </a:p>
            </p:txBody>
          </p:sp>
        </mc:Choice>
        <mc:Fallback>
          <p:sp>
            <p:nvSpPr>
              <p:cNvPr id="154" name="Text Box 3122"/>
              <p:cNvSpPr txBox="1">
                <a:spLocks noRot="1" noChangeAspect="1" noMove="1" noResize="1" noEditPoints="1" noAdjustHandles="1" noChangeArrowheads="1" noChangeShapeType="1" noTextEdit="1"/>
              </p:cNvSpPr>
              <p:nvPr/>
            </p:nvSpPr>
            <p:spPr bwMode="auto">
              <a:xfrm>
                <a:off x="11963400" y="8916552"/>
                <a:ext cx="9161995" cy="3468322"/>
              </a:xfrm>
              <a:prstGeom prst="rect">
                <a:avLst/>
              </a:prstGeom>
              <a:blipFill rotWithShape="1">
                <a:blip r:embed="rId10"/>
                <a:stretch>
                  <a:fillRect l="-1198" t="-1757" r="-399" b="-404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22936199" y="8925786"/>
                <a:ext cx="12658657" cy="3982565"/>
              </a:xfrm>
              <a:prstGeom prst="rect">
                <a:avLst/>
              </a:prstGeom>
              <a:noFill/>
            </p:spPr>
            <p:txBody>
              <a:bodyPr wrap="square" rtlCol="0">
                <a:spAutoFit/>
              </a:bodyPr>
              <a:lstStyle/>
              <a:p>
                <a:pPr marL="457200" indent="-457200" algn="l">
                  <a:buFont typeface="Arial" pitchFamily="34" charset="0"/>
                  <a:buChar char="•"/>
                </a:pPr>
                <a:r>
                  <a:rPr lang="en-US" sz="2800" dirty="0" smtClean="0">
                    <a:solidFill>
                      <a:srgbClr val="000000"/>
                    </a:solidFill>
                    <a:latin typeface="Times New Roman" pitchFamily="18" charset="0"/>
                  </a:rPr>
                  <a:t>The </a:t>
                </a:r>
                <a:r>
                  <a:rPr lang="en-US" sz="2800" dirty="0">
                    <a:solidFill>
                      <a:srgbClr val="000000"/>
                    </a:solidFill>
                    <a:latin typeface="Times New Roman" pitchFamily="18" charset="0"/>
                  </a:rPr>
                  <a:t>0</a:t>
                </a:r>
                <a:r>
                  <a:rPr lang="en-US" sz="2800" baseline="30000" dirty="0">
                    <a:solidFill>
                      <a:srgbClr val="000000"/>
                    </a:solidFill>
                    <a:latin typeface="Times New Roman" pitchFamily="18" charset="0"/>
                  </a:rPr>
                  <a:t>th</a:t>
                </a:r>
                <a:r>
                  <a:rPr lang="en-US" sz="2800" dirty="0">
                    <a:solidFill>
                      <a:srgbClr val="000000"/>
                    </a:solidFill>
                    <a:latin typeface="Times New Roman" pitchFamily="18" charset="0"/>
                  </a:rPr>
                  <a:t> frame contains only the initial states </a:t>
                </a:r>
                <a14:m>
                  <m:oMath xmlns:m="http://schemas.openxmlformats.org/officeDocument/2006/math">
                    <m:r>
                      <a:rPr lang="en-US" sz="2800" i="1" smtClean="0">
                        <a:solidFill>
                          <a:srgbClr val="FF0000"/>
                        </a:solidFill>
                        <a:latin typeface="Cambria Math"/>
                      </a:rPr>
                      <m:t>(</m:t>
                    </m:r>
                    <m:sSub>
                      <m:sSubPr>
                        <m:ctrlPr>
                          <a:rPr lang="en-US" sz="2800" i="1">
                            <a:solidFill>
                              <a:srgbClr val="FF0000"/>
                            </a:solidFill>
                            <a:latin typeface="Cambria Math"/>
                          </a:rPr>
                        </m:ctrlPr>
                      </m:sSubPr>
                      <m:e>
                        <m:r>
                          <a:rPr lang="en-US" sz="2800" i="1">
                            <a:solidFill>
                              <a:srgbClr val="FF0000"/>
                            </a:solidFill>
                            <a:latin typeface="Cambria Math"/>
                          </a:rPr>
                          <m:t>𝐹</m:t>
                        </m:r>
                      </m:e>
                      <m:sub>
                        <m:r>
                          <a:rPr lang="en-US" sz="2800" i="1">
                            <a:solidFill>
                              <a:srgbClr val="FF0000"/>
                            </a:solidFill>
                            <a:latin typeface="Cambria Math"/>
                          </a:rPr>
                          <m:t>0</m:t>
                        </m:r>
                      </m:sub>
                    </m:sSub>
                    <m:r>
                      <a:rPr lang="en-US" sz="2800" i="1">
                        <a:solidFill>
                          <a:srgbClr val="FF0000"/>
                        </a:solidFill>
                        <a:latin typeface="Cambria Math"/>
                      </a:rPr>
                      <m:t>=</m:t>
                    </m:r>
                    <m:r>
                      <a:rPr lang="en-US" sz="2800" i="1">
                        <a:solidFill>
                          <a:srgbClr val="FF0000"/>
                        </a:solidFill>
                        <a:latin typeface="Cambria Math"/>
                      </a:rPr>
                      <m:t>𝐼</m:t>
                    </m:r>
                    <m:r>
                      <a:rPr lang="en-US" sz="2800" i="1">
                        <a:solidFill>
                          <a:srgbClr val="FF0000"/>
                        </a:solidFill>
                        <a:latin typeface="Cambria Math"/>
                      </a:rPr>
                      <m:t>)</m:t>
                    </m:r>
                  </m:oMath>
                </a14:m>
                <a:endParaRPr lang="en-US" sz="2800" dirty="0">
                  <a:latin typeface="Times New Roman" pitchFamily="18" charset="0"/>
                </a:endParaRPr>
              </a:p>
              <a:p>
                <a:pPr marL="457200" indent="-457200" algn="l">
                  <a:buFont typeface="Arial" pitchFamily="34" charset="0"/>
                  <a:buChar char="•"/>
                </a:pPr>
                <a14:m>
                  <m:oMath xmlns:m="http://schemas.openxmlformats.org/officeDocument/2006/math">
                    <m:r>
                      <a:rPr lang="en-US" sz="2800" b="0" i="1" smtClean="0">
                        <a:solidFill>
                          <a:schemeClr val="tx1"/>
                        </a:solidFill>
                        <a:latin typeface="Cambria Math"/>
                      </a:rPr>
                      <m:t> </m:t>
                    </m:r>
                    <m:sSub>
                      <m:sSubPr>
                        <m:ctrlPr>
                          <a:rPr lang="en-US" sz="2800" i="1" smtClean="0">
                            <a:solidFill>
                              <a:srgbClr val="FF0000"/>
                            </a:solidFill>
                            <a:latin typeface="Cambria Math"/>
                          </a:rPr>
                        </m:ctrlPr>
                      </m:sSubPr>
                      <m:e>
                        <m:r>
                          <a:rPr lang="en-US" sz="2800" i="1">
                            <a:solidFill>
                              <a:srgbClr val="FF0000"/>
                            </a:solidFill>
                            <a:latin typeface="Cambria Math"/>
                          </a:rPr>
                          <m:t>𝐹</m:t>
                        </m:r>
                      </m:e>
                      <m:sub>
                        <m:r>
                          <a:rPr lang="en-US" sz="2800" i="1">
                            <a:solidFill>
                              <a:srgbClr val="FF0000"/>
                            </a:solidFill>
                            <a:latin typeface="Cambria Math"/>
                          </a:rPr>
                          <m:t>𝑖</m:t>
                        </m:r>
                      </m:sub>
                    </m:sSub>
                  </m:oMath>
                </a14:m>
                <a:r>
                  <a:rPr lang="en-US" sz="2800" dirty="0">
                    <a:solidFill>
                      <a:srgbClr val="000000"/>
                    </a:solidFill>
                    <a:latin typeface="Times New Roman" pitchFamily="18" charset="0"/>
                  </a:rPr>
                  <a:t> is an </a:t>
                </a:r>
                <a:r>
                  <a:rPr lang="en-US" sz="2800" dirty="0" smtClean="0">
                    <a:solidFill>
                      <a:srgbClr val="000000"/>
                    </a:solidFill>
                    <a:latin typeface="Times New Roman" pitchFamily="18" charset="0"/>
                  </a:rPr>
                  <a:t>over approximation </a:t>
                </a:r>
                <a:r>
                  <a:rPr lang="en-US" sz="2800" dirty="0">
                    <a:solidFill>
                      <a:srgbClr val="000000"/>
                    </a:solidFill>
                    <a:latin typeface="Times New Roman" pitchFamily="18" charset="0"/>
                  </a:rPr>
                  <a:t>of states reachable in </a:t>
                </a:r>
                <a14:m>
                  <m:oMath xmlns:m="http://schemas.openxmlformats.org/officeDocument/2006/math">
                    <m:r>
                      <a:rPr lang="en-US" sz="2800" i="1" smtClean="0">
                        <a:solidFill>
                          <a:srgbClr val="FF0000"/>
                        </a:solidFill>
                        <a:latin typeface="Cambria Math"/>
                      </a:rPr>
                      <m:t>𝑖</m:t>
                    </m:r>
                  </m:oMath>
                </a14:m>
                <a:r>
                  <a:rPr lang="en-US" sz="2800" dirty="0">
                    <a:solidFill>
                      <a:srgbClr val="000000"/>
                    </a:solidFill>
                    <a:latin typeface="Times New Roman" pitchFamily="18" charset="0"/>
                  </a:rPr>
                  <a:t> transitions of the </a:t>
                </a:r>
                <a:r>
                  <a:rPr lang="en-US" sz="2800" dirty="0" smtClean="0">
                    <a:solidFill>
                      <a:srgbClr val="000000"/>
                    </a:solidFill>
                    <a:latin typeface="Times New Roman" pitchFamily="18" charset="0"/>
                  </a:rPr>
                  <a:t>initial states</a:t>
                </a:r>
              </a:p>
              <a:p>
                <a:pPr marL="457200" indent="-457200" algn="l">
                  <a:buFont typeface="Arial" pitchFamily="34" charset="0"/>
                  <a:buChar char="•"/>
                </a:pPr>
                <a:r>
                  <a:rPr lang="en-US" sz="2800" dirty="0">
                    <a:solidFill>
                      <a:srgbClr val="000000"/>
                    </a:solidFill>
                    <a:latin typeface="Times New Roman" pitchFamily="18" charset="0"/>
                  </a:rPr>
                  <a:t>If a state is not blocked in some frame, then it is not blocked in the next frame either </a:t>
                </a:r>
                <a14:m>
                  <m:oMath xmlns:m="http://schemas.openxmlformats.org/officeDocument/2006/math">
                    <m:r>
                      <a:rPr lang="en-US" sz="2800" b="0" i="1" smtClean="0">
                        <a:solidFill>
                          <a:srgbClr val="FF0000"/>
                        </a:solidFill>
                        <a:latin typeface="Cambria Math"/>
                      </a:rPr>
                      <m:t>(</m:t>
                    </m:r>
                    <m:sSub>
                      <m:sSubPr>
                        <m:ctrlPr>
                          <a:rPr lang="en-US" sz="2800" b="0" i="1" smtClean="0">
                            <a:solidFill>
                              <a:srgbClr val="FF0000"/>
                            </a:solidFill>
                            <a:latin typeface="Cambria Math"/>
                          </a:rPr>
                        </m:ctrlPr>
                      </m:sSubPr>
                      <m:e>
                        <m:r>
                          <a:rPr lang="en-US" sz="2800" b="0" i="1" smtClean="0">
                            <a:solidFill>
                              <a:srgbClr val="FF0000"/>
                            </a:solidFill>
                            <a:latin typeface="Cambria Math"/>
                          </a:rPr>
                          <m:t>𝐹</m:t>
                        </m:r>
                      </m:e>
                      <m:sub>
                        <m:r>
                          <a:rPr lang="en-US" sz="2800" b="0" i="1" smtClean="0">
                            <a:solidFill>
                              <a:srgbClr val="FF0000"/>
                            </a:solidFill>
                            <a:latin typeface="Cambria Math"/>
                          </a:rPr>
                          <m:t>𝑖</m:t>
                        </m:r>
                      </m:sub>
                    </m:sSub>
                    <m:r>
                      <a:rPr lang="en-US" sz="2800" b="0" i="1" smtClean="0">
                        <a:solidFill>
                          <a:srgbClr val="FF0000"/>
                        </a:solidFill>
                        <a:latin typeface="Cambria Math"/>
                        <a:ea typeface="Cambria Math"/>
                      </a:rPr>
                      <m:t>→</m:t>
                    </m:r>
                    <m:sSub>
                      <m:sSubPr>
                        <m:ctrlPr>
                          <a:rPr lang="en-US" sz="2800" b="0" i="1" smtClean="0">
                            <a:solidFill>
                              <a:srgbClr val="FF0000"/>
                            </a:solidFill>
                            <a:latin typeface="Cambria Math"/>
                            <a:ea typeface="Cambria Math"/>
                          </a:rPr>
                        </m:ctrlPr>
                      </m:sSubPr>
                      <m:e>
                        <m:r>
                          <a:rPr lang="en-US" sz="2800" b="0" i="1" smtClean="0">
                            <a:solidFill>
                              <a:srgbClr val="FF0000"/>
                            </a:solidFill>
                            <a:latin typeface="Cambria Math"/>
                            <a:ea typeface="Cambria Math"/>
                          </a:rPr>
                          <m:t>𝐹</m:t>
                        </m:r>
                      </m:e>
                      <m:sub>
                        <m:r>
                          <a:rPr lang="en-US" sz="2800" b="0" i="1" smtClean="0">
                            <a:solidFill>
                              <a:srgbClr val="FF0000"/>
                            </a:solidFill>
                            <a:latin typeface="Cambria Math"/>
                            <a:ea typeface="Cambria Math"/>
                          </a:rPr>
                          <m:t>𝑖</m:t>
                        </m:r>
                        <m:r>
                          <a:rPr lang="en-US" sz="2800" b="0" i="1" smtClean="0">
                            <a:solidFill>
                              <a:srgbClr val="FF0000"/>
                            </a:solidFill>
                            <a:latin typeface="Cambria Math"/>
                            <a:ea typeface="Cambria Math"/>
                          </a:rPr>
                          <m:t>+1</m:t>
                        </m:r>
                      </m:sub>
                    </m:sSub>
                    <m:r>
                      <a:rPr lang="en-US" sz="2800" b="0" i="1" smtClean="0">
                        <a:solidFill>
                          <a:srgbClr val="FF0000"/>
                        </a:solidFill>
                        <a:latin typeface="Cambria Math"/>
                        <a:ea typeface="Cambria Math"/>
                      </a:rPr>
                      <m:t>)</m:t>
                    </m:r>
                  </m:oMath>
                </a14:m>
                <a:endParaRPr lang="en-US" sz="2800" dirty="0" smtClean="0">
                  <a:solidFill>
                    <a:srgbClr val="FF0000"/>
                  </a:solidFill>
                  <a:latin typeface="Times New Roman" pitchFamily="18" charset="0"/>
                </a:endParaRPr>
              </a:p>
              <a:p>
                <a:pPr marL="457200" indent="-457200" algn="l">
                  <a:buFont typeface="Arial" pitchFamily="34" charset="0"/>
                  <a:buChar char="•"/>
                </a:pPr>
                <a:r>
                  <a:rPr lang="en-US" sz="2800" dirty="0" smtClean="0">
                    <a:solidFill>
                      <a:srgbClr val="000000"/>
                    </a:solidFill>
                    <a:latin typeface="Times New Roman" pitchFamily="18" charset="0"/>
                  </a:rPr>
                  <a:t>Every state in the next frame can be reached in one transition from the current frame </a:t>
                </a:r>
                <a14:m>
                  <m:oMath xmlns:m="http://schemas.openxmlformats.org/officeDocument/2006/math">
                    <m:r>
                      <a:rPr lang="en-US" sz="2800" b="0" i="1" smtClean="0">
                        <a:solidFill>
                          <a:srgbClr val="FF0000"/>
                        </a:solidFill>
                        <a:latin typeface="Cambria Math"/>
                      </a:rPr>
                      <m:t>(</m:t>
                    </m:r>
                    <m:sSub>
                      <m:sSubPr>
                        <m:ctrlPr>
                          <a:rPr lang="en-US" sz="2800" b="0" i="1" smtClean="0">
                            <a:solidFill>
                              <a:srgbClr val="FF0000"/>
                            </a:solidFill>
                            <a:latin typeface="Cambria Math"/>
                          </a:rPr>
                        </m:ctrlPr>
                      </m:sSubPr>
                      <m:e>
                        <m:r>
                          <a:rPr lang="en-US" sz="2800" b="0" i="1" smtClean="0">
                            <a:solidFill>
                              <a:srgbClr val="FF0000"/>
                            </a:solidFill>
                            <a:latin typeface="Cambria Math"/>
                          </a:rPr>
                          <m:t>𝐹</m:t>
                        </m:r>
                      </m:e>
                      <m:sub>
                        <m:r>
                          <a:rPr lang="en-US" sz="2800" b="0" i="1" smtClean="0">
                            <a:solidFill>
                              <a:srgbClr val="FF0000"/>
                            </a:solidFill>
                            <a:latin typeface="Cambria Math"/>
                          </a:rPr>
                          <m:t>𝑖</m:t>
                        </m:r>
                      </m:sub>
                    </m:sSub>
                    <m:r>
                      <a:rPr lang="en-US" sz="2800" b="0" i="1" smtClean="0">
                        <a:solidFill>
                          <a:srgbClr val="FF0000"/>
                        </a:solidFill>
                        <a:latin typeface="Cambria Math"/>
                        <a:ea typeface="Cambria Math"/>
                      </a:rPr>
                      <m:t>∧</m:t>
                    </m:r>
                    <m:r>
                      <a:rPr lang="en-US" sz="2800" b="0" i="1" smtClean="0">
                        <a:solidFill>
                          <a:srgbClr val="FF0000"/>
                        </a:solidFill>
                        <a:latin typeface="Cambria Math"/>
                        <a:ea typeface="Cambria Math"/>
                      </a:rPr>
                      <m:t>𝑇</m:t>
                    </m:r>
                    <m:r>
                      <a:rPr lang="en-US" sz="2800" b="0" i="1" smtClean="0">
                        <a:solidFill>
                          <a:srgbClr val="FF0000"/>
                        </a:solidFill>
                        <a:latin typeface="Cambria Math"/>
                        <a:ea typeface="Cambria Math"/>
                      </a:rPr>
                      <m:t>→</m:t>
                    </m:r>
                    <m:sSub>
                      <m:sSubPr>
                        <m:ctrlPr>
                          <a:rPr lang="en-US" sz="2800" b="0" i="1" smtClean="0">
                            <a:solidFill>
                              <a:srgbClr val="FF0000"/>
                            </a:solidFill>
                            <a:latin typeface="Cambria Math"/>
                            <a:ea typeface="Cambria Math"/>
                          </a:rPr>
                        </m:ctrlPr>
                      </m:sSubPr>
                      <m:e>
                        <m:acc>
                          <m:accPr>
                            <m:chr m:val="́"/>
                            <m:ctrlPr>
                              <a:rPr lang="en-US" sz="2800" b="0" i="1" smtClean="0">
                                <a:solidFill>
                                  <a:srgbClr val="FF0000"/>
                                </a:solidFill>
                                <a:latin typeface="Cambria Math"/>
                                <a:ea typeface="Cambria Math"/>
                              </a:rPr>
                            </m:ctrlPr>
                          </m:accPr>
                          <m:e>
                            <m:r>
                              <a:rPr lang="en-US" sz="2800" b="0" i="1" smtClean="0">
                                <a:solidFill>
                                  <a:srgbClr val="FF0000"/>
                                </a:solidFill>
                                <a:latin typeface="Cambria Math"/>
                                <a:ea typeface="Cambria Math"/>
                              </a:rPr>
                              <m:t>𝐹</m:t>
                            </m:r>
                          </m:e>
                        </m:acc>
                      </m:e>
                      <m:sub>
                        <m:r>
                          <a:rPr lang="en-US" sz="2800" b="0" i="1" smtClean="0">
                            <a:solidFill>
                              <a:srgbClr val="FF0000"/>
                            </a:solidFill>
                            <a:latin typeface="Cambria Math"/>
                            <a:ea typeface="Cambria Math"/>
                          </a:rPr>
                          <m:t>𝑖</m:t>
                        </m:r>
                        <m:r>
                          <a:rPr lang="en-US" sz="2800" b="0" i="1" smtClean="0">
                            <a:solidFill>
                              <a:srgbClr val="FF0000"/>
                            </a:solidFill>
                            <a:latin typeface="Cambria Math"/>
                            <a:ea typeface="Cambria Math"/>
                          </a:rPr>
                          <m:t>+1</m:t>
                        </m:r>
                      </m:sub>
                    </m:sSub>
                    <m:r>
                      <a:rPr lang="en-US" sz="2800" b="0" i="1" smtClean="0">
                        <a:solidFill>
                          <a:srgbClr val="FF0000"/>
                        </a:solidFill>
                        <a:latin typeface="Cambria Math"/>
                        <a:ea typeface="Cambria Math"/>
                      </a:rPr>
                      <m:t>)</m:t>
                    </m:r>
                  </m:oMath>
                </a14:m>
                <a:endParaRPr lang="en-US" sz="2800" dirty="0" smtClean="0">
                  <a:solidFill>
                    <a:srgbClr val="FF0000"/>
                  </a:solidFill>
                  <a:latin typeface="Times New Roman" pitchFamily="18" charset="0"/>
                </a:endParaRPr>
              </a:p>
              <a:p>
                <a:pPr marL="457200" indent="-457200" algn="l">
                  <a:buFont typeface="Arial" pitchFamily="34" charset="0"/>
                  <a:buChar char="•"/>
                </a:pPr>
                <a:r>
                  <a:rPr lang="en-US" sz="2800" dirty="0" smtClean="0">
                    <a:solidFill>
                      <a:srgbClr val="000000"/>
                    </a:solidFill>
                    <a:latin typeface="Times New Roman" pitchFamily="18" charset="0"/>
                  </a:rPr>
                  <a:t>The property is satisfied in every frame except the last frame       </a:t>
                </a:r>
                <a14:m>
                  <m:oMath xmlns:m="http://schemas.openxmlformats.org/officeDocument/2006/math">
                    <m:r>
                      <a:rPr lang="en-US" sz="2800" b="0" i="1" smtClean="0">
                        <a:solidFill>
                          <a:srgbClr val="FF0000"/>
                        </a:solidFill>
                        <a:latin typeface="Cambria Math"/>
                      </a:rPr>
                      <m:t>(</m:t>
                    </m:r>
                    <m:sSub>
                      <m:sSubPr>
                        <m:ctrlPr>
                          <a:rPr lang="en-US" sz="2800" b="0" i="1" smtClean="0">
                            <a:solidFill>
                              <a:srgbClr val="FF0000"/>
                            </a:solidFill>
                            <a:latin typeface="Cambria Math"/>
                          </a:rPr>
                        </m:ctrlPr>
                      </m:sSubPr>
                      <m:e>
                        <m:r>
                          <a:rPr lang="en-US" sz="2800" b="0" i="1" smtClean="0">
                            <a:solidFill>
                              <a:srgbClr val="FF0000"/>
                            </a:solidFill>
                            <a:latin typeface="Cambria Math"/>
                            <a:ea typeface="Cambria Math"/>
                          </a:rPr>
                          <m:t>∀</m:t>
                        </m:r>
                      </m:e>
                      <m:sub>
                        <m:r>
                          <a:rPr lang="en-US" sz="2800" b="0" i="1" smtClean="0">
                            <a:solidFill>
                              <a:srgbClr val="FF0000"/>
                            </a:solidFill>
                            <a:latin typeface="Cambria Math"/>
                          </a:rPr>
                          <m:t>𝑖</m:t>
                        </m:r>
                        <m:r>
                          <a:rPr lang="en-US" sz="2800" b="0" i="1" smtClean="0">
                            <a:solidFill>
                              <a:srgbClr val="FF0000"/>
                            </a:solidFill>
                            <a:latin typeface="Cambria Math"/>
                          </a:rPr>
                          <m:t>&lt;</m:t>
                        </m:r>
                        <m:r>
                          <a:rPr lang="en-US" sz="2800" b="0" i="1" smtClean="0">
                            <a:solidFill>
                              <a:srgbClr val="FF0000"/>
                            </a:solidFill>
                            <a:latin typeface="Cambria Math"/>
                          </a:rPr>
                          <m:t>𝑛</m:t>
                        </m:r>
                      </m:sub>
                    </m:sSub>
                    <m:r>
                      <a:rPr lang="en-US" sz="2800" b="0" i="1" smtClean="0">
                        <a:solidFill>
                          <a:srgbClr val="FF0000"/>
                        </a:solidFill>
                        <a:latin typeface="Cambria Math"/>
                      </a:rPr>
                      <m:t>.</m:t>
                    </m:r>
                    <m:sSub>
                      <m:sSubPr>
                        <m:ctrlPr>
                          <a:rPr lang="en-US" sz="2800" b="0" i="1" smtClean="0">
                            <a:solidFill>
                              <a:srgbClr val="FF0000"/>
                            </a:solidFill>
                            <a:latin typeface="Cambria Math"/>
                          </a:rPr>
                        </m:ctrlPr>
                      </m:sSubPr>
                      <m:e>
                        <m:r>
                          <a:rPr lang="en-US" sz="2800" b="0" i="1" smtClean="0">
                            <a:solidFill>
                              <a:srgbClr val="FF0000"/>
                            </a:solidFill>
                            <a:latin typeface="Cambria Math"/>
                          </a:rPr>
                          <m:t>𝐹</m:t>
                        </m:r>
                      </m:e>
                      <m:sub>
                        <m:r>
                          <a:rPr lang="en-US" sz="2800" b="0" i="1" smtClean="0">
                            <a:solidFill>
                              <a:srgbClr val="FF0000"/>
                            </a:solidFill>
                            <a:latin typeface="Cambria Math"/>
                          </a:rPr>
                          <m:t>𝑖</m:t>
                        </m:r>
                      </m:sub>
                    </m:sSub>
                    <m:r>
                      <a:rPr lang="en-US" sz="2800" b="0" i="1" smtClean="0">
                        <a:solidFill>
                          <a:srgbClr val="FF0000"/>
                        </a:solidFill>
                        <a:latin typeface="Cambria Math"/>
                        <a:ea typeface="Cambria Math"/>
                      </a:rPr>
                      <m:t>→</m:t>
                    </m:r>
                    <m:r>
                      <a:rPr lang="en-US" sz="2800" b="0" i="1" smtClean="0">
                        <a:solidFill>
                          <a:srgbClr val="FF0000"/>
                        </a:solidFill>
                        <a:latin typeface="Cambria Math"/>
                        <a:ea typeface="Cambria Math"/>
                      </a:rPr>
                      <m:t>𝑃</m:t>
                    </m:r>
                    <m:r>
                      <a:rPr lang="en-US" sz="2800" b="0" i="1" smtClean="0">
                        <a:solidFill>
                          <a:srgbClr val="FF0000"/>
                        </a:solidFill>
                        <a:latin typeface="Cambria Math"/>
                        <a:ea typeface="Cambria Math"/>
                      </a:rPr>
                      <m:t>)</m:t>
                    </m:r>
                  </m:oMath>
                </a14:m>
                <a:endParaRPr lang="en-US" sz="2800" dirty="0">
                  <a:solidFill>
                    <a:srgbClr val="FF0000"/>
                  </a:solidFill>
                  <a:latin typeface="Times New Roman" pitchFamily="18" charset="0"/>
                </a:endParaRPr>
              </a:p>
              <a:p>
                <a:pPr marL="457200" indent="-457200" algn="l">
                  <a:buFont typeface="Arial" pitchFamily="34" charset="0"/>
                  <a:buChar char="•"/>
                </a:pPr>
                <a:endParaRPr lang="en-US" sz="2800" dirty="0">
                  <a:solidFill>
                    <a:srgbClr val="000000"/>
                  </a:solidFill>
                  <a:latin typeface="Times New Roman" pitchFamily="18" charset="0"/>
                </a:endParaRPr>
              </a:p>
              <a:p>
                <a:pPr marL="457200" indent="-457200" algn="l">
                  <a:buFont typeface="Arial" pitchFamily="34" charset="0"/>
                  <a:buChar char="•"/>
                </a:pPr>
                <a:endParaRPr lang="en-US" sz="2800" dirty="0">
                  <a:latin typeface="Times New Roman" pitchFamily="18" charset="0"/>
                  <a:cs typeface="Times New Roman"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22936199" y="8925786"/>
                <a:ext cx="12658657" cy="3982565"/>
              </a:xfrm>
              <a:prstGeom prst="rect">
                <a:avLst/>
              </a:prstGeom>
              <a:blipFill rotWithShape="1">
                <a:blip r:embed="rId11"/>
                <a:stretch>
                  <a:fillRect l="-818" t="-1529" r="-1589"/>
                </a:stretch>
              </a:blipFill>
            </p:spPr>
            <p:txBody>
              <a:bodyPr/>
              <a:lstStyle/>
              <a:p>
                <a:r>
                  <a:rPr lang="en-US">
                    <a:noFill/>
                  </a:rPr>
                  <a:t> </a:t>
                </a:r>
              </a:p>
            </p:txBody>
          </p:sp>
        </mc:Fallback>
      </mc:AlternateContent>
      <p:sp>
        <p:nvSpPr>
          <p:cNvPr id="155" name="Text Box 2703"/>
          <p:cNvSpPr txBox="1">
            <a:spLocks noChangeArrowheads="1"/>
          </p:cNvSpPr>
          <p:nvPr/>
        </p:nvSpPr>
        <p:spPr bwMode="auto">
          <a:xfrm>
            <a:off x="12533321" y="12789694"/>
            <a:ext cx="5334000"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wrap="square">
            <a:spAutoFit/>
          </a:bodyPr>
          <a:lstStyle>
            <a:lvl1pPr eaLnBrk="0" hangingPunct="0">
              <a:defRPr sz="7400">
                <a:solidFill>
                  <a:schemeClr val="tx1"/>
                </a:solidFill>
                <a:latin typeface="Arial" charset="0"/>
                <a:ea typeface="ＭＳ Ｐゴシック" charset="-128"/>
              </a:defRPr>
            </a:lvl1pPr>
            <a:lvl2pPr marL="742950" indent="-285750" eaLnBrk="0" hangingPunct="0">
              <a:defRPr sz="7400">
                <a:solidFill>
                  <a:schemeClr val="tx1"/>
                </a:solidFill>
                <a:latin typeface="Arial" charset="0"/>
                <a:ea typeface="ＭＳ Ｐゴシック" charset="-128"/>
              </a:defRPr>
            </a:lvl2pPr>
            <a:lvl3pPr marL="1143000" indent="-228600" eaLnBrk="0" hangingPunct="0">
              <a:defRPr sz="7400">
                <a:solidFill>
                  <a:schemeClr val="tx1"/>
                </a:solidFill>
                <a:latin typeface="Arial" charset="0"/>
                <a:ea typeface="ＭＳ Ｐゴシック" charset="-128"/>
              </a:defRPr>
            </a:lvl3pPr>
            <a:lvl4pPr marL="1600200" indent="-228600" eaLnBrk="0" hangingPunct="0">
              <a:defRPr sz="7400">
                <a:solidFill>
                  <a:schemeClr val="tx1"/>
                </a:solidFill>
                <a:latin typeface="Arial" charset="0"/>
                <a:ea typeface="ＭＳ Ｐゴシック" charset="-128"/>
              </a:defRPr>
            </a:lvl4pPr>
            <a:lvl5pPr marL="2057400" indent="-228600" eaLnBrk="0" hangingPunct="0">
              <a:defRPr sz="74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74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74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74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7400">
                <a:solidFill>
                  <a:schemeClr val="tx1"/>
                </a:solidFill>
                <a:latin typeface="Arial" charset="0"/>
                <a:ea typeface="ＭＳ Ｐゴシック" charset="-128"/>
              </a:defRPr>
            </a:lvl9pPr>
          </a:lstStyle>
          <a:p>
            <a:pPr algn="l" eaLnBrk="1" hangingPunct="1"/>
            <a:r>
              <a:rPr lang="en-US" sz="3500" dirty="0" smtClean="0">
                <a:solidFill>
                  <a:srgbClr val="006600"/>
                </a:solidFill>
                <a:latin typeface="Times New Roman" pitchFamily="18" charset="0"/>
              </a:rPr>
              <a:t>Blocking Phase:</a:t>
            </a:r>
            <a:endParaRPr lang="en-US" sz="3500" dirty="0">
              <a:solidFill>
                <a:srgbClr val="006600"/>
              </a:solidFill>
              <a:latin typeface="Times New Roman" pitchFamily="18" charset="0"/>
            </a:endParaRPr>
          </a:p>
        </p:txBody>
      </p:sp>
      <mc:AlternateContent xmlns:mc="http://schemas.openxmlformats.org/markup-compatibility/2006">
        <mc:Choice xmlns:a14="http://schemas.microsoft.com/office/drawing/2010/main" Requires="a14">
          <p:sp>
            <p:nvSpPr>
              <p:cNvPr id="156" name="Text Box 3122"/>
              <p:cNvSpPr txBox="1">
                <a:spLocks noChangeArrowheads="1"/>
              </p:cNvSpPr>
              <p:nvPr/>
            </p:nvSpPr>
            <p:spPr bwMode="auto">
              <a:xfrm>
                <a:off x="12683915" y="13475494"/>
                <a:ext cx="9876550" cy="1031564"/>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none">
                <a:spAutoFit/>
              </a:bodyPr>
              <a:lstStyle>
                <a:lvl1pPr eaLnBrk="0" hangingPunct="0">
                  <a:defRPr sz="7400">
                    <a:solidFill>
                      <a:schemeClr val="tx1"/>
                    </a:solidFill>
                    <a:latin typeface="Arial" charset="0"/>
                    <a:ea typeface="ＭＳ Ｐゴシック" charset="-128"/>
                  </a:defRPr>
                </a:lvl1pPr>
                <a:lvl2pPr marL="742950" indent="-285750" eaLnBrk="0" hangingPunct="0">
                  <a:defRPr sz="7400">
                    <a:solidFill>
                      <a:schemeClr val="tx1"/>
                    </a:solidFill>
                    <a:latin typeface="Arial" charset="0"/>
                    <a:ea typeface="ＭＳ Ｐゴシック" charset="-128"/>
                  </a:defRPr>
                </a:lvl2pPr>
                <a:lvl3pPr marL="1143000" indent="-228600" eaLnBrk="0" hangingPunct="0">
                  <a:defRPr sz="7400">
                    <a:solidFill>
                      <a:schemeClr val="tx1"/>
                    </a:solidFill>
                    <a:latin typeface="Arial" charset="0"/>
                    <a:ea typeface="ＭＳ Ｐゴシック" charset="-128"/>
                  </a:defRPr>
                </a:lvl3pPr>
                <a:lvl4pPr marL="1600200" indent="-228600" eaLnBrk="0" hangingPunct="0">
                  <a:defRPr sz="7400">
                    <a:solidFill>
                      <a:schemeClr val="tx1"/>
                    </a:solidFill>
                    <a:latin typeface="Arial" charset="0"/>
                    <a:ea typeface="ＭＳ Ｐゴシック" charset="-128"/>
                  </a:defRPr>
                </a:lvl4pPr>
                <a:lvl5pPr marL="2057400" indent="-228600" eaLnBrk="0" hangingPunct="0">
                  <a:defRPr sz="74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74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74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74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7400">
                    <a:solidFill>
                      <a:schemeClr val="tx1"/>
                    </a:solidFill>
                    <a:latin typeface="Arial" charset="0"/>
                    <a:ea typeface="ＭＳ Ｐゴシック" charset="-128"/>
                  </a:defRPr>
                </a:lvl9pPr>
              </a:lstStyle>
              <a:p>
                <a:pPr algn="l" eaLnBrk="1" hangingPunct="1">
                  <a:spcAft>
                    <a:spcPts val="400"/>
                  </a:spcAft>
                  <a:buFontTx/>
                  <a:buChar char="•"/>
                </a:pPr>
                <a:r>
                  <a:rPr lang="en-US" sz="2800" dirty="0" smtClean="0">
                    <a:latin typeface="Times New Roman" pitchFamily="18" charset="0"/>
                  </a:rPr>
                  <a:t>  </a:t>
                </a:r>
                <a:r>
                  <a:rPr lang="en-US" sz="2800" dirty="0" smtClean="0">
                    <a:solidFill>
                      <a:srgbClr val="000000"/>
                    </a:solidFill>
                    <a:latin typeface="Times New Roman" pitchFamily="18" charset="0"/>
                  </a:rPr>
                  <a:t>Find: </a:t>
                </a:r>
                <a14:m>
                  <m:oMath xmlns:m="http://schemas.openxmlformats.org/officeDocument/2006/math">
                    <m:sSup>
                      <m:sSupPr>
                        <m:ctrlPr>
                          <a:rPr lang="en-US" sz="2800" b="0" i="1" smtClean="0">
                            <a:solidFill>
                              <a:srgbClr val="FF0000"/>
                            </a:solidFill>
                            <a:latin typeface="Cambria Math"/>
                            <a:ea typeface="Cambria Math"/>
                          </a:rPr>
                        </m:ctrlPr>
                      </m:sSupPr>
                      <m:e>
                        <m:r>
                          <a:rPr lang="en-US" sz="2800" b="0" i="1" smtClean="0">
                            <a:solidFill>
                              <a:srgbClr val="FF0000"/>
                            </a:solidFill>
                            <a:latin typeface="Cambria Math"/>
                            <a:ea typeface="Cambria Math"/>
                          </a:rPr>
                          <m:t>𝑠</m:t>
                        </m:r>
                      </m:e>
                      <m:sup>
                        <m:r>
                          <a:rPr lang="en-US" sz="2800" b="0" i="1" smtClean="0">
                            <a:solidFill>
                              <a:srgbClr val="FF0000"/>
                            </a:solidFill>
                            <a:latin typeface="Cambria Math"/>
                            <a:ea typeface="Cambria Math"/>
                          </a:rPr>
                          <m:t>𝑛</m:t>
                        </m:r>
                      </m:sup>
                    </m:sSup>
                    <m:r>
                      <a:rPr lang="en-US" sz="2800" b="0" i="1" smtClean="0">
                        <a:solidFill>
                          <a:srgbClr val="FF0000"/>
                        </a:solidFill>
                        <a:latin typeface="Cambria Math"/>
                        <a:ea typeface="Cambria Math"/>
                      </a:rPr>
                      <m:t>⊨</m:t>
                    </m:r>
                    <m:sSub>
                      <m:sSubPr>
                        <m:ctrlPr>
                          <a:rPr lang="en-US" sz="2800" b="0" i="1" smtClean="0">
                            <a:solidFill>
                              <a:srgbClr val="FF0000"/>
                            </a:solidFill>
                            <a:latin typeface="Cambria Math"/>
                            <a:ea typeface="Cambria Math"/>
                          </a:rPr>
                        </m:ctrlPr>
                      </m:sSubPr>
                      <m:e>
                        <m:r>
                          <a:rPr lang="en-US" sz="2800" b="0" i="1" smtClean="0">
                            <a:solidFill>
                              <a:srgbClr val="FF0000"/>
                            </a:solidFill>
                            <a:latin typeface="Cambria Math"/>
                            <a:ea typeface="Cambria Math"/>
                          </a:rPr>
                          <m:t>𝐹</m:t>
                        </m:r>
                      </m:e>
                      <m:sub>
                        <m:r>
                          <a:rPr lang="en-US" sz="2800" b="0" i="1" smtClean="0">
                            <a:solidFill>
                              <a:srgbClr val="FF0000"/>
                            </a:solidFill>
                            <a:latin typeface="Cambria Math"/>
                            <a:ea typeface="Cambria Math"/>
                          </a:rPr>
                          <m:t>𝑛</m:t>
                        </m:r>
                      </m:sub>
                    </m:sSub>
                    <m:r>
                      <a:rPr lang="en-US" sz="2800" b="0" i="1" smtClean="0">
                        <a:solidFill>
                          <a:srgbClr val="FF0000"/>
                        </a:solidFill>
                        <a:latin typeface="Cambria Math"/>
                        <a:ea typeface="Cambria Math"/>
                      </a:rPr>
                      <m:t>∧</m:t>
                    </m:r>
                    <m:r>
                      <a:rPr lang="en-US" sz="2800" b="0" i="1" smtClean="0">
                        <a:solidFill>
                          <a:srgbClr val="FF0000"/>
                        </a:solidFill>
                        <a:latin typeface="Cambria Math"/>
                        <a:ea typeface="Cambria Math"/>
                      </a:rPr>
                      <m:t>𝑇</m:t>
                    </m:r>
                    <m:r>
                      <a:rPr lang="en-US" sz="2800" b="0" i="1" smtClean="0">
                        <a:solidFill>
                          <a:srgbClr val="FF0000"/>
                        </a:solidFill>
                        <a:latin typeface="Cambria Math"/>
                        <a:ea typeface="Cambria Math"/>
                      </a:rPr>
                      <m:t>∧</m:t>
                    </m:r>
                    <m:acc>
                      <m:accPr>
                        <m:chr m:val="́"/>
                        <m:ctrlPr>
                          <a:rPr lang="en-US" sz="2800" b="0" i="1" smtClean="0">
                            <a:solidFill>
                              <a:srgbClr val="FF0000"/>
                            </a:solidFill>
                            <a:latin typeface="Cambria Math"/>
                            <a:ea typeface="Cambria Math"/>
                          </a:rPr>
                        </m:ctrlPr>
                      </m:accPr>
                      <m:e>
                        <m:r>
                          <a:rPr lang="en-US" sz="2800" b="0" i="1" smtClean="0">
                            <a:solidFill>
                              <a:srgbClr val="FF0000"/>
                            </a:solidFill>
                            <a:latin typeface="Cambria Math"/>
                            <a:ea typeface="Cambria Math"/>
                          </a:rPr>
                          <m:t>𝑃</m:t>
                        </m:r>
                      </m:e>
                    </m:acc>
                  </m:oMath>
                </a14:m>
                <a:endParaRPr lang="en-US" sz="2800" dirty="0" smtClean="0">
                  <a:solidFill>
                    <a:srgbClr val="FF0000"/>
                  </a:solidFill>
                  <a:latin typeface="Times New Roman" pitchFamily="18" charset="0"/>
                </a:endParaRPr>
              </a:p>
              <a:p>
                <a:pPr algn="l" eaLnBrk="1" hangingPunct="1">
                  <a:spcAft>
                    <a:spcPts val="400"/>
                  </a:spcAft>
                  <a:buFontTx/>
                  <a:buChar char="•"/>
                </a:pPr>
                <a:r>
                  <a:rPr lang="en-US" sz="2800" dirty="0" smtClean="0">
                    <a:latin typeface="Times New Roman" pitchFamily="18" charset="0"/>
                  </a:rPr>
                  <a:t>  Recursively block cubes </a:t>
                </a:r>
                <a14:m>
                  <m:oMath xmlns:m="http://schemas.openxmlformats.org/officeDocument/2006/math">
                    <m:sSup>
                      <m:sSupPr>
                        <m:ctrlPr>
                          <a:rPr lang="en-US" sz="2800" i="1" smtClean="0">
                            <a:solidFill>
                              <a:srgbClr val="FF0000"/>
                            </a:solidFill>
                            <a:latin typeface="Cambria Math"/>
                          </a:rPr>
                        </m:ctrlPr>
                      </m:sSupPr>
                      <m:e>
                        <m:r>
                          <a:rPr lang="en-US" sz="2800" b="0" i="1" smtClean="0">
                            <a:solidFill>
                              <a:srgbClr val="FF0000"/>
                            </a:solidFill>
                            <a:latin typeface="Cambria Math"/>
                          </a:rPr>
                          <m:t>𝑠</m:t>
                        </m:r>
                      </m:e>
                      <m:sup>
                        <m:r>
                          <a:rPr lang="en-US" sz="2800" b="0" i="1" smtClean="0">
                            <a:solidFill>
                              <a:srgbClr val="FF0000"/>
                            </a:solidFill>
                            <a:latin typeface="Cambria Math"/>
                          </a:rPr>
                          <m:t>𝑖</m:t>
                        </m:r>
                      </m:sup>
                    </m:sSup>
                  </m:oMath>
                </a14:m>
                <a:r>
                  <a:rPr lang="en-US" sz="2800" dirty="0" smtClean="0">
                    <a:latin typeface="Times New Roman" pitchFamily="18" charset="0"/>
                  </a:rPr>
                  <a:t> such that: </a:t>
                </a:r>
                <a14:m>
                  <m:oMath xmlns:m="http://schemas.openxmlformats.org/officeDocument/2006/math">
                    <m:sSup>
                      <m:sSupPr>
                        <m:ctrlPr>
                          <a:rPr lang="en-US" sz="2800" i="1" smtClean="0">
                            <a:solidFill>
                              <a:srgbClr val="FF0000"/>
                            </a:solidFill>
                            <a:latin typeface="Cambria Math"/>
                          </a:rPr>
                        </m:ctrlPr>
                      </m:sSupPr>
                      <m:e>
                        <m:r>
                          <a:rPr lang="en-US" sz="2800" b="0" i="1" smtClean="0">
                            <a:solidFill>
                              <a:srgbClr val="FF0000"/>
                            </a:solidFill>
                            <a:latin typeface="Cambria Math"/>
                          </a:rPr>
                          <m:t>𝑠</m:t>
                        </m:r>
                      </m:e>
                      <m:sup>
                        <m:r>
                          <a:rPr lang="en-US" sz="2800" b="0" i="1" smtClean="0">
                            <a:solidFill>
                              <a:srgbClr val="FF0000"/>
                            </a:solidFill>
                            <a:latin typeface="Cambria Math"/>
                          </a:rPr>
                          <m:t>𝑖</m:t>
                        </m:r>
                        <m:r>
                          <a:rPr lang="en-US" sz="2800" b="0" i="1" smtClean="0">
                            <a:solidFill>
                              <a:srgbClr val="FF0000"/>
                            </a:solidFill>
                            <a:latin typeface="Cambria Math"/>
                          </a:rPr>
                          <m:t>−1</m:t>
                        </m:r>
                      </m:sup>
                    </m:sSup>
                    <m:r>
                      <a:rPr lang="en-US" sz="2800" i="1">
                        <a:solidFill>
                          <a:srgbClr val="FF0000"/>
                        </a:solidFill>
                        <a:latin typeface="Cambria Math"/>
                      </a:rPr>
                      <m:t>⊨</m:t>
                    </m:r>
                    <m:sSub>
                      <m:sSubPr>
                        <m:ctrlPr>
                          <a:rPr lang="en-US" sz="2800" i="1">
                            <a:solidFill>
                              <a:srgbClr val="FF0000"/>
                            </a:solidFill>
                            <a:latin typeface="Cambria Math"/>
                            <a:ea typeface="Cambria Math"/>
                          </a:rPr>
                        </m:ctrlPr>
                      </m:sSubPr>
                      <m:e>
                        <m:r>
                          <a:rPr lang="en-US" sz="2800" i="1">
                            <a:solidFill>
                              <a:srgbClr val="FF0000"/>
                            </a:solidFill>
                            <a:latin typeface="Cambria Math"/>
                            <a:ea typeface="Cambria Math"/>
                          </a:rPr>
                          <m:t>𝐹</m:t>
                        </m:r>
                      </m:e>
                      <m:sub>
                        <m:r>
                          <a:rPr lang="en-US" sz="2800" b="0" i="1" smtClean="0">
                            <a:solidFill>
                              <a:srgbClr val="FF0000"/>
                            </a:solidFill>
                            <a:latin typeface="Cambria Math"/>
                            <a:ea typeface="Cambria Math"/>
                          </a:rPr>
                          <m:t>𝑖</m:t>
                        </m:r>
                        <m:r>
                          <a:rPr lang="en-US" sz="2800" b="0" i="1" smtClean="0">
                            <a:solidFill>
                              <a:srgbClr val="FF0000"/>
                            </a:solidFill>
                            <a:latin typeface="Cambria Math"/>
                            <a:ea typeface="Cambria Math"/>
                          </a:rPr>
                          <m:t>−1</m:t>
                        </m:r>
                      </m:sub>
                    </m:sSub>
                    <m:r>
                      <a:rPr lang="en-US" sz="2800" i="1" smtClean="0">
                        <a:solidFill>
                          <a:srgbClr val="FF0000"/>
                        </a:solidFill>
                        <a:latin typeface="Cambria Math"/>
                        <a:ea typeface="Cambria Math"/>
                      </a:rPr>
                      <m:t>∧¬</m:t>
                    </m:r>
                    <m:sSup>
                      <m:sSupPr>
                        <m:ctrlPr>
                          <a:rPr lang="en-US" sz="2800" b="0" i="1" smtClean="0">
                            <a:solidFill>
                              <a:srgbClr val="FF0000"/>
                            </a:solidFill>
                            <a:latin typeface="Cambria Math"/>
                            <a:ea typeface="Cambria Math"/>
                          </a:rPr>
                        </m:ctrlPr>
                      </m:sSupPr>
                      <m:e>
                        <m:r>
                          <a:rPr lang="en-US" sz="2800" b="0" i="1" smtClean="0">
                            <a:solidFill>
                              <a:srgbClr val="FF0000"/>
                            </a:solidFill>
                            <a:latin typeface="Cambria Math"/>
                            <a:ea typeface="Cambria Math"/>
                          </a:rPr>
                          <m:t>𝑠</m:t>
                        </m:r>
                      </m:e>
                      <m:sup>
                        <m:r>
                          <a:rPr lang="en-US" sz="2800" b="0" i="1" smtClean="0">
                            <a:solidFill>
                              <a:srgbClr val="FF0000"/>
                            </a:solidFill>
                            <a:latin typeface="Cambria Math"/>
                            <a:ea typeface="Cambria Math"/>
                          </a:rPr>
                          <m:t>𝑖</m:t>
                        </m:r>
                      </m:sup>
                    </m:sSup>
                    <m:r>
                      <a:rPr lang="en-US" sz="2800" i="1">
                        <a:solidFill>
                          <a:srgbClr val="FF0000"/>
                        </a:solidFill>
                        <a:latin typeface="Cambria Math"/>
                        <a:ea typeface="Cambria Math"/>
                      </a:rPr>
                      <m:t>∧</m:t>
                    </m:r>
                    <m:r>
                      <a:rPr lang="en-US" sz="2800" i="1">
                        <a:solidFill>
                          <a:srgbClr val="FF0000"/>
                        </a:solidFill>
                        <a:latin typeface="Cambria Math"/>
                        <a:ea typeface="Cambria Math"/>
                      </a:rPr>
                      <m:t>𝑇</m:t>
                    </m:r>
                    <m:r>
                      <a:rPr lang="en-US" sz="2800" i="1">
                        <a:solidFill>
                          <a:srgbClr val="FF0000"/>
                        </a:solidFill>
                        <a:latin typeface="Cambria Math"/>
                        <a:ea typeface="Cambria Math"/>
                      </a:rPr>
                      <m:t>∧</m:t>
                    </m:r>
                    <m:sSup>
                      <m:sSupPr>
                        <m:ctrlPr>
                          <a:rPr lang="en-US" sz="2800" i="1" smtClean="0">
                            <a:solidFill>
                              <a:srgbClr val="FF0000"/>
                            </a:solidFill>
                            <a:latin typeface="Cambria Math"/>
                            <a:ea typeface="Cambria Math"/>
                          </a:rPr>
                        </m:ctrlPr>
                      </m:sSupPr>
                      <m:e>
                        <m:acc>
                          <m:accPr>
                            <m:chr m:val="́"/>
                            <m:ctrlPr>
                              <a:rPr lang="en-US" sz="2800" b="0" i="1" smtClean="0">
                                <a:solidFill>
                                  <a:srgbClr val="FF0000"/>
                                </a:solidFill>
                                <a:latin typeface="Cambria Math"/>
                                <a:ea typeface="Cambria Math"/>
                              </a:rPr>
                            </m:ctrlPr>
                          </m:accPr>
                          <m:e>
                            <m:r>
                              <a:rPr lang="en-US" sz="2800" b="0" i="1" smtClean="0">
                                <a:solidFill>
                                  <a:srgbClr val="FF0000"/>
                                </a:solidFill>
                                <a:latin typeface="Cambria Math"/>
                                <a:ea typeface="Cambria Math"/>
                              </a:rPr>
                              <m:t>𝑠</m:t>
                            </m:r>
                          </m:e>
                        </m:acc>
                      </m:e>
                      <m:sup>
                        <m:r>
                          <a:rPr lang="en-US" sz="2800" b="0" i="1" smtClean="0">
                            <a:solidFill>
                              <a:srgbClr val="FF0000"/>
                            </a:solidFill>
                            <a:latin typeface="Cambria Math"/>
                            <a:ea typeface="Cambria Math"/>
                          </a:rPr>
                          <m:t>𝑖</m:t>
                        </m:r>
                      </m:sup>
                    </m:sSup>
                  </m:oMath>
                </a14:m>
                <a:endParaRPr lang="en-US" sz="2800" dirty="0" smtClean="0">
                  <a:solidFill>
                    <a:srgbClr val="000000"/>
                  </a:solidFill>
                  <a:latin typeface="Times New Roman" pitchFamily="18" charset="0"/>
                </a:endParaRPr>
              </a:p>
            </p:txBody>
          </p:sp>
        </mc:Choice>
        <mc:Fallback>
          <p:sp>
            <p:nvSpPr>
              <p:cNvPr id="156" name="Text Box 3122"/>
              <p:cNvSpPr txBox="1">
                <a:spLocks noRot="1" noChangeAspect="1" noMove="1" noResize="1" noEditPoints="1" noAdjustHandles="1" noChangeArrowheads="1" noChangeShapeType="1" noTextEdit="1"/>
              </p:cNvSpPr>
              <p:nvPr/>
            </p:nvSpPr>
            <p:spPr bwMode="auto">
              <a:xfrm>
                <a:off x="12683915" y="13475494"/>
                <a:ext cx="9876550" cy="1031564"/>
              </a:xfrm>
              <a:prstGeom prst="rect">
                <a:avLst/>
              </a:prstGeom>
              <a:blipFill rotWithShape="1">
                <a:blip r:embed="rId12"/>
                <a:stretch>
                  <a:fillRect l="-1111" t="-4734" b="-1597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US">
                    <a:noFill/>
                  </a:rPr>
                  <a:t> </a:t>
                </a:r>
              </a:p>
            </p:txBody>
          </p:sp>
        </mc:Fallback>
      </mc:AlternateContent>
      <p:sp>
        <p:nvSpPr>
          <p:cNvPr id="157" name="Text Box 2703"/>
          <p:cNvSpPr txBox="1">
            <a:spLocks noChangeArrowheads="1"/>
          </p:cNvSpPr>
          <p:nvPr/>
        </p:nvSpPr>
        <p:spPr bwMode="auto">
          <a:xfrm>
            <a:off x="23588120" y="13085058"/>
            <a:ext cx="5334000"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wrap="square">
            <a:spAutoFit/>
          </a:bodyPr>
          <a:lstStyle>
            <a:lvl1pPr eaLnBrk="0" hangingPunct="0">
              <a:defRPr sz="7400">
                <a:solidFill>
                  <a:schemeClr val="tx1"/>
                </a:solidFill>
                <a:latin typeface="Arial" charset="0"/>
                <a:ea typeface="ＭＳ Ｐゴシック" charset="-128"/>
              </a:defRPr>
            </a:lvl1pPr>
            <a:lvl2pPr marL="742950" indent="-285750" eaLnBrk="0" hangingPunct="0">
              <a:defRPr sz="7400">
                <a:solidFill>
                  <a:schemeClr val="tx1"/>
                </a:solidFill>
                <a:latin typeface="Arial" charset="0"/>
                <a:ea typeface="ＭＳ Ｐゴシック" charset="-128"/>
              </a:defRPr>
            </a:lvl2pPr>
            <a:lvl3pPr marL="1143000" indent="-228600" eaLnBrk="0" hangingPunct="0">
              <a:defRPr sz="7400">
                <a:solidFill>
                  <a:schemeClr val="tx1"/>
                </a:solidFill>
                <a:latin typeface="Arial" charset="0"/>
                <a:ea typeface="ＭＳ Ｐゴシック" charset="-128"/>
              </a:defRPr>
            </a:lvl3pPr>
            <a:lvl4pPr marL="1600200" indent="-228600" eaLnBrk="0" hangingPunct="0">
              <a:defRPr sz="7400">
                <a:solidFill>
                  <a:schemeClr val="tx1"/>
                </a:solidFill>
                <a:latin typeface="Arial" charset="0"/>
                <a:ea typeface="ＭＳ Ｐゴシック" charset="-128"/>
              </a:defRPr>
            </a:lvl4pPr>
            <a:lvl5pPr marL="2057400" indent="-228600" eaLnBrk="0" hangingPunct="0">
              <a:defRPr sz="74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74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74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74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7400">
                <a:solidFill>
                  <a:schemeClr val="tx1"/>
                </a:solidFill>
                <a:latin typeface="Arial" charset="0"/>
                <a:ea typeface="ＭＳ Ｐゴシック" charset="-128"/>
              </a:defRPr>
            </a:lvl9pPr>
          </a:lstStyle>
          <a:p>
            <a:pPr algn="l" eaLnBrk="1" hangingPunct="1"/>
            <a:r>
              <a:rPr lang="en-US" sz="3500" dirty="0" smtClean="0">
                <a:solidFill>
                  <a:srgbClr val="006600"/>
                </a:solidFill>
                <a:latin typeface="Times New Roman" pitchFamily="18" charset="0"/>
              </a:rPr>
              <a:t>Propagation Phase:</a:t>
            </a:r>
            <a:endParaRPr lang="en-US" sz="3500" dirty="0">
              <a:solidFill>
                <a:srgbClr val="006600"/>
              </a:solidFill>
              <a:latin typeface="Times New Roman" pitchFamily="18" charset="0"/>
            </a:endParaRPr>
          </a:p>
        </p:txBody>
      </p:sp>
      <mc:AlternateContent xmlns:mc="http://schemas.openxmlformats.org/markup-compatibility/2006">
        <mc:Choice xmlns:a14="http://schemas.microsoft.com/office/drawing/2010/main" Requires="a14">
          <p:sp>
            <p:nvSpPr>
              <p:cNvPr id="158" name="Text Box 3122"/>
              <p:cNvSpPr txBox="1">
                <a:spLocks noChangeArrowheads="1"/>
              </p:cNvSpPr>
              <p:nvPr/>
            </p:nvSpPr>
            <p:spPr bwMode="auto">
              <a:xfrm>
                <a:off x="23664320" y="13636065"/>
                <a:ext cx="10551286" cy="537135"/>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none">
                <a:spAutoFit/>
              </a:bodyPr>
              <a:lstStyle>
                <a:lvl1pPr eaLnBrk="0" hangingPunct="0">
                  <a:defRPr sz="7400">
                    <a:solidFill>
                      <a:schemeClr val="tx1"/>
                    </a:solidFill>
                    <a:latin typeface="Arial" charset="0"/>
                    <a:ea typeface="ＭＳ Ｐゴシック" charset="-128"/>
                  </a:defRPr>
                </a:lvl1pPr>
                <a:lvl2pPr marL="742950" indent="-285750" eaLnBrk="0" hangingPunct="0">
                  <a:defRPr sz="7400">
                    <a:solidFill>
                      <a:schemeClr val="tx1"/>
                    </a:solidFill>
                    <a:latin typeface="Arial" charset="0"/>
                    <a:ea typeface="ＭＳ Ｐゴシック" charset="-128"/>
                  </a:defRPr>
                </a:lvl2pPr>
                <a:lvl3pPr marL="1143000" indent="-228600" eaLnBrk="0" hangingPunct="0">
                  <a:defRPr sz="7400">
                    <a:solidFill>
                      <a:schemeClr val="tx1"/>
                    </a:solidFill>
                    <a:latin typeface="Arial" charset="0"/>
                    <a:ea typeface="ＭＳ Ｐゴシック" charset="-128"/>
                  </a:defRPr>
                </a:lvl3pPr>
                <a:lvl4pPr marL="1600200" indent="-228600" eaLnBrk="0" hangingPunct="0">
                  <a:defRPr sz="7400">
                    <a:solidFill>
                      <a:schemeClr val="tx1"/>
                    </a:solidFill>
                    <a:latin typeface="Arial" charset="0"/>
                    <a:ea typeface="ＭＳ Ｐゴシック" charset="-128"/>
                  </a:defRPr>
                </a:lvl4pPr>
                <a:lvl5pPr marL="2057400" indent="-228600" eaLnBrk="0" hangingPunct="0">
                  <a:defRPr sz="74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74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74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74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7400">
                    <a:solidFill>
                      <a:schemeClr val="tx1"/>
                    </a:solidFill>
                    <a:latin typeface="Arial" charset="0"/>
                    <a:ea typeface="ＭＳ Ｐゴシック" charset="-128"/>
                  </a:defRPr>
                </a:lvl9pPr>
              </a:lstStyle>
              <a:p>
                <a:pPr algn="l" eaLnBrk="1" hangingPunct="1">
                  <a:spcAft>
                    <a:spcPts val="400"/>
                  </a:spcAft>
                  <a:buFontTx/>
                  <a:buChar char="•"/>
                </a:pPr>
                <a:r>
                  <a:rPr lang="en-US" sz="2800" dirty="0" smtClean="0">
                    <a:latin typeface="Times New Roman" pitchFamily="18" charset="0"/>
                  </a:rPr>
                  <a:t> If</a:t>
                </a:r>
                <a:r>
                  <a:rPr lang="en-US" sz="2800" dirty="0" smtClean="0">
                    <a:solidFill>
                      <a:srgbClr val="000000"/>
                    </a:solidFill>
                    <a:latin typeface="Times New Roman" pitchFamily="18" charset="0"/>
                  </a:rPr>
                  <a:t>: </a:t>
                </a:r>
                <a14:m>
                  <m:oMath xmlns:m="http://schemas.openxmlformats.org/officeDocument/2006/math">
                    <m:r>
                      <a:rPr lang="en-US" sz="2800" i="1">
                        <a:solidFill>
                          <a:srgbClr val="000000"/>
                        </a:solidFill>
                        <a:latin typeface="Cambria Math"/>
                        <a:ea typeface="Cambria Math"/>
                      </a:rPr>
                      <m:t> </m:t>
                    </m:r>
                    <m:sSub>
                      <m:sSubPr>
                        <m:ctrlPr>
                          <a:rPr lang="en-US" sz="2800" b="0" i="1" smtClean="0">
                            <a:solidFill>
                              <a:srgbClr val="FF0000"/>
                            </a:solidFill>
                            <a:latin typeface="Cambria Math"/>
                            <a:ea typeface="Cambria Math"/>
                          </a:rPr>
                        </m:ctrlPr>
                      </m:sSubPr>
                      <m:e>
                        <m:r>
                          <a:rPr lang="en-US" sz="2800" b="0" i="1" smtClean="0">
                            <a:solidFill>
                              <a:srgbClr val="FF0000"/>
                            </a:solidFill>
                            <a:latin typeface="Cambria Math"/>
                            <a:ea typeface="Cambria Math"/>
                          </a:rPr>
                          <m:t>𝐹</m:t>
                        </m:r>
                      </m:e>
                      <m:sub>
                        <m:r>
                          <a:rPr lang="en-US" sz="2800" b="0" i="1" smtClean="0">
                            <a:solidFill>
                              <a:srgbClr val="FF0000"/>
                            </a:solidFill>
                            <a:latin typeface="Cambria Math"/>
                            <a:ea typeface="Cambria Math"/>
                          </a:rPr>
                          <m:t>𝑖</m:t>
                        </m:r>
                      </m:sub>
                    </m:sSub>
                    <m:r>
                      <a:rPr lang="en-US" sz="2800" b="0" i="1" smtClean="0">
                        <a:solidFill>
                          <a:srgbClr val="FF0000"/>
                        </a:solidFill>
                        <a:latin typeface="Cambria Math"/>
                        <a:ea typeface="Cambria Math"/>
                      </a:rPr>
                      <m:t>∧</m:t>
                    </m:r>
                    <m:r>
                      <a:rPr lang="en-US" sz="2800" b="0" i="1" smtClean="0">
                        <a:solidFill>
                          <a:srgbClr val="FF0000"/>
                        </a:solidFill>
                        <a:latin typeface="Cambria Math"/>
                        <a:ea typeface="Cambria Math"/>
                      </a:rPr>
                      <m:t>𝑇</m:t>
                    </m:r>
                    <m:r>
                      <a:rPr lang="en-US" sz="2800" b="0" i="1" smtClean="0">
                        <a:solidFill>
                          <a:srgbClr val="FF0000"/>
                        </a:solidFill>
                        <a:latin typeface="Cambria Math"/>
                        <a:ea typeface="Cambria Math"/>
                      </a:rPr>
                      <m:t>∧</m:t>
                    </m:r>
                    <m:sSup>
                      <m:sSupPr>
                        <m:ctrlPr>
                          <a:rPr lang="en-US" sz="2800" i="1">
                            <a:solidFill>
                              <a:srgbClr val="FF0000"/>
                            </a:solidFill>
                            <a:latin typeface="Cambria Math"/>
                            <a:ea typeface="Cambria Math"/>
                          </a:rPr>
                        </m:ctrlPr>
                      </m:sSupPr>
                      <m:e>
                        <m:acc>
                          <m:accPr>
                            <m:chr m:val="́"/>
                            <m:ctrlPr>
                              <a:rPr lang="en-US" sz="2800" i="1">
                                <a:solidFill>
                                  <a:srgbClr val="FF0000"/>
                                </a:solidFill>
                                <a:latin typeface="Cambria Math"/>
                                <a:ea typeface="Cambria Math"/>
                              </a:rPr>
                            </m:ctrlPr>
                          </m:accPr>
                          <m:e>
                            <m:r>
                              <a:rPr lang="en-US" sz="2800" i="1">
                                <a:solidFill>
                                  <a:srgbClr val="FF0000"/>
                                </a:solidFill>
                                <a:latin typeface="Cambria Math"/>
                                <a:ea typeface="Cambria Math"/>
                              </a:rPr>
                              <m:t>𝑠</m:t>
                            </m:r>
                          </m:e>
                        </m:acc>
                      </m:e>
                      <m:sup>
                        <m:r>
                          <a:rPr lang="en-US" sz="2800" b="0" i="1" smtClean="0">
                            <a:solidFill>
                              <a:srgbClr val="FF0000"/>
                            </a:solidFill>
                            <a:latin typeface="Cambria Math"/>
                            <a:ea typeface="Cambria Math"/>
                          </a:rPr>
                          <m:t>𝑖</m:t>
                        </m:r>
                        <m:r>
                          <a:rPr lang="en-US" sz="2800" b="0" i="1" smtClean="0">
                            <a:solidFill>
                              <a:srgbClr val="FF0000"/>
                            </a:solidFill>
                            <a:latin typeface="Cambria Math"/>
                            <a:ea typeface="Cambria Math"/>
                          </a:rPr>
                          <m:t>+1</m:t>
                        </m:r>
                      </m:sup>
                    </m:sSup>
                  </m:oMath>
                </a14:m>
                <a:r>
                  <a:rPr lang="en-US" sz="2800" dirty="0" smtClean="0">
                    <a:solidFill>
                      <a:srgbClr val="FF0000"/>
                    </a:solidFill>
                    <a:latin typeface="Times New Roman" pitchFamily="18" charset="0"/>
                  </a:rPr>
                  <a:t> </a:t>
                </a:r>
                <a:r>
                  <a:rPr lang="en-US" sz="2800" dirty="0" smtClean="0">
                    <a:solidFill>
                      <a:schemeClr val="tx1"/>
                    </a:solidFill>
                    <a:latin typeface="Times New Roman" pitchFamily="18" charset="0"/>
                  </a:rPr>
                  <a:t>is </a:t>
                </a:r>
                <a:r>
                  <a:rPr lang="en-US" sz="2800" dirty="0" err="1" smtClean="0">
                    <a:solidFill>
                      <a:schemeClr val="tx1"/>
                    </a:solidFill>
                    <a:latin typeface="Times New Roman" pitchFamily="18" charset="0"/>
                  </a:rPr>
                  <a:t>unsatisfiable</a:t>
                </a:r>
                <a:r>
                  <a:rPr lang="en-US" sz="2800" dirty="0" smtClean="0">
                    <a:solidFill>
                      <a:schemeClr val="tx1"/>
                    </a:solidFill>
                    <a:latin typeface="Times New Roman" pitchFamily="18" charset="0"/>
                  </a:rPr>
                  <a:t>, then cube </a:t>
                </a:r>
                <a14:m>
                  <m:oMath xmlns:m="http://schemas.openxmlformats.org/officeDocument/2006/math">
                    <m:r>
                      <a:rPr lang="en-US" sz="2800" b="0" i="1" smtClean="0">
                        <a:solidFill>
                          <a:schemeClr val="tx1"/>
                        </a:solidFill>
                        <a:latin typeface="Cambria Math"/>
                      </a:rPr>
                      <m:t>𝑠</m:t>
                    </m:r>
                  </m:oMath>
                </a14:m>
                <a:r>
                  <a:rPr lang="en-US" sz="2800" dirty="0" smtClean="0">
                    <a:solidFill>
                      <a:schemeClr val="tx1"/>
                    </a:solidFill>
                    <a:latin typeface="Times New Roman" pitchFamily="18" charset="0"/>
                  </a:rPr>
                  <a:t> is blocked in frame </a:t>
                </a:r>
                <a14:m>
                  <m:oMath xmlns:m="http://schemas.openxmlformats.org/officeDocument/2006/math">
                    <m:r>
                      <a:rPr lang="en-US" sz="2800" b="0" i="1" smtClean="0">
                        <a:solidFill>
                          <a:srgbClr val="FF0000"/>
                        </a:solidFill>
                        <a:latin typeface="Cambria Math"/>
                      </a:rPr>
                      <m:t>𝑖</m:t>
                    </m:r>
                    <m:r>
                      <a:rPr lang="en-US" sz="2800" b="0" i="1" smtClean="0">
                        <a:solidFill>
                          <a:srgbClr val="FF0000"/>
                        </a:solidFill>
                        <a:latin typeface="Cambria Math"/>
                      </a:rPr>
                      <m:t>+1</m:t>
                    </m:r>
                  </m:oMath>
                </a14:m>
                <a:endParaRPr lang="en-US" sz="2800" dirty="0" smtClean="0">
                  <a:solidFill>
                    <a:schemeClr val="tx1"/>
                  </a:solidFill>
                  <a:latin typeface="Times New Roman" pitchFamily="18" charset="0"/>
                </a:endParaRPr>
              </a:p>
            </p:txBody>
          </p:sp>
        </mc:Choice>
        <mc:Fallback>
          <p:sp>
            <p:nvSpPr>
              <p:cNvPr id="158" name="Text Box 3122"/>
              <p:cNvSpPr txBox="1">
                <a:spLocks noRot="1" noChangeAspect="1" noMove="1" noResize="1" noEditPoints="1" noAdjustHandles="1" noChangeArrowheads="1" noChangeShapeType="1" noTextEdit="1"/>
              </p:cNvSpPr>
              <p:nvPr/>
            </p:nvSpPr>
            <p:spPr bwMode="auto">
              <a:xfrm>
                <a:off x="23664320" y="13636065"/>
                <a:ext cx="10551286" cy="537135"/>
              </a:xfrm>
              <a:prstGeom prst="rect">
                <a:avLst/>
              </a:prstGeom>
              <a:blipFill rotWithShape="1">
                <a:blip r:embed="rId13"/>
                <a:stretch>
                  <a:fillRect l="-1040" t="-7955" b="-318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4233208433"/>
              </p:ext>
            </p:extLst>
          </p:nvPr>
        </p:nvGraphicFramePr>
        <p:xfrm>
          <a:off x="838200" y="16459200"/>
          <a:ext cx="5486400" cy="4130118"/>
        </p:xfrm>
        <a:graphic>
          <a:graphicData uri="http://schemas.openxmlformats.org/presentationml/2006/ole">
            <mc:AlternateContent xmlns:mc="http://schemas.openxmlformats.org/markup-compatibility/2006">
              <mc:Choice xmlns:v="urn:schemas-microsoft-com:vml" Requires="v">
                <p:oleObj spid="_x0000_s3082" name="Visio" r:id="rId14" imgW="3126676" imgH="2354480" progId="Visio.Drawing.11">
                  <p:embed/>
                </p:oleObj>
              </mc:Choice>
              <mc:Fallback>
                <p:oleObj name="Visio" r:id="rId14" imgW="3126676" imgH="2354480" progId="Visio.Drawing.11">
                  <p:embed/>
                  <p:pic>
                    <p:nvPicPr>
                      <p:cNvPr id="0" name="Object 95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38200" y="16459200"/>
                        <a:ext cx="5486400" cy="4130118"/>
                      </a:xfrm>
                      <a:prstGeom prst="rect">
                        <a:avLst/>
                      </a:prstGeom>
                      <a:noFill/>
                      <a:ln>
                        <a:noFill/>
                      </a:ln>
                      <a:effectLst/>
                    </p:spPr>
                  </p:pic>
                </p:oleObj>
              </mc:Fallback>
            </mc:AlternateContent>
          </a:graphicData>
        </a:graphic>
      </p:graphicFrame>
      <p:sp>
        <p:nvSpPr>
          <p:cNvPr id="160" name="Rectangle 2994"/>
          <p:cNvSpPr>
            <a:spLocks noChangeArrowheads="1"/>
          </p:cNvSpPr>
          <p:nvPr/>
        </p:nvSpPr>
        <p:spPr bwMode="auto">
          <a:xfrm>
            <a:off x="1143000" y="15087600"/>
            <a:ext cx="10158413"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defTabSz="3762375"/>
            <a:r>
              <a:rPr lang="en-US" sz="4000" b="1" dirty="0" smtClean="0">
                <a:solidFill>
                  <a:srgbClr val="FF0000"/>
                </a:solidFill>
                <a:latin typeface="Times New Roman" pitchFamily="18" charset="0"/>
              </a:rPr>
              <a:t>Why Use Cubes of  </a:t>
            </a:r>
            <a:r>
              <a:rPr lang="en-US" sz="4000" b="1" dirty="0" smtClean="0">
                <a:solidFill>
                  <a:srgbClr val="FF0000"/>
                </a:solidFill>
                <a:latin typeface="Times New Roman" pitchFamily="18" charset="0"/>
              </a:rPr>
              <a:t>Gate Variables?</a:t>
            </a:r>
            <a:endParaRPr lang="en-US" sz="4000" b="1" dirty="0">
              <a:solidFill>
                <a:srgbClr val="FF0000"/>
              </a:solidFill>
              <a:latin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509848492"/>
              </p:ext>
            </p:extLst>
          </p:nvPr>
        </p:nvGraphicFramePr>
        <p:xfrm>
          <a:off x="4419600" y="18926175"/>
          <a:ext cx="3733800" cy="1952625"/>
        </p:xfrm>
        <a:graphic>
          <a:graphicData uri="http://schemas.openxmlformats.org/drawingml/2006/table">
            <a:tbl>
              <a:tblPr/>
              <a:tblGrid>
                <a:gridCol w="1507434"/>
                <a:gridCol w="1113183"/>
                <a:gridCol w="1113183"/>
              </a:tblGrid>
              <a:tr h="389209">
                <a:tc>
                  <a:txBody>
                    <a:bodyPr/>
                    <a:lstStyle/>
                    <a:p>
                      <a:pPr algn="ctr" fontAlgn="b"/>
                      <a:r>
                        <a:rPr lang="en-US" sz="2500" b="0" i="1" u="none" strike="noStrike" dirty="0">
                          <a:solidFill>
                            <a:srgbClr val="000000"/>
                          </a:solidFill>
                          <a:effectLst/>
                          <a:latin typeface="Times New Roman" pitchFamily="18" charset="0"/>
                          <a:cs typeface="Times New Roman" pitchFamily="18" charset="0"/>
                        </a:rPr>
                        <a:t>x</a:t>
                      </a:r>
                      <a:r>
                        <a:rPr lang="en-US" sz="2500" b="0" i="0" u="none" strike="noStrike" baseline="-25000" dirty="0">
                          <a:solidFill>
                            <a:srgbClr val="000000"/>
                          </a:solidFill>
                          <a:effectLst/>
                          <a:latin typeface="Times New Roman" pitchFamily="18" charset="0"/>
                          <a:cs typeface="Times New Roman" pitchFamily="18" charset="0"/>
                        </a:rPr>
                        <a:t>0</a:t>
                      </a:r>
                      <a:r>
                        <a:rPr lang="en-US" sz="2500" b="0" i="0" u="none" strike="noStrike" dirty="0">
                          <a:solidFill>
                            <a:srgbClr val="000000"/>
                          </a:solidFill>
                          <a:effectLst/>
                          <a:latin typeface="Times New Roman" pitchFamily="18" charset="0"/>
                          <a:cs typeface="Times New Roman" pitchFamily="18" charset="0"/>
                        </a:rPr>
                        <a:t>,</a:t>
                      </a:r>
                      <a:r>
                        <a:rPr lang="en-US" sz="2500" b="0" i="1" u="none" strike="noStrike" dirty="0">
                          <a:solidFill>
                            <a:srgbClr val="000000"/>
                          </a:solidFill>
                          <a:effectLst/>
                          <a:latin typeface="Times New Roman" pitchFamily="18" charset="0"/>
                          <a:cs typeface="Times New Roman" pitchFamily="18" charset="0"/>
                        </a:rPr>
                        <a:t>x</a:t>
                      </a:r>
                      <a:r>
                        <a:rPr lang="en-US" sz="2500" b="0" i="0" u="none" strike="noStrike" baseline="-25000" dirty="0">
                          <a:solidFill>
                            <a:srgbClr val="000000"/>
                          </a:solidFill>
                          <a:effectLst/>
                          <a:latin typeface="Times New Roman" pitchFamily="18" charset="0"/>
                          <a:cs typeface="Times New Roman" pitchFamily="18" charset="0"/>
                        </a:rPr>
                        <a:t>1</a:t>
                      </a:r>
                      <a:r>
                        <a:rPr lang="en-US" sz="2500" b="0" i="1" u="none" strike="noStrike" dirty="0">
                          <a:solidFill>
                            <a:srgbClr val="000000"/>
                          </a:solidFill>
                          <a:effectLst/>
                          <a:latin typeface="Times New Roman" pitchFamily="18" charset="0"/>
                          <a:cs typeface="Times New Roman" pitchFamily="18" charset="0"/>
                        </a:rPr>
                        <a:t>,x</a:t>
                      </a:r>
                      <a:r>
                        <a:rPr lang="en-US" sz="2500" b="0" i="0" u="none" strike="noStrike" baseline="-25000" dirty="0">
                          <a:solidFill>
                            <a:srgbClr val="000000"/>
                          </a:solidFill>
                          <a:effectLst/>
                          <a:latin typeface="Times New Roman" pitchFamily="18" charset="0"/>
                          <a:cs typeface="Times New Roman" pitchFamily="18" charset="0"/>
                        </a:rPr>
                        <a:t>2</a:t>
                      </a:r>
                      <a:r>
                        <a:rPr lang="en-US" sz="2500" b="0" i="1" u="none" strike="noStrike" dirty="0">
                          <a:solidFill>
                            <a:srgbClr val="000000"/>
                          </a:solidFill>
                          <a:effectLst/>
                          <a:latin typeface="Times New Roman" pitchFamily="18" charset="0"/>
                          <a:cs typeface="Times New Roman" pitchFamily="18" charset="0"/>
                        </a:rPr>
                        <a:t>,x</a:t>
                      </a:r>
                      <a:r>
                        <a:rPr lang="en-US" sz="2500" b="0" i="0" u="none" strike="noStrike" baseline="-25000" dirty="0">
                          <a:solidFill>
                            <a:srgbClr val="000000"/>
                          </a:solidFill>
                          <a:effectLst/>
                          <a:latin typeface="Times New Roman" pitchFamily="18" charset="0"/>
                          <a:cs typeface="Times New Roman" pitchFamily="18"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500" b="0" i="1" u="none" strike="noStrike" dirty="0">
                          <a:solidFill>
                            <a:srgbClr val="000000"/>
                          </a:solidFill>
                          <a:effectLst/>
                          <a:latin typeface="Times New Roman" pitchFamily="18" charset="0"/>
                          <a:cs typeface="Times New Roman" pitchFamily="18" charset="0"/>
                        </a:rPr>
                        <a:t>g</a:t>
                      </a:r>
                      <a:r>
                        <a:rPr lang="en-US" sz="2500" b="0" i="0" u="none" strike="noStrike" baseline="-25000" dirty="0">
                          <a:solidFill>
                            <a:srgbClr val="000000"/>
                          </a:solidFill>
                          <a:effectLst/>
                          <a:latin typeface="Times New Roman" pitchFamily="18" charset="0"/>
                          <a:cs typeface="Times New Roman" pitchFamily="18" charset="0"/>
                        </a:rPr>
                        <a:t>0</a:t>
                      </a:r>
                      <a:r>
                        <a:rPr lang="en-US" sz="2500" b="0" i="1" u="none" strike="noStrike" dirty="0">
                          <a:solidFill>
                            <a:srgbClr val="000000"/>
                          </a:solidFill>
                          <a:effectLst/>
                          <a:latin typeface="Times New Roman" pitchFamily="18" charset="0"/>
                          <a:cs typeface="Times New Roman" pitchFamily="18" charset="0"/>
                        </a:rPr>
                        <a:t>,g</a:t>
                      </a:r>
                      <a:r>
                        <a:rPr lang="en-US" sz="2500" b="0" i="0" u="none" strike="noStrike" baseline="-25000" dirty="0">
                          <a:solidFill>
                            <a:srgbClr val="000000"/>
                          </a:solidFill>
                          <a:effectLst/>
                          <a:latin typeface="Times New Roman" pitchFamily="18" charset="0"/>
                          <a:cs typeface="Times New Roman"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500" b="0" i="1" u="none" strike="noStrike" dirty="0">
                          <a:solidFill>
                            <a:srgbClr val="000000"/>
                          </a:solidFill>
                          <a:effectLst/>
                          <a:latin typeface="Times New Roman" pitchFamily="18" charset="0"/>
                          <a:cs typeface="Times New Roman" pitchFamily="18" charset="0"/>
                        </a:rPr>
                        <a:t>x</a:t>
                      </a:r>
                      <a:r>
                        <a:rPr lang="en-US" sz="2500" b="0" i="0" u="none" strike="noStrike" baseline="-25000" dirty="0">
                          <a:solidFill>
                            <a:srgbClr val="000000"/>
                          </a:solidFill>
                          <a:effectLst/>
                          <a:latin typeface="Times New Roman" pitchFamily="18" charset="0"/>
                          <a:cs typeface="Times New Roman" pitchFamily="18"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9897">
                <a:tc>
                  <a:txBody>
                    <a:bodyPr/>
                    <a:lstStyle/>
                    <a:p>
                      <a:pPr algn="ctr" fontAlgn="b"/>
                      <a:r>
                        <a:rPr lang="en-US" sz="2500" b="0" i="0" u="none" strike="noStrike" dirty="0">
                          <a:solidFill>
                            <a:srgbClr val="000000"/>
                          </a:solidFill>
                          <a:effectLst/>
                          <a:latin typeface="Times New Roman" pitchFamily="18" charset="0"/>
                          <a:cs typeface="Times New Roman" pitchFamily="18" charset="0"/>
                        </a:rPr>
                        <a:t>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2500" b="0" i="0" u="none" strike="noStrike">
                          <a:solidFill>
                            <a:srgbClr val="000000"/>
                          </a:solidFill>
                          <a:effectLst/>
                          <a:latin typeface="Times New Roman" pitchFamily="18" charset="0"/>
                          <a:cs typeface="Times New Roman" pitchFamily="18" charset="0"/>
                        </a:rPr>
                        <a:t>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2500" b="0" i="0" u="none" strike="noStrike" dirty="0">
                          <a:solidFill>
                            <a:srgbClr val="000000"/>
                          </a:solidFill>
                          <a:effectLst/>
                          <a:latin typeface="Times New Roman" pitchFamily="18" charset="0"/>
                          <a:cs typeface="Times New Roman"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359897">
                <a:tc>
                  <a:txBody>
                    <a:bodyPr/>
                    <a:lstStyle/>
                    <a:p>
                      <a:pPr algn="ctr" fontAlgn="b"/>
                      <a:r>
                        <a:rPr lang="en-US" sz="2500" b="0" i="0" u="none" strike="noStrike" dirty="0">
                          <a:solidFill>
                            <a:srgbClr val="000000"/>
                          </a:solidFill>
                          <a:effectLst/>
                          <a:latin typeface="Times New Roman" pitchFamily="18" charset="0"/>
                          <a:cs typeface="Times New Roman" pitchFamily="18" charset="0"/>
                        </a:rPr>
                        <a:t>0011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500" b="0" i="0" u="none" strike="noStrike" dirty="0">
                          <a:solidFill>
                            <a:srgbClr val="000000"/>
                          </a:solidFill>
                          <a:effectLst/>
                          <a:latin typeface="Times New Roman" pitchFamily="18" charset="0"/>
                          <a:cs typeface="Times New Roman" pitchFamily="18" charset="0"/>
                        </a:rPr>
                        <a:t>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500" b="0" i="0" u="none" strike="noStrike">
                          <a:solidFill>
                            <a:srgbClr val="000000"/>
                          </a:solidFill>
                          <a:effectLst/>
                          <a:latin typeface="Times New Roman" pitchFamily="18" charset="0"/>
                          <a:cs typeface="Times New Roman"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59897">
                <a:tc>
                  <a:txBody>
                    <a:bodyPr/>
                    <a:lstStyle/>
                    <a:p>
                      <a:pPr algn="ctr" fontAlgn="b"/>
                      <a:r>
                        <a:rPr lang="en-US" sz="2500" b="0" i="0" u="none" strike="noStrike" dirty="0">
                          <a:solidFill>
                            <a:srgbClr val="000000"/>
                          </a:solidFill>
                          <a:effectLst/>
                          <a:latin typeface="Times New Roman" pitchFamily="18" charset="0"/>
                          <a:cs typeface="Times New Roman" pitchFamily="18" charset="0"/>
                        </a:rPr>
                        <a:t>0110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500" b="0" i="0" u="none" strike="noStrike" dirty="0">
                          <a:solidFill>
                            <a:srgbClr val="000000"/>
                          </a:solidFill>
                          <a:effectLst/>
                          <a:latin typeface="Times New Roman" pitchFamily="18" charset="0"/>
                          <a:cs typeface="Times New Roman" pitchFamily="18"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2500" b="0" i="0" u="none" strike="noStrike">
                          <a:solidFill>
                            <a:srgbClr val="000000"/>
                          </a:solidFill>
                          <a:effectLst/>
                          <a:latin typeface="Times New Roman" pitchFamily="18" charset="0"/>
                          <a:cs typeface="Times New Roman"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359897">
                <a:tc>
                  <a:txBody>
                    <a:bodyPr/>
                    <a:lstStyle/>
                    <a:p>
                      <a:pPr algn="ctr" fontAlgn="b"/>
                      <a:r>
                        <a:rPr lang="en-US" sz="2500" b="0" i="0" u="none" strike="noStrike" dirty="0">
                          <a:solidFill>
                            <a:srgbClr val="000000"/>
                          </a:solidFill>
                          <a:effectLst/>
                          <a:latin typeface="Times New Roman" pitchFamily="18" charset="0"/>
                          <a:cs typeface="Times New Roman" pitchFamily="18" charset="0"/>
                        </a:rPr>
                        <a:t>1100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2500" b="0" i="0" u="none" strike="noStrike" dirty="0">
                          <a:solidFill>
                            <a:srgbClr val="000000"/>
                          </a:solidFill>
                          <a:effectLst/>
                          <a:latin typeface="Times New Roman" pitchFamily="18" charset="0"/>
                          <a:cs typeface="Times New Roman" pitchFamily="18" charset="0"/>
                        </a:rPr>
                        <a:t>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2500" b="0" i="0" u="none" strike="noStrike" dirty="0">
                          <a:solidFill>
                            <a:srgbClr val="000000"/>
                          </a:solidFill>
                          <a:effectLst/>
                          <a:latin typeface="Times New Roman" pitchFamily="18" charset="0"/>
                          <a:cs typeface="Times New Roman"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
        <p:nvSpPr>
          <p:cNvPr id="9" name="TextBox 8"/>
          <p:cNvSpPr txBox="1"/>
          <p:nvPr/>
        </p:nvSpPr>
        <p:spPr>
          <a:xfrm>
            <a:off x="6670674" y="16459200"/>
            <a:ext cx="3974306" cy="1959511"/>
          </a:xfrm>
          <a:prstGeom prst="rect">
            <a:avLst/>
          </a:prstGeom>
          <a:noFill/>
        </p:spPr>
        <p:txBody>
          <a:bodyPr wrap="square" rtlCol="0">
            <a:spAutoFit/>
          </a:bodyPr>
          <a:lstStyle/>
          <a:p>
            <a:r>
              <a:rPr lang="en-US" sz="2600" i="1" dirty="0" smtClean="0">
                <a:solidFill>
                  <a:srgbClr val="008000"/>
                </a:solidFill>
                <a:latin typeface="Times New Roman" pitchFamily="18" charset="0"/>
                <a:cs typeface="Times New Roman" pitchFamily="18" charset="0"/>
              </a:rPr>
              <a:t>Three</a:t>
            </a:r>
            <a:r>
              <a:rPr lang="en-US" sz="2600" dirty="0" smtClean="0">
                <a:latin typeface="Times New Roman" pitchFamily="18" charset="0"/>
                <a:cs typeface="Times New Roman" pitchFamily="18" charset="0"/>
              </a:rPr>
              <a:t> cubes in terms of </a:t>
            </a:r>
            <a:r>
              <a:rPr lang="en-US" sz="2600" i="1" dirty="0" smtClean="0">
                <a:solidFill>
                  <a:srgbClr val="FF0000"/>
                </a:solidFill>
                <a:latin typeface="Times New Roman" pitchFamily="18" charset="0"/>
                <a:cs typeface="Times New Roman" pitchFamily="18" charset="0"/>
              </a:rPr>
              <a:t>x</a:t>
            </a:r>
            <a:r>
              <a:rPr lang="en-US" sz="2600" baseline="-25000" dirty="0" smtClean="0">
                <a:solidFill>
                  <a:srgbClr val="FF0000"/>
                </a:solidFill>
                <a:latin typeface="Times New Roman" pitchFamily="18" charset="0"/>
                <a:cs typeface="Times New Roman" pitchFamily="18" charset="0"/>
              </a:rPr>
              <a:t>0</a:t>
            </a:r>
            <a:r>
              <a:rPr lang="en-US" sz="2600" dirty="0" smtClean="0">
                <a:solidFill>
                  <a:srgbClr val="FF0000"/>
                </a:solidFill>
                <a:latin typeface="Times New Roman" pitchFamily="18" charset="0"/>
                <a:cs typeface="Times New Roman" pitchFamily="18" charset="0"/>
              </a:rPr>
              <a:t>,</a:t>
            </a:r>
            <a:r>
              <a:rPr lang="en-US" sz="2600" i="1" dirty="0" smtClean="0">
                <a:solidFill>
                  <a:srgbClr val="FF0000"/>
                </a:solidFill>
                <a:latin typeface="Times New Roman" pitchFamily="18" charset="0"/>
                <a:cs typeface="Times New Roman" pitchFamily="18" charset="0"/>
              </a:rPr>
              <a:t>x</a:t>
            </a:r>
            <a:r>
              <a:rPr lang="en-US" sz="2600" baseline="-25000" dirty="0" smtClean="0">
                <a:solidFill>
                  <a:srgbClr val="FF0000"/>
                </a:solidFill>
                <a:latin typeface="Times New Roman" pitchFamily="18" charset="0"/>
                <a:cs typeface="Times New Roman" pitchFamily="18" charset="0"/>
              </a:rPr>
              <a:t>1</a:t>
            </a:r>
            <a:r>
              <a:rPr lang="en-US" sz="2600" i="1" dirty="0" smtClean="0">
                <a:solidFill>
                  <a:srgbClr val="FF0000"/>
                </a:solidFill>
                <a:latin typeface="Times New Roman" pitchFamily="18" charset="0"/>
                <a:cs typeface="Times New Roman" pitchFamily="18" charset="0"/>
              </a:rPr>
              <a:t>,x</a:t>
            </a:r>
            <a:r>
              <a:rPr lang="en-US" sz="2600" baseline="-25000" dirty="0" smtClean="0">
                <a:solidFill>
                  <a:srgbClr val="FF0000"/>
                </a:solidFill>
                <a:latin typeface="Times New Roman" pitchFamily="18" charset="0"/>
                <a:cs typeface="Times New Roman" pitchFamily="18" charset="0"/>
              </a:rPr>
              <a:t>2</a:t>
            </a:r>
            <a:r>
              <a:rPr lang="en-US" sz="2600" i="1" dirty="0" smtClean="0">
                <a:solidFill>
                  <a:srgbClr val="FF0000"/>
                </a:solidFill>
                <a:latin typeface="Times New Roman" pitchFamily="18" charset="0"/>
                <a:cs typeface="Times New Roman" pitchFamily="18" charset="0"/>
              </a:rPr>
              <a:t>,x</a:t>
            </a:r>
            <a:r>
              <a:rPr lang="en-US" sz="2600" baseline="-25000" dirty="0" smtClean="0">
                <a:solidFill>
                  <a:srgbClr val="FF0000"/>
                </a:solidFill>
                <a:latin typeface="Times New Roman" pitchFamily="18" charset="0"/>
                <a:cs typeface="Times New Roman" pitchFamily="18" charset="0"/>
              </a:rPr>
              <a:t>3</a:t>
            </a:r>
            <a:r>
              <a:rPr lang="en-US" sz="2600" baseline="-25000" dirty="0" smtClean="0">
                <a:solidFill>
                  <a:srgbClr val="000000"/>
                </a:solidFill>
                <a:latin typeface="Times New Roman" pitchFamily="18" charset="0"/>
                <a:cs typeface="Times New Roman" pitchFamily="18" charset="0"/>
              </a:rPr>
              <a:t> </a:t>
            </a:r>
            <a:r>
              <a:rPr lang="en-US" sz="2600" dirty="0" smtClean="0">
                <a:solidFill>
                  <a:srgbClr val="000000"/>
                </a:solidFill>
                <a:latin typeface="Times New Roman" pitchFamily="18" charset="0"/>
                <a:cs typeface="Times New Roman" pitchFamily="18" charset="0"/>
              </a:rPr>
              <a:t>can by blocked by </a:t>
            </a:r>
            <a:r>
              <a:rPr lang="en-US" sz="2600" i="1" dirty="0" smtClean="0">
                <a:solidFill>
                  <a:srgbClr val="008000"/>
                </a:solidFill>
                <a:latin typeface="Times New Roman" pitchFamily="18" charset="0"/>
                <a:cs typeface="Times New Roman" pitchFamily="18" charset="0"/>
              </a:rPr>
              <a:t>one</a:t>
            </a:r>
            <a:r>
              <a:rPr lang="en-US" sz="2600" dirty="0" smtClean="0">
                <a:solidFill>
                  <a:srgbClr val="000000"/>
                </a:solidFill>
                <a:latin typeface="Times New Roman" pitchFamily="18" charset="0"/>
                <a:cs typeface="Times New Roman" pitchFamily="18" charset="0"/>
              </a:rPr>
              <a:t> cube in terms of </a:t>
            </a:r>
            <a:r>
              <a:rPr lang="en-US" sz="2600" i="1" dirty="0" smtClean="0">
                <a:solidFill>
                  <a:srgbClr val="FF0000"/>
                </a:solidFill>
                <a:latin typeface="Times New Roman" pitchFamily="18" charset="0"/>
                <a:cs typeface="Times New Roman" pitchFamily="18" charset="0"/>
              </a:rPr>
              <a:t>g</a:t>
            </a:r>
            <a:r>
              <a:rPr lang="en-US" sz="2600" baseline="-25000" dirty="0" smtClean="0">
                <a:solidFill>
                  <a:srgbClr val="FF0000"/>
                </a:solidFill>
                <a:latin typeface="Times New Roman" pitchFamily="18" charset="0"/>
                <a:cs typeface="Times New Roman" pitchFamily="18" charset="0"/>
              </a:rPr>
              <a:t>0</a:t>
            </a:r>
            <a:r>
              <a:rPr lang="en-US" sz="2600" i="1" dirty="0" smtClean="0">
                <a:solidFill>
                  <a:srgbClr val="FF0000"/>
                </a:solidFill>
                <a:latin typeface="Times New Roman" pitchFamily="18" charset="0"/>
                <a:cs typeface="Times New Roman" pitchFamily="18" charset="0"/>
              </a:rPr>
              <a:t>,g</a:t>
            </a:r>
            <a:r>
              <a:rPr lang="en-US" sz="2600" baseline="-25000" dirty="0" smtClean="0">
                <a:solidFill>
                  <a:srgbClr val="FF0000"/>
                </a:solidFill>
                <a:latin typeface="Times New Roman" pitchFamily="18" charset="0"/>
                <a:cs typeface="Times New Roman" pitchFamily="18" charset="0"/>
              </a:rPr>
              <a:t>1</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a:p>
            <a:endParaRPr lang="en-US" sz="2600" baseline="-25000" dirty="0">
              <a:solidFill>
                <a:srgbClr val="000000"/>
              </a:solidFill>
              <a:latin typeface="Times New Roman" pitchFamily="18" charset="0"/>
              <a:cs typeface="Times New Roman" pitchFamily="18" charset="0"/>
            </a:endParaRPr>
          </a:p>
          <a:p>
            <a:endParaRPr lang="en-US" sz="2600" dirty="0">
              <a:latin typeface="Times New Roman" pitchFamily="18" charset="0"/>
              <a:cs typeface="Times New Roman" pitchFamily="18" charset="0"/>
            </a:endParaRPr>
          </a:p>
        </p:txBody>
      </p:sp>
      <p:sp>
        <p:nvSpPr>
          <p:cNvPr id="10" name="Rectangle 9"/>
          <p:cNvSpPr/>
          <p:nvPr/>
        </p:nvSpPr>
        <p:spPr bwMode="auto">
          <a:xfrm>
            <a:off x="4800600" y="19392900"/>
            <a:ext cx="1870074" cy="266700"/>
          </a:xfrm>
          <a:prstGeom prst="rect">
            <a:avLst/>
          </a:prstGeom>
          <a:noFill/>
          <a:ln w="41275"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7400" b="0" i="0" u="none" strike="noStrike" cap="none" normalizeH="0" baseline="0">
              <a:ln>
                <a:noFill/>
              </a:ln>
              <a:solidFill>
                <a:schemeClr val="tx1"/>
              </a:solidFill>
              <a:effectLst/>
              <a:latin typeface="Arial"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178076464"/>
              </p:ext>
            </p:extLst>
          </p:nvPr>
        </p:nvGraphicFramePr>
        <p:xfrm>
          <a:off x="12746831" y="16497474"/>
          <a:ext cx="4376737" cy="2841625"/>
        </p:xfrm>
        <a:graphic>
          <a:graphicData uri="http://schemas.openxmlformats.org/presentationml/2006/ole">
            <mc:AlternateContent xmlns:mc="http://schemas.openxmlformats.org/markup-compatibility/2006">
              <mc:Choice xmlns:v="urn:schemas-microsoft-com:vml" Requires="v">
                <p:oleObj spid="_x0000_s3083" name="Visio" r:id="rId16" imgW="1910239" imgH="1240030" progId="Visio.Drawing.11">
                  <p:embed/>
                </p:oleObj>
              </mc:Choice>
              <mc:Fallback>
                <p:oleObj name="Visio" r:id="rId16" imgW="1910239" imgH="1240030" progId="Visio.Drawing.11">
                  <p:embed/>
                  <p:pic>
                    <p:nvPicPr>
                      <p:cNvPr id="0" name="Object 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746831" y="16497474"/>
                        <a:ext cx="4376737"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12" name="TextBox 11"/>
              <p:cNvSpPr txBox="1"/>
              <p:nvPr/>
            </p:nvSpPr>
            <p:spPr>
              <a:xfrm>
                <a:off x="11872912" y="24076818"/>
                <a:ext cx="6072188" cy="4266489"/>
              </a:xfrm>
              <a:prstGeom prst="rect">
                <a:avLst/>
              </a:prstGeom>
              <a:noFill/>
            </p:spPr>
            <p:txBody>
              <a:bodyPr wrap="square" rtlCol="0">
                <a:spAutoFit/>
              </a:bodyPr>
              <a:lstStyle/>
              <a:p>
                <a:pPr marL="457200" indent="-457200" algn="l">
                  <a:buFont typeface="+mj-lt"/>
                  <a:buAutoNum type="arabicPeriod"/>
                </a:pPr>
                <a:r>
                  <a:rPr lang="en-US" sz="2000" dirty="0" smtClean="0">
                    <a:latin typeface="Times New Roman" pitchFamily="18" charset="0"/>
                    <a:cs typeface="Times New Roman" pitchFamily="18" charset="0"/>
                  </a:rPr>
                  <a:t>Sort the variables in </a:t>
                </a:r>
                <a14:m>
                  <m:oMath xmlns:m="http://schemas.openxmlformats.org/officeDocument/2006/math">
                    <m:sSup>
                      <m:sSupPr>
                        <m:ctrlPr>
                          <a:rPr lang="en-US" sz="2000" b="0" i="1" smtClean="0">
                            <a:solidFill>
                              <a:srgbClr val="FF0000"/>
                            </a:solidFill>
                            <a:latin typeface="Cambria Math"/>
                            <a:cs typeface="Times New Roman" pitchFamily="18" charset="0"/>
                          </a:rPr>
                        </m:ctrlPr>
                      </m:sSupPr>
                      <m:e>
                        <m:r>
                          <a:rPr lang="en-US" sz="2000" b="0" i="1" smtClean="0">
                            <a:solidFill>
                              <a:srgbClr val="FF0000"/>
                            </a:solidFill>
                            <a:latin typeface="Cambria Math"/>
                            <a:cs typeface="Times New Roman" pitchFamily="18" charset="0"/>
                          </a:rPr>
                          <m:t>𝑠</m:t>
                        </m:r>
                      </m:e>
                      <m:sup>
                        <m:r>
                          <a:rPr lang="en-US" sz="2000" b="0" i="1" smtClean="0">
                            <a:solidFill>
                              <a:srgbClr val="FF0000"/>
                            </a:solidFill>
                            <a:latin typeface="Cambria Math"/>
                            <a:cs typeface="Times New Roman" pitchFamily="18" charset="0"/>
                          </a:rPr>
                          <m:t>𝑖</m:t>
                        </m:r>
                        <m:r>
                          <a:rPr lang="en-US" sz="2000" b="0" i="1" smtClean="0">
                            <a:solidFill>
                              <a:srgbClr val="FF0000"/>
                            </a:solidFill>
                            <a:latin typeface="Cambria Math"/>
                            <a:cs typeface="Times New Roman" pitchFamily="18" charset="0"/>
                          </a:rPr>
                          <m:t>−1</m:t>
                        </m:r>
                      </m:sup>
                    </m:sSup>
                  </m:oMath>
                </a14:m>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ascending </a:t>
                </a:r>
                <a:r>
                  <a:rPr lang="en-US" sz="2000" dirty="0" smtClean="0">
                    <a:latin typeface="Times New Roman" pitchFamily="18" charset="0"/>
                    <a:cs typeface="Times New Roman" pitchFamily="18" charset="0"/>
                  </a:rPr>
                  <a:t>by logic level, set </a:t>
                </a:r>
                <a14:m>
                  <m:oMath xmlns:m="http://schemas.openxmlformats.org/officeDocument/2006/math">
                    <m:r>
                      <a:rPr lang="en-US" sz="2000" b="0" i="1" smtClean="0">
                        <a:solidFill>
                          <a:srgbClr val="FF0000"/>
                        </a:solidFill>
                        <a:latin typeface="Cambria Math"/>
                        <a:cs typeface="Times New Roman" pitchFamily="18" charset="0"/>
                      </a:rPr>
                      <m:t>𝑗</m:t>
                    </m:r>
                    <m:r>
                      <a:rPr lang="en-US" sz="2000" b="0" i="1" smtClean="0">
                        <a:solidFill>
                          <a:srgbClr val="FF0000"/>
                        </a:solidFill>
                        <a:latin typeface="Cambria Math"/>
                        <a:cs typeface="Times New Roman" pitchFamily="18" charset="0"/>
                      </a:rPr>
                      <m:t>=0</m:t>
                    </m:r>
                  </m:oMath>
                </a14:m>
                <a:r>
                  <a:rPr lang="en-US" sz="2000" dirty="0" smtClean="0">
                    <a:latin typeface="Times New Roman" pitchFamily="18" charset="0"/>
                    <a:cs typeface="Times New Roman" pitchFamily="18" charset="0"/>
                  </a:rPr>
                  <a:t>.</a:t>
                </a:r>
              </a:p>
              <a:p>
                <a:pPr marL="457200" indent="-457200" algn="l">
                  <a:buFont typeface="+mj-lt"/>
                  <a:buAutoNum type="arabicPeriod"/>
                </a:pPr>
                <a:r>
                  <a:rPr lang="en-US" sz="2000" dirty="0" smtClean="0">
                    <a:latin typeface="Times New Roman" pitchFamily="18" charset="0"/>
                    <a:cs typeface="Times New Roman" pitchFamily="18" charset="0"/>
                  </a:rPr>
                  <a:t>If </a:t>
                </a:r>
                <a14:m>
                  <m:oMath xmlns:m="http://schemas.openxmlformats.org/officeDocument/2006/math">
                    <m:r>
                      <a:rPr lang="en-US" sz="2000" b="0" i="1" smtClean="0">
                        <a:solidFill>
                          <a:srgbClr val="FF0000"/>
                        </a:solidFill>
                        <a:latin typeface="Cambria Math"/>
                        <a:cs typeface="Times New Roman" pitchFamily="18" charset="0"/>
                      </a:rPr>
                      <m:t>𝑗</m:t>
                    </m:r>
                    <m:r>
                      <a:rPr lang="en-US" sz="2000" b="0" i="1" smtClean="0">
                        <a:solidFill>
                          <a:srgbClr val="FF0000"/>
                        </a:solidFill>
                        <a:latin typeface="Cambria Math"/>
                        <a:cs typeface="Times New Roman" pitchFamily="18" charset="0"/>
                      </a:rPr>
                      <m:t>=</m:t>
                    </m:r>
                    <m:d>
                      <m:dPr>
                        <m:begChr m:val="|"/>
                        <m:endChr m:val="|"/>
                        <m:ctrlPr>
                          <a:rPr lang="en-US" sz="2000" b="0" i="1" smtClean="0">
                            <a:solidFill>
                              <a:srgbClr val="FF0000"/>
                            </a:solidFill>
                            <a:latin typeface="Cambria Math"/>
                            <a:cs typeface="Times New Roman" pitchFamily="18" charset="0"/>
                          </a:rPr>
                        </m:ctrlPr>
                      </m:dPr>
                      <m:e>
                        <m:sSup>
                          <m:sSupPr>
                            <m:ctrlPr>
                              <a:rPr lang="en-US" sz="2000" b="0" i="1" smtClean="0">
                                <a:solidFill>
                                  <a:srgbClr val="FF0000"/>
                                </a:solidFill>
                                <a:latin typeface="Cambria Math"/>
                                <a:cs typeface="Times New Roman" pitchFamily="18" charset="0"/>
                              </a:rPr>
                            </m:ctrlPr>
                          </m:sSupPr>
                          <m:e>
                            <m:r>
                              <a:rPr lang="en-US" sz="2000" b="0" i="1" smtClean="0">
                                <a:solidFill>
                                  <a:srgbClr val="FF0000"/>
                                </a:solidFill>
                                <a:latin typeface="Cambria Math"/>
                                <a:cs typeface="Times New Roman" pitchFamily="18" charset="0"/>
                              </a:rPr>
                              <m:t>𝑠</m:t>
                            </m:r>
                          </m:e>
                          <m:sup>
                            <m:r>
                              <a:rPr lang="en-US" sz="2000" b="0" i="1" smtClean="0">
                                <a:solidFill>
                                  <a:srgbClr val="FF0000"/>
                                </a:solidFill>
                                <a:latin typeface="Cambria Math"/>
                                <a:cs typeface="Times New Roman" pitchFamily="18" charset="0"/>
                              </a:rPr>
                              <m:t>𝑖</m:t>
                            </m:r>
                            <m:r>
                              <a:rPr lang="en-US" sz="2000" b="0" i="1" smtClean="0">
                                <a:solidFill>
                                  <a:srgbClr val="FF0000"/>
                                </a:solidFill>
                                <a:latin typeface="Cambria Math"/>
                                <a:cs typeface="Times New Roman" pitchFamily="18" charset="0"/>
                              </a:rPr>
                              <m:t>−1</m:t>
                            </m:r>
                          </m:sup>
                        </m:sSup>
                      </m:e>
                    </m:d>
                  </m:oMath>
                </a14:m>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then return </a:t>
                </a:r>
                <a14:m>
                  <m:oMath xmlns:m="http://schemas.openxmlformats.org/officeDocument/2006/math">
                    <m:sSup>
                      <m:sSupPr>
                        <m:ctrlPr>
                          <a:rPr lang="en-US" sz="2000" b="0" i="1" smtClean="0">
                            <a:solidFill>
                              <a:srgbClr val="FF0000"/>
                            </a:solidFill>
                            <a:latin typeface="Cambria Math"/>
                            <a:cs typeface="Times New Roman" pitchFamily="18" charset="0"/>
                          </a:rPr>
                        </m:ctrlPr>
                      </m:sSupPr>
                      <m:e>
                        <m:r>
                          <a:rPr lang="en-US" sz="2000" b="0" i="1" smtClean="0">
                            <a:solidFill>
                              <a:srgbClr val="FF0000"/>
                            </a:solidFill>
                            <a:latin typeface="Cambria Math"/>
                            <a:cs typeface="Times New Roman" pitchFamily="18" charset="0"/>
                          </a:rPr>
                          <m:t>𝑠</m:t>
                        </m:r>
                      </m:e>
                      <m:sup>
                        <m:r>
                          <a:rPr lang="en-US" sz="2000" b="0" i="1" smtClean="0">
                            <a:solidFill>
                              <a:srgbClr val="FF0000"/>
                            </a:solidFill>
                            <a:latin typeface="Cambria Math"/>
                            <a:cs typeface="Times New Roman" pitchFamily="18" charset="0"/>
                          </a:rPr>
                          <m:t>𝑖</m:t>
                        </m:r>
                        <m:r>
                          <a:rPr lang="en-US" sz="2000" b="0" i="1" smtClean="0">
                            <a:solidFill>
                              <a:srgbClr val="FF0000"/>
                            </a:solidFill>
                            <a:latin typeface="Cambria Math"/>
                            <a:cs typeface="Times New Roman" pitchFamily="18" charset="0"/>
                          </a:rPr>
                          <m:t>−1</m:t>
                        </m:r>
                      </m:sup>
                    </m:sSup>
                  </m:oMath>
                </a14:m>
                <a:r>
                  <a:rPr lang="en-US" sz="2000" dirty="0" smtClean="0">
                    <a:latin typeface="Times New Roman" pitchFamily="18" charset="0"/>
                    <a:cs typeface="Times New Roman" pitchFamily="18" charset="0"/>
                  </a:rPr>
                  <a:t>. Else, </a:t>
                </a:r>
                <a:r>
                  <a:rPr lang="en-US" sz="2000" dirty="0">
                    <a:latin typeface="Times New Roman" pitchFamily="18" charset="0"/>
                    <a:cs typeface="Times New Roman" pitchFamily="18" charset="0"/>
                  </a:rPr>
                  <a:t>for the </a:t>
                </a:r>
                <a14:m>
                  <m:oMath xmlns:m="http://schemas.openxmlformats.org/officeDocument/2006/math">
                    <m:r>
                      <a:rPr lang="en-US" sz="2000" b="0" i="1" smtClean="0">
                        <a:solidFill>
                          <a:srgbClr val="FF0000"/>
                        </a:solidFill>
                        <a:latin typeface="Cambria Math"/>
                        <a:cs typeface="Times New Roman" pitchFamily="18" charset="0"/>
                      </a:rPr>
                      <m:t>𝑗</m:t>
                    </m:r>
                  </m:oMath>
                </a14:m>
                <a:r>
                  <a:rPr lang="en-US" sz="2000" dirty="0" err="1" smtClean="0">
                    <a:solidFill>
                      <a:srgbClr val="FF0000"/>
                    </a:solidFill>
                    <a:latin typeface="Times New Roman" pitchFamily="18" charset="0"/>
                    <a:cs typeface="Times New Roman" pitchFamily="18" charset="0"/>
                  </a:rPr>
                  <a:t>th</a:t>
                </a:r>
                <a:r>
                  <a:rPr lang="en-US" sz="2000" dirty="0" smtClean="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variable </a:t>
                </a:r>
                <a14:m>
                  <m:oMath xmlns:m="http://schemas.openxmlformats.org/officeDocument/2006/math">
                    <m:sSub>
                      <m:sSubPr>
                        <m:ctrlPr>
                          <a:rPr lang="en-US" sz="2000" i="1" smtClean="0">
                            <a:solidFill>
                              <a:srgbClr val="FF0000"/>
                            </a:solidFill>
                            <a:latin typeface="Cambria Math"/>
                            <a:cs typeface="Times New Roman" pitchFamily="18" charset="0"/>
                          </a:rPr>
                        </m:ctrlPr>
                      </m:sSubPr>
                      <m:e>
                        <m:r>
                          <a:rPr lang="en-US" sz="2000" b="0" i="1" smtClean="0">
                            <a:solidFill>
                              <a:srgbClr val="FF0000"/>
                            </a:solidFill>
                            <a:latin typeface="Cambria Math"/>
                            <a:cs typeface="Times New Roman" pitchFamily="18" charset="0"/>
                          </a:rPr>
                          <m:t>𝑣</m:t>
                        </m:r>
                      </m:e>
                      <m:sub>
                        <m:r>
                          <a:rPr lang="en-US" sz="2000" b="0" i="1" smtClean="0">
                            <a:solidFill>
                              <a:srgbClr val="FF0000"/>
                            </a:solidFill>
                            <a:latin typeface="Cambria Math"/>
                            <a:cs typeface="Times New Roman" pitchFamily="18" charset="0"/>
                          </a:rPr>
                          <m:t>𝑗</m:t>
                        </m:r>
                      </m:sub>
                    </m:sSub>
                  </m:oMath>
                </a14:m>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in </a:t>
                </a:r>
                <a14:m>
                  <m:oMath xmlns:m="http://schemas.openxmlformats.org/officeDocument/2006/math">
                    <m:sSup>
                      <m:sSupPr>
                        <m:ctrlPr>
                          <a:rPr lang="en-US" sz="2000" b="0" i="1" smtClean="0">
                            <a:solidFill>
                              <a:srgbClr val="FF0000"/>
                            </a:solidFill>
                            <a:latin typeface="Cambria Math"/>
                            <a:cs typeface="Times New Roman" pitchFamily="18" charset="0"/>
                          </a:rPr>
                        </m:ctrlPr>
                      </m:sSupPr>
                      <m:e>
                        <m:r>
                          <a:rPr lang="en-US" sz="2000" b="0" i="1" smtClean="0">
                            <a:solidFill>
                              <a:srgbClr val="FF0000"/>
                            </a:solidFill>
                            <a:latin typeface="Cambria Math"/>
                            <a:cs typeface="Times New Roman" pitchFamily="18" charset="0"/>
                          </a:rPr>
                          <m:t>𝑠</m:t>
                        </m:r>
                      </m:e>
                      <m:sup>
                        <m:r>
                          <a:rPr lang="en-US" sz="2000" b="0" i="1" smtClean="0">
                            <a:solidFill>
                              <a:srgbClr val="FF0000"/>
                            </a:solidFill>
                            <a:latin typeface="Cambria Math"/>
                            <a:cs typeface="Times New Roman" pitchFamily="18" charset="0"/>
                          </a:rPr>
                          <m:t>𝑖</m:t>
                        </m:r>
                        <m:r>
                          <a:rPr lang="en-US" sz="2000" b="0" i="1" smtClean="0">
                            <a:solidFill>
                              <a:srgbClr val="FF0000"/>
                            </a:solidFill>
                            <a:latin typeface="Cambria Math"/>
                            <a:cs typeface="Times New Roman" pitchFamily="18" charset="0"/>
                          </a:rPr>
                          <m:t>−1</m:t>
                        </m:r>
                      </m:sup>
                    </m:sSup>
                  </m:oMath>
                </a14:m>
                <a:r>
                  <a:rPr lang="en-US" sz="2000" dirty="0" smtClean="0">
                    <a:latin typeface="Times New Roman" pitchFamily="18" charset="0"/>
                    <a:cs typeface="Times New Roman" pitchFamily="18" charset="0"/>
                  </a:rPr>
                  <a:t>, if </a:t>
                </a:r>
                <a14:m>
                  <m:oMath xmlns:m="http://schemas.openxmlformats.org/officeDocument/2006/math">
                    <m:sSub>
                      <m:sSubPr>
                        <m:ctrlPr>
                          <a:rPr lang="en-US" sz="2000" i="1" smtClean="0">
                            <a:solidFill>
                              <a:srgbClr val="FF0000"/>
                            </a:solidFill>
                            <a:latin typeface="Cambria Math"/>
                            <a:cs typeface="Times New Roman" pitchFamily="18" charset="0"/>
                          </a:rPr>
                        </m:ctrlPr>
                      </m:sSubPr>
                      <m:e>
                        <m:r>
                          <a:rPr lang="en-US" sz="2000" b="0" i="1" smtClean="0">
                            <a:solidFill>
                              <a:srgbClr val="FF0000"/>
                            </a:solidFill>
                            <a:latin typeface="Cambria Math"/>
                            <a:cs typeface="Times New Roman" pitchFamily="18" charset="0"/>
                          </a:rPr>
                          <m:t>𝑣</m:t>
                        </m:r>
                      </m:e>
                      <m:sub>
                        <m:r>
                          <a:rPr lang="en-US" sz="2000" b="0" i="1" smtClean="0">
                            <a:solidFill>
                              <a:srgbClr val="FF0000"/>
                            </a:solidFill>
                            <a:latin typeface="Cambria Math"/>
                            <a:cs typeface="Times New Roman" pitchFamily="18" charset="0"/>
                          </a:rPr>
                          <m:t>𝑗</m:t>
                        </m:r>
                      </m:sub>
                    </m:sSub>
                  </m:oMath>
                </a14:m>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is </a:t>
                </a:r>
                <a:r>
                  <a:rPr lang="en-US" sz="2000" dirty="0" smtClean="0">
                    <a:latin typeface="Times New Roman" pitchFamily="18" charset="0"/>
                    <a:cs typeface="Times New Roman" pitchFamily="18" charset="0"/>
                  </a:rPr>
                  <a:t>state variable: go to 4. else, go to 3.</a:t>
                </a:r>
              </a:p>
              <a:p>
                <a:pPr marL="457200" indent="-457200" algn="l">
                  <a:buFont typeface="+mj-lt"/>
                  <a:buAutoNum type="arabicPeriod"/>
                </a:pPr>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the value of </a:t>
                </a:r>
                <a14:m>
                  <m:oMath xmlns:m="http://schemas.openxmlformats.org/officeDocument/2006/math">
                    <m:sSub>
                      <m:sSubPr>
                        <m:ctrlPr>
                          <a:rPr lang="en-US" sz="2000" i="1" smtClean="0">
                            <a:solidFill>
                              <a:srgbClr val="FF0000"/>
                            </a:solidFill>
                            <a:latin typeface="Cambria Math"/>
                            <a:cs typeface="Times New Roman" pitchFamily="18" charset="0"/>
                          </a:rPr>
                        </m:ctrlPr>
                      </m:sSubPr>
                      <m:e>
                        <m:r>
                          <a:rPr lang="en-US" sz="2000" b="0" i="1" smtClean="0">
                            <a:solidFill>
                              <a:srgbClr val="FF0000"/>
                            </a:solidFill>
                            <a:latin typeface="Cambria Math"/>
                            <a:cs typeface="Times New Roman" pitchFamily="18" charset="0"/>
                          </a:rPr>
                          <m:t>𝑣</m:t>
                        </m:r>
                      </m:e>
                      <m:sub>
                        <m:r>
                          <a:rPr lang="en-US" sz="2000" b="0" i="1" smtClean="0">
                            <a:solidFill>
                              <a:srgbClr val="FF0000"/>
                            </a:solidFill>
                            <a:latin typeface="Cambria Math"/>
                            <a:cs typeface="Times New Roman" pitchFamily="18" charset="0"/>
                          </a:rPr>
                          <m:t>𝑗</m:t>
                        </m:r>
                      </m:sub>
                    </m:sSub>
                  </m:oMath>
                </a14:m>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can be determined to be </a:t>
                </a:r>
                <a:r>
                  <a:rPr lang="en-US" sz="2000" dirty="0">
                    <a:solidFill>
                      <a:srgbClr val="008000"/>
                    </a:solidFill>
                    <a:latin typeface="Times New Roman" pitchFamily="18" charset="0"/>
                    <a:cs typeface="Times New Roman" pitchFamily="18" charset="0"/>
                  </a:rPr>
                  <a:t>1</a:t>
                </a:r>
                <a:r>
                  <a:rPr lang="en-US" sz="2000" dirty="0">
                    <a:latin typeface="Times New Roman" pitchFamily="18" charset="0"/>
                    <a:cs typeface="Times New Roman" pitchFamily="18" charset="0"/>
                  </a:rPr>
                  <a:t> or </a:t>
                </a:r>
                <a:r>
                  <a:rPr lang="en-US" sz="2000" dirty="0">
                    <a:solidFill>
                      <a:srgbClr val="008000"/>
                    </a:solidFill>
                    <a:latin typeface="Times New Roman" pitchFamily="18" charset="0"/>
                    <a:cs typeface="Times New Roman" pitchFamily="18" charset="0"/>
                  </a:rPr>
                  <a:t>0</a:t>
                </a:r>
                <a:r>
                  <a:rPr lang="en-US" sz="2000" dirty="0">
                    <a:latin typeface="Times New Roman" pitchFamily="18" charset="0"/>
                    <a:cs typeface="Times New Roman" pitchFamily="18" charset="0"/>
                  </a:rPr>
                  <a:t> (not </a:t>
                </a:r>
                <a14:m>
                  <m:oMath xmlns:m="http://schemas.openxmlformats.org/officeDocument/2006/math">
                    <m:r>
                      <a:rPr lang="en-US" sz="2000" i="1" smtClean="0">
                        <a:solidFill>
                          <a:srgbClr val="008000"/>
                        </a:solidFill>
                        <a:latin typeface="Cambria Math"/>
                        <a:ea typeface="Cambria Math"/>
                        <a:cs typeface="Times New Roman" pitchFamily="18" charset="0"/>
                      </a:rPr>
                      <m:t>⊥</m:t>
                    </m:r>
                  </m:oMath>
                </a14:m>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by its </a:t>
                </a:r>
                <a:r>
                  <a:rPr lang="en-US" sz="2000" dirty="0" err="1">
                    <a:latin typeface="Times New Roman" pitchFamily="18" charset="0"/>
                    <a:cs typeface="Times New Roman" pitchFamily="18" charset="0"/>
                  </a:rPr>
                  <a:t>fanins</a:t>
                </a:r>
                <a:r>
                  <a:rPr lang="en-US" sz="2000" dirty="0">
                    <a:latin typeface="Times New Roman" pitchFamily="18" charset="0"/>
                    <a:cs typeface="Times New Roman" pitchFamily="18" charset="0"/>
                  </a:rPr>
                  <a:t>, then </a:t>
                </a:r>
                <a:r>
                  <a:rPr lang="en-US" sz="2000" dirty="0" smtClean="0">
                    <a:latin typeface="Times New Roman" pitchFamily="18" charset="0"/>
                    <a:cs typeface="Times New Roman" pitchFamily="18" charset="0"/>
                  </a:rPr>
                  <a:t>remove </a:t>
                </a:r>
                <a14:m>
                  <m:oMath xmlns:m="http://schemas.openxmlformats.org/officeDocument/2006/math">
                    <m:sSub>
                      <m:sSubPr>
                        <m:ctrlPr>
                          <a:rPr lang="en-US" sz="2000" i="1" smtClean="0">
                            <a:solidFill>
                              <a:srgbClr val="FF0000"/>
                            </a:solidFill>
                            <a:latin typeface="Cambria Math"/>
                            <a:cs typeface="Times New Roman" pitchFamily="18" charset="0"/>
                          </a:rPr>
                        </m:ctrlPr>
                      </m:sSubPr>
                      <m:e>
                        <m:r>
                          <a:rPr lang="en-US" sz="2000" b="0" i="1" smtClean="0">
                            <a:solidFill>
                              <a:srgbClr val="FF0000"/>
                            </a:solidFill>
                            <a:latin typeface="Cambria Math"/>
                            <a:cs typeface="Times New Roman" pitchFamily="18" charset="0"/>
                          </a:rPr>
                          <m:t>𝑣</m:t>
                        </m:r>
                      </m:e>
                      <m:sub>
                        <m:r>
                          <a:rPr lang="en-US" sz="2000" b="0" i="1" smtClean="0">
                            <a:solidFill>
                              <a:srgbClr val="FF0000"/>
                            </a:solidFill>
                            <a:latin typeface="Cambria Math"/>
                            <a:cs typeface="Times New Roman" pitchFamily="18" charset="0"/>
                          </a:rPr>
                          <m:t>𝑗</m:t>
                        </m:r>
                      </m:sub>
                    </m:sSub>
                  </m:oMath>
                </a14:m>
                <a:r>
                  <a:rPr lang="en-US" sz="2000" dirty="0" smtClean="0">
                    <a:latin typeface="Times New Roman" pitchFamily="18" charset="0"/>
                    <a:cs typeface="Times New Roman" pitchFamily="18" charset="0"/>
                  </a:rPr>
                  <a:t> from </a:t>
                </a:r>
                <a14:m>
                  <m:oMath xmlns:m="http://schemas.openxmlformats.org/officeDocument/2006/math">
                    <m:sSup>
                      <m:sSupPr>
                        <m:ctrlPr>
                          <a:rPr lang="en-US" sz="2000" b="0" i="1" smtClean="0">
                            <a:solidFill>
                              <a:srgbClr val="FF0000"/>
                            </a:solidFill>
                            <a:latin typeface="Cambria Math"/>
                            <a:cs typeface="Times New Roman" pitchFamily="18" charset="0"/>
                          </a:rPr>
                        </m:ctrlPr>
                      </m:sSupPr>
                      <m:e>
                        <m:r>
                          <a:rPr lang="en-US" sz="2000" b="0" i="1" smtClean="0">
                            <a:solidFill>
                              <a:srgbClr val="FF0000"/>
                            </a:solidFill>
                            <a:latin typeface="Cambria Math"/>
                            <a:cs typeface="Times New Roman" pitchFamily="18" charset="0"/>
                          </a:rPr>
                          <m:t>𝑠</m:t>
                        </m:r>
                      </m:e>
                      <m:sup>
                        <m:r>
                          <a:rPr lang="en-US" sz="2000" b="0" i="1" smtClean="0">
                            <a:solidFill>
                              <a:srgbClr val="FF0000"/>
                            </a:solidFill>
                            <a:latin typeface="Cambria Math"/>
                            <a:cs typeface="Times New Roman" pitchFamily="18" charset="0"/>
                          </a:rPr>
                          <m:t>𝑖</m:t>
                        </m:r>
                        <m:r>
                          <a:rPr lang="en-US" sz="2000" b="0" i="1" smtClean="0">
                            <a:solidFill>
                              <a:srgbClr val="FF0000"/>
                            </a:solidFill>
                            <a:latin typeface="Cambria Math"/>
                            <a:cs typeface="Times New Roman" pitchFamily="18" charset="0"/>
                          </a:rPr>
                          <m:t>−1</m:t>
                        </m:r>
                      </m:sup>
                    </m:sSup>
                  </m:oMath>
                </a14:m>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and go back to </a:t>
                </a:r>
                <a:r>
                  <a:rPr lang="en-US" sz="2000" dirty="0" smtClean="0">
                    <a:latin typeface="Times New Roman" pitchFamily="18" charset="0"/>
                    <a:cs typeface="Times New Roman" pitchFamily="18" charset="0"/>
                  </a:rPr>
                  <a:t>2</a:t>
                </a:r>
                <a:r>
                  <a:rPr lang="en-US" sz="2000" dirty="0">
                    <a:latin typeface="Times New Roman" pitchFamily="18" charset="0"/>
                    <a:cs typeface="Times New Roman" pitchFamily="18" charset="0"/>
                  </a:rPr>
                  <a:t>. Otherwise </a:t>
                </a:r>
                <a:r>
                  <a:rPr lang="en-US" sz="2000" dirty="0" smtClean="0">
                    <a:latin typeface="Times New Roman" pitchFamily="18" charset="0"/>
                    <a:cs typeface="Times New Roman" pitchFamily="18" charset="0"/>
                  </a:rPr>
                  <a:t>go to 4.</a:t>
                </a:r>
              </a:p>
              <a:p>
                <a:pPr marL="457200" indent="-457200" algn="l">
                  <a:buFont typeface="+mj-lt"/>
                  <a:buAutoNum type="arabicPeriod"/>
                </a:pPr>
                <a:r>
                  <a:rPr lang="en-US" sz="2000" dirty="0" smtClean="0">
                    <a:latin typeface="Times New Roman" pitchFamily="18" charset="0"/>
                    <a:cs typeface="Times New Roman" pitchFamily="18" charset="0"/>
                  </a:rPr>
                  <a:t>Set </a:t>
                </a:r>
                <a14:m>
                  <m:oMath xmlns:m="http://schemas.openxmlformats.org/officeDocument/2006/math">
                    <m:sSub>
                      <m:sSubPr>
                        <m:ctrlPr>
                          <a:rPr lang="en-US" sz="2000" i="1" smtClean="0">
                            <a:solidFill>
                              <a:srgbClr val="FF0000"/>
                            </a:solidFill>
                            <a:latin typeface="Cambria Math"/>
                            <a:cs typeface="Times New Roman" pitchFamily="18" charset="0"/>
                          </a:rPr>
                        </m:ctrlPr>
                      </m:sSubPr>
                      <m:e>
                        <m:r>
                          <a:rPr lang="en-US" sz="2000" b="0" i="1" smtClean="0">
                            <a:solidFill>
                              <a:srgbClr val="FF0000"/>
                            </a:solidFill>
                            <a:latin typeface="Cambria Math"/>
                            <a:cs typeface="Times New Roman" pitchFamily="18" charset="0"/>
                          </a:rPr>
                          <m:t>𝑣</m:t>
                        </m:r>
                      </m:e>
                      <m:sub>
                        <m:r>
                          <a:rPr lang="en-US" sz="2000" b="0" i="1" smtClean="0">
                            <a:solidFill>
                              <a:srgbClr val="FF0000"/>
                            </a:solidFill>
                            <a:latin typeface="Cambria Math"/>
                            <a:cs typeface="Times New Roman" pitchFamily="18" charset="0"/>
                          </a:rPr>
                          <m:t>𝑗</m:t>
                        </m:r>
                      </m:sub>
                    </m:sSub>
                  </m:oMath>
                </a14:m>
                <a:r>
                  <a:rPr lang="en-US" sz="2000" dirty="0" smtClean="0">
                    <a:solidFill>
                      <a:srgbClr val="FF0000"/>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to </a:t>
                </a:r>
                <a14:m>
                  <m:oMath xmlns:m="http://schemas.openxmlformats.org/officeDocument/2006/math">
                    <m:r>
                      <a:rPr lang="en-US" sz="2000" i="1" smtClean="0">
                        <a:solidFill>
                          <a:srgbClr val="008000"/>
                        </a:solidFill>
                        <a:latin typeface="Cambria Math"/>
                        <a:ea typeface="Cambria Math"/>
                        <a:cs typeface="Times New Roman" pitchFamily="18" charset="0"/>
                      </a:rPr>
                      <m:t>⊥</m:t>
                    </m:r>
                  </m:oMath>
                </a14:m>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and simulate the transition relation. If no variable in </a:t>
                </a:r>
                <a14:m>
                  <m:oMath xmlns:m="http://schemas.openxmlformats.org/officeDocument/2006/math">
                    <m:sSup>
                      <m:sSupPr>
                        <m:ctrlPr>
                          <a:rPr lang="en-US" sz="2000" i="1" smtClean="0">
                            <a:solidFill>
                              <a:srgbClr val="FF0000"/>
                            </a:solidFill>
                            <a:latin typeface="Cambria Math"/>
                            <a:cs typeface="Times New Roman" pitchFamily="18" charset="0"/>
                          </a:rPr>
                        </m:ctrlPr>
                      </m:sSupPr>
                      <m:e>
                        <m:r>
                          <a:rPr lang="en-US" sz="2000" b="0" i="1" smtClean="0">
                            <a:solidFill>
                              <a:srgbClr val="FF0000"/>
                            </a:solidFill>
                            <a:latin typeface="Cambria Math"/>
                            <a:cs typeface="Times New Roman" pitchFamily="18" charset="0"/>
                          </a:rPr>
                          <m:t>𝑠</m:t>
                        </m:r>
                      </m:e>
                      <m:sup>
                        <m:r>
                          <a:rPr lang="en-US" sz="2000" b="0" i="1" smtClean="0">
                            <a:solidFill>
                              <a:srgbClr val="FF0000"/>
                            </a:solidFill>
                            <a:latin typeface="Cambria Math"/>
                            <a:cs typeface="Times New Roman" pitchFamily="18" charset="0"/>
                          </a:rPr>
                          <m:t>𝑖</m:t>
                        </m:r>
                      </m:sup>
                    </m:sSup>
                  </m:oMath>
                </a14:m>
                <a:r>
                  <a:rPr lang="en-US" sz="2000" dirty="0" smtClean="0">
                    <a:latin typeface="Times New Roman" pitchFamily="18" charset="0"/>
                    <a:cs typeface="Times New Roman" pitchFamily="18" charset="0"/>
                  </a:rPr>
                  <a:t> evaluates to </a:t>
                </a:r>
                <a14:m>
                  <m:oMath xmlns:m="http://schemas.openxmlformats.org/officeDocument/2006/math">
                    <m:r>
                      <a:rPr lang="en-US" sz="2000" i="1" smtClean="0">
                        <a:solidFill>
                          <a:srgbClr val="008000"/>
                        </a:solidFill>
                        <a:latin typeface="Cambria Math"/>
                        <a:ea typeface="Cambria Math"/>
                        <a:cs typeface="Times New Roman" pitchFamily="18" charset="0"/>
                      </a:rPr>
                      <m:t>⊥</m:t>
                    </m:r>
                  </m:oMath>
                </a14:m>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then remove </a:t>
                </a:r>
                <a14:m>
                  <m:oMath xmlns:m="http://schemas.openxmlformats.org/officeDocument/2006/math">
                    <m:sSub>
                      <m:sSubPr>
                        <m:ctrlPr>
                          <a:rPr lang="en-US" sz="2000" i="1" smtClean="0">
                            <a:solidFill>
                              <a:srgbClr val="FF0000"/>
                            </a:solidFill>
                            <a:latin typeface="Cambria Math"/>
                            <a:cs typeface="Times New Roman" pitchFamily="18" charset="0"/>
                          </a:rPr>
                        </m:ctrlPr>
                      </m:sSubPr>
                      <m:e>
                        <m:r>
                          <a:rPr lang="en-US" sz="2000" b="0" i="1" smtClean="0">
                            <a:solidFill>
                              <a:srgbClr val="FF0000"/>
                            </a:solidFill>
                            <a:latin typeface="Cambria Math"/>
                            <a:cs typeface="Times New Roman" pitchFamily="18" charset="0"/>
                          </a:rPr>
                          <m:t>𝑣</m:t>
                        </m:r>
                      </m:e>
                      <m:sub>
                        <m:r>
                          <a:rPr lang="en-US" sz="2000" b="0" i="1" smtClean="0">
                            <a:solidFill>
                              <a:srgbClr val="FF0000"/>
                            </a:solidFill>
                            <a:latin typeface="Cambria Math"/>
                            <a:cs typeface="Times New Roman" pitchFamily="18" charset="0"/>
                          </a:rPr>
                          <m:t>𝑗</m:t>
                        </m:r>
                      </m:sub>
                    </m:sSub>
                  </m:oMath>
                </a14:m>
                <a:r>
                  <a:rPr lang="en-US" sz="2000" dirty="0" smtClean="0">
                    <a:latin typeface="Times New Roman" pitchFamily="18" charset="0"/>
                    <a:cs typeface="Times New Roman" pitchFamily="18" charset="0"/>
                  </a:rPr>
                  <a:t> from </a:t>
                </a:r>
                <a14:m>
                  <m:oMath xmlns:m="http://schemas.openxmlformats.org/officeDocument/2006/math">
                    <m:sSup>
                      <m:sSupPr>
                        <m:ctrlPr>
                          <a:rPr lang="en-US" sz="2000" i="1">
                            <a:solidFill>
                              <a:srgbClr val="FF0000"/>
                            </a:solidFill>
                            <a:latin typeface="Cambria Math"/>
                            <a:cs typeface="Times New Roman" pitchFamily="18" charset="0"/>
                          </a:rPr>
                        </m:ctrlPr>
                      </m:sSupPr>
                      <m:e>
                        <m:r>
                          <a:rPr lang="en-US" sz="2000" i="1">
                            <a:solidFill>
                              <a:srgbClr val="FF0000"/>
                            </a:solidFill>
                            <a:latin typeface="Cambria Math"/>
                            <a:cs typeface="Times New Roman" pitchFamily="18" charset="0"/>
                          </a:rPr>
                          <m:t>𝑠</m:t>
                        </m:r>
                      </m:e>
                      <m:sup>
                        <m:r>
                          <a:rPr lang="en-US" sz="2000" i="1">
                            <a:solidFill>
                              <a:srgbClr val="FF0000"/>
                            </a:solidFill>
                            <a:latin typeface="Cambria Math"/>
                            <a:cs typeface="Times New Roman" pitchFamily="18" charset="0"/>
                          </a:rPr>
                          <m:t>𝑖</m:t>
                        </m:r>
                        <m:r>
                          <a:rPr lang="en-US" sz="2000" i="1">
                            <a:solidFill>
                              <a:srgbClr val="FF0000"/>
                            </a:solidFill>
                            <a:latin typeface="Cambria Math"/>
                            <a:cs typeface="Times New Roman" pitchFamily="18" charset="0"/>
                          </a:rPr>
                          <m:t>−1</m:t>
                        </m:r>
                      </m:sup>
                    </m:sSup>
                  </m:oMath>
                </a14:m>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and proceed to step 2. Otherwise, set </a:t>
                </a:r>
                <a14:m>
                  <m:oMath xmlns:m="http://schemas.openxmlformats.org/officeDocument/2006/math">
                    <m:r>
                      <a:rPr lang="en-US" sz="2000" i="1" smtClean="0">
                        <a:solidFill>
                          <a:srgbClr val="FF0000"/>
                        </a:solidFill>
                        <a:latin typeface="Cambria Math"/>
                        <a:cs typeface="Times New Roman" pitchFamily="18" charset="0"/>
                      </a:rPr>
                      <m:t>𝑗</m:t>
                    </m:r>
                  </m:oMath>
                </a14:m>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back </a:t>
                </a:r>
                <a:r>
                  <a:rPr lang="en-US" sz="2000" dirty="0" smtClean="0">
                    <a:latin typeface="Times New Roman" pitchFamily="18" charset="0"/>
                    <a:cs typeface="Times New Roman" pitchFamily="18" charset="0"/>
                  </a:rPr>
                  <a:t>to its </a:t>
                </a:r>
                <a:r>
                  <a:rPr lang="en-US" sz="2000" dirty="0">
                    <a:latin typeface="Times New Roman" pitchFamily="18" charset="0"/>
                    <a:cs typeface="Times New Roman" pitchFamily="18" charset="0"/>
                  </a:rPr>
                  <a:t>original value, re-simulate the transition relation, increment </a:t>
                </a:r>
                <a14:m>
                  <m:oMath xmlns:m="http://schemas.openxmlformats.org/officeDocument/2006/math">
                    <m:r>
                      <a:rPr lang="en-US" sz="2000" b="0" i="1" smtClean="0">
                        <a:solidFill>
                          <a:srgbClr val="FF0000"/>
                        </a:solidFill>
                        <a:latin typeface="Cambria Math"/>
                        <a:cs typeface="Times New Roman" pitchFamily="18" charset="0"/>
                      </a:rPr>
                      <m:t>𝑗</m:t>
                    </m:r>
                  </m:oMath>
                </a14:m>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and proceed </a:t>
                </a:r>
                <a:r>
                  <a:rPr lang="en-US" sz="2000" dirty="0" smtClean="0">
                    <a:latin typeface="Times New Roman" pitchFamily="18" charset="0"/>
                    <a:cs typeface="Times New Roman" pitchFamily="18" charset="0"/>
                  </a:rPr>
                  <a:t>to 2</a:t>
                </a:r>
                <a:r>
                  <a:rPr lang="en-US" sz="2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mc:Choice>
        <mc:Fallback>
          <p:sp>
            <p:nvSpPr>
              <p:cNvPr id="12" name="TextBox 11"/>
              <p:cNvSpPr txBox="1">
                <a:spLocks noRot="1" noChangeAspect="1" noMove="1" noResize="1" noEditPoints="1" noAdjustHandles="1" noChangeArrowheads="1" noChangeShapeType="1" noTextEdit="1"/>
              </p:cNvSpPr>
              <p:nvPr/>
            </p:nvSpPr>
            <p:spPr>
              <a:xfrm>
                <a:off x="11872912" y="24076818"/>
                <a:ext cx="6072188" cy="4266489"/>
              </a:xfrm>
              <a:prstGeom prst="rect">
                <a:avLst/>
              </a:prstGeom>
              <a:blipFill rotWithShape="1">
                <a:blip r:embed="rId18"/>
                <a:stretch>
                  <a:fillRect l="-904" t="-429" r="-301" b="-2003"/>
                </a:stretch>
              </a:blipFill>
            </p:spPr>
            <p:txBody>
              <a:bodyPr/>
              <a:lstStyle/>
              <a:p>
                <a:r>
                  <a:rPr lang="en-US">
                    <a:noFill/>
                  </a:rPr>
                  <a:t> </a:t>
                </a:r>
              </a:p>
            </p:txBody>
          </p:sp>
        </mc:Fallback>
      </mc:AlternateContent>
      <p:sp>
        <p:nvSpPr>
          <p:cNvPr id="171" name="Rectangle 3055"/>
          <p:cNvSpPr>
            <a:spLocks noChangeArrowheads="1"/>
          </p:cNvSpPr>
          <p:nvPr/>
        </p:nvSpPr>
        <p:spPr bwMode="auto">
          <a:xfrm>
            <a:off x="27516931" y="15011400"/>
            <a:ext cx="77724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defTabSz="3762375"/>
            <a:r>
              <a:rPr lang="en-US" sz="4000" b="1" dirty="0" smtClean="0">
                <a:solidFill>
                  <a:srgbClr val="FF0000"/>
                </a:solidFill>
                <a:latin typeface="Times New Roman" pitchFamily="18" charset="0"/>
              </a:rPr>
              <a:t>UNSAT Results</a:t>
            </a:r>
            <a:endParaRPr lang="en-US" sz="4000" b="1" dirty="0">
              <a:solidFill>
                <a:srgbClr val="FF0000"/>
              </a:solidFill>
              <a:latin typeface="Times New Roman" pitchFamily="18" charset="0"/>
            </a:endParaRPr>
          </a:p>
        </p:txBody>
      </p:sp>
      <mc:AlternateContent xmlns:mc="http://schemas.openxmlformats.org/markup-compatibility/2006">
        <mc:Choice xmlns:a14="http://schemas.microsoft.com/office/drawing/2010/main" Requires="a14">
          <p:sp>
            <p:nvSpPr>
              <p:cNvPr id="13" name="TextBox 12"/>
              <p:cNvSpPr txBox="1"/>
              <p:nvPr/>
            </p:nvSpPr>
            <p:spPr>
              <a:xfrm>
                <a:off x="19292886" y="17969046"/>
                <a:ext cx="7286625" cy="3170099"/>
              </a:xfrm>
              <a:prstGeom prst="rect">
                <a:avLst/>
              </a:prstGeom>
              <a:noFill/>
            </p:spPr>
            <p:txBody>
              <a:bodyPr wrap="square" rtlCol="0">
                <a:spAutoFit/>
              </a:bodyPr>
              <a:lstStyle/>
              <a:p>
                <a:pPr marL="342900" indent="-342900" algn="l">
                  <a:buFont typeface="Arial" pitchFamily="34" charset="0"/>
                  <a:buChar char="•"/>
                </a:pPr>
                <a:r>
                  <a:rPr lang="en-US" sz="2000" dirty="0">
                    <a:latin typeface="Times New Roman" pitchFamily="18" charset="0"/>
                    <a:cs typeface="Times New Roman" pitchFamily="18" charset="0"/>
                  </a:rPr>
                  <a:t>The ternary valued simulation </a:t>
                </a:r>
                <a:r>
                  <a:rPr lang="en-US" sz="2000" dirty="0" smtClean="0">
                    <a:latin typeface="Times New Roman" pitchFamily="18" charset="0"/>
                    <a:cs typeface="Times New Roman" pitchFamily="18" charset="0"/>
                  </a:rPr>
                  <a:t>run twice</a:t>
                </a:r>
                <a:r>
                  <a:rPr lang="en-US" sz="2000" dirty="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marL="800100" lvl="1" indent="-342900" algn="l">
                  <a:buFont typeface="Arial" pitchFamily="34" charset="0"/>
                  <a:buChar char="•"/>
                </a:pPr>
                <a:r>
                  <a:rPr lang="en-US" sz="2000" dirty="0" smtClean="0">
                    <a:latin typeface="Times New Roman" pitchFamily="18" charset="0"/>
                    <a:cs typeface="Times New Roman" pitchFamily="18" charset="0"/>
                  </a:rPr>
                  <a:t>Once with </a:t>
                </a:r>
                <a:r>
                  <a:rPr lang="en-US" sz="2000" i="1" dirty="0" smtClean="0">
                    <a:solidFill>
                      <a:srgbClr val="008000"/>
                    </a:solidFill>
                    <a:latin typeface="Times New Roman" pitchFamily="18" charset="0"/>
                    <a:cs typeface="Times New Roman" pitchFamily="18" charset="0"/>
                  </a:rPr>
                  <a:t>gate variables</a:t>
                </a:r>
              </a:p>
              <a:p>
                <a:pPr marL="800100" lvl="1" indent="-342900" algn="l">
                  <a:buFont typeface="Arial" pitchFamily="34" charset="0"/>
                  <a:buChar char="•"/>
                </a:pPr>
                <a:r>
                  <a:rPr lang="en-US" sz="2000" dirty="0" smtClean="0">
                    <a:latin typeface="Times New Roman" pitchFamily="18" charset="0"/>
                    <a:cs typeface="Times New Roman" pitchFamily="18" charset="0"/>
                  </a:rPr>
                  <a:t>Once with </a:t>
                </a:r>
                <a:r>
                  <a:rPr lang="en-US" sz="2000" i="1" dirty="0" smtClean="0">
                    <a:solidFill>
                      <a:srgbClr val="008000"/>
                    </a:solidFill>
                    <a:latin typeface="Times New Roman" pitchFamily="18" charset="0"/>
                    <a:cs typeface="Times New Roman" pitchFamily="18" charset="0"/>
                  </a:rPr>
                  <a:t>state variables</a:t>
                </a:r>
              </a:p>
              <a:p>
                <a:pPr marL="342900" indent="-342900" algn="l">
                  <a:buFont typeface="Arial" pitchFamily="34" charset="0"/>
                  <a:buChar char="•"/>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the </a:t>
                </a:r>
                <a:r>
                  <a:rPr lang="en-US" sz="2000" dirty="0" smtClean="0">
                    <a:latin typeface="Times New Roman" pitchFamily="18" charset="0"/>
                    <a:cs typeface="Times New Roman" pitchFamily="18" charset="0"/>
                  </a:rPr>
                  <a:t>first </a:t>
                </a:r>
                <a:r>
                  <a:rPr lang="en-US" sz="2000" dirty="0">
                    <a:latin typeface="Times New Roman" pitchFamily="18" charset="0"/>
                    <a:cs typeface="Times New Roman" pitchFamily="18" charset="0"/>
                  </a:rPr>
                  <a:t>pass, the </a:t>
                </a:r>
                <a:r>
                  <a:rPr lang="en-US" sz="2000" i="1" dirty="0" smtClean="0">
                    <a:solidFill>
                      <a:srgbClr val="FF0000"/>
                    </a:solidFill>
                    <a:latin typeface="Times New Roman" pitchFamily="18" charset="0"/>
                    <a:cs typeface="Times New Roman" pitchFamily="18" charset="0"/>
                  </a:rPr>
                  <a:t>gate cube is </a:t>
                </a:r>
                <a:r>
                  <a:rPr lang="en-US" sz="2000" i="1" dirty="0">
                    <a:solidFill>
                      <a:srgbClr val="FF0000"/>
                    </a:solidFill>
                    <a:latin typeface="Times New Roman" pitchFamily="18" charset="0"/>
                    <a:cs typeface="Times New Roman" pitchFamily="18" charset="0"/>
                  </a:rPr>
                  <a:t>reduced</a:t>
                </a:r>
                <a:r>
                  <a:rPr lang="en-US" sz="2000" dirty="0" smtClean="0">
                    <a:latin typeface="Times New Roman" pitchFamily="18" charset="0"/>
                    <a:cs typeface="Times New Roman" pitchFamily="18" charset="0"/>
                  </a:rPr>
                  <a:t>.</a:t>
                </a:r>
              </a:p>
              <a:p>
                <a:pPr marL="800100" lvl="1" indent="-342900" algn="l">
                  <a:buFont typeface="Arial" pitchFamily="34" charset="0"/>
                  <a:buChar char="•"/>
                </a:pPr>
                <a:r>
                  <a:rPr lang="en-US" sz="2000" dirty="0" smtClean="0">
                    <a:latin typeface="Times New Roman" pitchFamily="18" charset="0"/>
                    <a:cs typeface="Times New Roman" pitchFamily="18" charset="0"/>
                  </a:rPr>
                  <a:t>Variables </a:t>
                </a:r>
                <a:r>
                  <a:rPr lang="en-US" sz="2000" dirty="0">
                    <a:latin typeface="Times New Roman" pitchFamily="18" charset="0"/>
                    <a:cs typeface="Times New Roman" pitchFamily="18" charset="0"/>
                  </a:rPr>
                  <a:t>are set to </a:t>
                </a:r>
                <a14:m>
                  <m:oMath xmlns:m="http://schemas.openxmlformats.org/officeDocument/2006/math">
                    <m:r>
                      <a:rPr lang="en-US" sz="2000" i="1" smtClean="0">
                        <a:solidFill>
                          <a:srgbClr val="FF0000"/>
                        </a:solidFill>
                        <a:latin typeface="Cambria Math"/>
                        <a:ea typeface="Cambria Math"/>
                        <a:cs typeface="Times New Roman" pitchFamily="18" charset="0"/>
                      </a:rPr>
                      <m:t>⊥</m:t>
                    </m:r>
                  </m:oMath>
                </a14:m>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is </a:t>
                </a:r>
                <a:r>
                  <a:rPr lang="en-US" sz="2000" dirty="0" smtClean="0">
                    <a:latin typeface="Times New Roman" pitchFamily="18" charset="0"/>
                    <a:cs typeface="Times New Roman" pitchFamily="18" charset="0"/>
                  </a:rPr>
                  <a:t>by </a:t>
                </a:r>
                <a:r>
                  <a:rPr lang="en-US" sz="2000" dirty="0">
                    <a:latin typeface="Times New Roman" pitchFamily="18" charset="0"/>
                    <a:cs typeface="Times New Roman" pitchFamily="18" charset="0"/>
                  </a:rPr>
                  <a:t>the </a:t>
                </a:r>
                <a:r>
                  <a:rPr lang="en-US" sz="2000" i="1" dirty="0">
                    <a:solidFill>
                      <a:srgbClr val="008000"/>
                    </a:solidFill>
                    <a:latin typeface="Times New Roman" pitchFamily="18" charset="0"/>
                    <a:cs typeface="Times New Roman" pitchFamily="18" charset="0"/>
                  </a:rPr>
                  <a:t>logic level </a:t>
                </a:r>
                <a:r>
                  <a:rPr lang="en-US" sz="2000" dirty="0" smtClean="0">
                    <a:latin typeface="Times New Roman" pitchFamily="18" charset="0"/>
                    <a:cs typeface="Times New Roman" pitchFamily="18" charset="0"/>
                  </a:rPr>
                  <a:t>and </a:t>
                </a:r>
                <a:r>
                  <a:rPr lang="en-US" sz="2000" dirty="0">
                    <a:latin typeface="Times New Roman" pitchFamily="18" charset="0"/>
                    <a:cs typeface="Times New Roman" pitchFamily="18" charset="0"/>
                  </a:rPr>
                  <a:t>by </a:t>
                </a:r>
                <a:r>
                  <a:rPr lang="en-US" sz="2000" dirty="0" smtClean="0">
                    <a:solidFill>
                      <a:srgbClr val="008000"/>
                    </a:solidFill>
                    <a:latin typeface="Times New Roman" pitchFamily="18" charset="0"/>
                    <a:cs typeface="Times New Roman" pitchFamily="18" charset="0"/>
                  </a:rPr>
                  <a:t>priority</a:t>
                </a:r>
              </a:p>
              <a:p>
                <a:pPr marL="800100" lvl="1" indent="-342900" algn="l">
                  <a:buFont typeface="Arial" pitchFamily="34" charset="0"/>
                  <a:buChar char="•"/>
                </a:pPr>
                <a:r>
                  <a:rPr lang="en-US" sz="2000" dirty="0" smtClean="0">
                    <a:latin typeface="Times New Roman" pitchFamily="18" charset="0"/>
                    <a:cs typeface="Times New Roman" pitchFamily="18" charset="0"/>
                  </a:rPr>
                  <a:t>Priority </a:t>
                </a:r>
                <a:r>
                  <a:rPr lang="en-US" sz="2000" dirty="0">
                    <a:latin typeface="Times New Roman" pitchFamily="18" charset="0"/>
                    <a:cs typeface="Times New Roman" pitchFamily="18" charset="0"/>
                  </a:rPr>
                  <a:t>increases </a:t>
                </a:r>
                <a:r>
                  <a:rPr lang="en-US" sz="2000" dirty="0" smtClean="0">
                    <a:latin typeface="Times New Roman" pitchFamily="18" charset="0"/>
                    <a:cs typeface="Times New Roman" pitchFamily="18" charset="0"/>
                  </a:rPr>
                  <a:t>if unable </a:t>
                </a:r>
                <a:r>
                  <a:rPr lang="en-US" sz="2000" dirty="0">
                    <a:latin typeface="Times New Roman" pitchFamily="18" charset="0"/>
                    <a:cs typeface="Times New Roman" pitchFamily="18" charset="0"/>
                  </a:rPr>
                  <a:t>to be removed from the cube; </a:t>
                </a:r>
                <a:endParaRPr lang="en-US" sz="2000" dirty="0" smtClean="0">
                  <a:latin typeface="Times New Roman" pitchFamily="18" charset="0"/>
                  <a:cs typeface="Times New Roman" pitchFamily="18" charset="0"/>
                </a:endParaRPr>
              </a:p>
              <a:p>
                <a:pPr marL="342900" indent="-342900" algn="l">
                  <a:buFont typeface="Arial" pitchFamily="34" charset="0"/>
                  <a:buChar char="•"/>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the second pass, </a:t>
                </a:r>
                <a:r>
                  <a:rPr lang="en-US" sz="2000" dirty="0" smtClean="0">
                    <a:latin typeface="Times New Roman" pitchFamily="18" charset="0"/>
                    <a:cs typeface="Times New Roman" pitchFamily="18" charset="0"/>
                  </a:rPr>
                  <a:t>the </a:t>
                </a:r>
                <a:r>
                  <a:rPr lang="en-US" sz="2000" i="1" dirty="0" smtClean="0">
                    <a:solidFill>
                      <a:srgbClr val="FF0000"/>
                    </a:solidFill>
                    <a:latin typeface="Times New Roman" pitchFamily="18" charset="0"/>
                    <a:cs typeface="Times New Roman" pitchFamily="18" charset="0"/>
                  </a:rPr>
                  <a:t>state cube is reduced</a:t>
                </a:r>
                <a:endParaRPr lang="en-US" sz="2000" dirty="0" smtClean="0">
                  <a:latin typeface="Times New Roman" pitchFamily="18" charset="0"/>
                  <a:cs typeface="Times New Roman" pitchFamily="18" charset="0"/>
                </a:endParaRPr>
              </a:p>
              <a:p>
                <a:pPr marL="800100" lvl="1" indent="-342900" algn="l">
                  <a:buFont typeface="Arial" pitchFamily="34" charset="0"/>
                  <a:buChar char="•"/>
                </a:pPr>
                <a:r>
                  <a:rPr lang="en-US" sz="2000" dirty="0" smtClean="0">
                    <a:latin typeface="Times New Roman" pitchFamily="18" charset="0"/>
                    <a:cs typeface="Times New Roman" pitchFamily="18" charset="0"/>
                  </a:rPr>
                  <a:t>Order </a:t>
                </a:r>
                <a:r>
                  <a:rPr lang="en-US" sz="2000" dirty="0">
                    <a:latin typeface="Times New Roman" pitchFamily="18" charset="0"/>
                    <a:cs typeface="Times New Roman" pitchFamily="18" charset="0"/>
                  </a:rPr>
                  <a:t>in which cube variables are set to </a:t>
                </a:r>
                <a14:m>
                  <m:oMath xmlns:m="http://schemas.openxmlformats.org/officeDocument/2006/math">
                    <m:r>
                      <a:rPr lang="en-US" sz="2000" i="1" smtClean="0">
                        <a:solidFill>
                          <a:srgbClr val="FF0000"/>
                        </a:solidFill>
                        <a:latin typeface="Cambria Math"/>
                        <a:ea typeface="Cambria Math"/>
                        <a:cs typeface="Times New Roman" pitchFamily="18" charset="0"/>
                      </a:rPr>
                      <m:t>⊥</m:t>
                    </m:r>
                  </m:oMath>
                </a14:m>
                <a:r>
                  <a:rPr lang="en-US" sz="2000" dirty="0" smtClean="0">
                    <a:latin typeface="Times New Roman" pitchFamily="18" charset="0"/>
                    <a:cs typeface="Times New Roman" pitchFamily="18" charset="0"/>
                  </a:rPr>
                  <a:t> is </a:t>
                </a:r>
                <a:r>
                  <a:rPr lang="en-US" sz="2000" i="1" dirty="0" smtClean="0">
                    <a:solidFill>
                      <a:srgbClr val="008000"/>
                    </a:solidFill>
                    <a:latin typeface="Times New Roman" pitchFamily="18" charset="0"/>
                    <a:cs typeface="Times New Roman" pitchFamily="18" charset="0"/>
                  </a:rPr>
                  <a:t>fixed</a:t>
                </a:r>
                <a:endParaRPr lang="en-US" sz="2000" dirty="0">
                  <a:latin typeface="Times New Roman" pitchFamily="18" charset="0"/>
                  <a:cs typeface="Times New Roman" pitchFamily="18" charset="0"/>
                </a:endParaRPr>
              </a:p>
              <a:p>
                <a:pPr marL="342900" indent="-342900" algn="l">
                  <a:buFont typeface="Arial" pitchFamily="34" charset="0"/>
                  <a:buChar char="•"/>
                </a:pPr>
                <a:r>
                  <a:rPr lang="en-US" sz="2000" dirty="0" smtClean="0">
                    <a:latin typeface="Times New Roman" pitchFamily="18" charset="0"/>
                    <a:cs typeface="Times New Roman" pitchFamily="18" charset="0"/>
                  </a:rPr>
                  <a:t>At </a:t>
                </a:r>
                <a:r>
                  <a:rPr lang="en-US" sz="2000" dirty="0">
                    <a:latin typeface="Times New Roman" pitchFamily="18" charset="0"/>
                    <a:cs typeface="Times New Roman" pitchFamily="18" charset="0"/>
                  </a:rPr>
                  <a:t>the end of both passes, whichever cube is smaller (containing fewer literals) </a:t>
                </a:r>
                <a:r>
                  <a:rPr lang="en-US" sz="2000" dirty="0" smtClean="0">
                    <a:latin typeface="Times New Roman" pitchFamily="18" charset="0"/>
                    <a:cs typeface="Times New Roman" pitchFamily="18" charset="0"/>
                  </a:rPr>
                  <a:t>is returned</a:t>
                </a:r>
                <a:r>
                  <a:rPr lang="en-US" sz="2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mc:Choice>
        <mc:Fallback>
          <p:sp>
            <p:nvSpPr>
              <p:cNvPr id="13" name="TextBox 12"/>
              <p:cNvSpPr txBox="1">
                <a:spLocks noRot="1" noChangeAspect="1" noMove="1" noResize="1" noEditPoints="1" noAdjustHandles="1" noChangeArrowheads="1" noChangeShapeType="1" noTextEdit="1"/>
              </p:cNvSpPr>
              <p:nvPr/>
            </p:nvSpPr>
            <p:spPr>
              <a:xfrm>
                <a:off x="19292886" y="17969046"/>
                <a:ext cx="7286625" cy="3170099"/>
              </a:xfrm>
              <a:prstGeom prst="rect">
                <a:avLst/>
              </a:prstGeom>
              <a:blipFill rotWithShape="1">
                <a:blip r:embed="rId19"/>
                <a:stretch>
                  <a:fillRect l="-753" t="-962" b="-2500"/>
                </a:stretch>
              </a:blipFill>
            </p:spPr>
            <p:txBody>
              <a:bodyPr/>
              <a:lstStyle/>
              <a:p>
                <a:r>
                  <a:rPr lang="en-US">
                    <a:noFill/>
                  </a:rPr>
                  <a:t> </a:t>
                </a:r>
              </a:p>
            </p:txBody>
          </p:sp>
        </mc:Fallback>
      </mc:AlternateContent>
      <p:sp>
        <p:nvSpPr>
          <p:cNvPr id="173" name="AutoShape 3130"/>
          <p:cNvSpPr>
            <a:spLocks noChangeArrowheads="1"/>
          </p:cNvSpPr>
          <p:nvPr/>
        </p:nvSpPr>
        <p:spPr bwMode="auto">
          <a:xfrm>
            <a:off x="14901863" y="28301292"/>
            <a:ext cx="3483769" cy="1415108"/>
          </a:xfrm>
          <a:prstGeom prst="roundRect">
            <a:avLst>
              <a:gd name="adj" fmla="val 16667"/>
            </a:avLst>
          </a:prstGeom>
          <a:solidFill>
            <a:srgbClr val="FFFF99"/>
          </a:solidFill>
          <a:ln w="9525">
            <a:solidFill>
              <a:schemeClr val="tx1"/>
            </a:solidFill>
            <a:round/>
            <a:headEnd/>
            <a:tailEnd/>
          </a:ln>
        </p:spPr>
        <p:txBody>
          <a:bodyPr wrap="none" anchor="ctr"/>
          <a:lstStyle/>
          <a:p>
            <a:pPr algn="l" defTabSz="3762375"/>
            <a:r>
              <a:rPr lang="en-US" sz="1800" dirty="0">
                <a:solidFill>
                  <a:srgbClr val="000000"/>
                </a:solidFill>
              </a:rPr>
              <a:t> </a:t>
            </a:r>
          </a:p>
        </p:txBody>
      </p:sp>
      <mc:AlternateContent xmlns:mc="http://schemas.openxmlformats.org/markup-compatibility/2006">
        <mc:Choice xmlns:a14="http://schemas.microsoft.com/office/drawing/2010/main" Requires="a14">
          <p:sp>
            <p:nvSpPr>
              <p:cNvPr id="14" name="TextBox 13"/>
              <p:cNvSpPr txBox="1"/>
              <p:nvPr/>
            </p:nvSpPr>
            <p:spPr>
              <a:xfrm>
                <a:off x="14978063" y="28573400"/>
                <a:ext cx="3276600" cy="882999"/>
              </a:xfrm>
              <a:prstGeom prst="rect">
                <a:avLst/>
              </a:prstGeom>
              <a:noFill/>
            </p:spPr>
            <p:txBody>
              <a:bodyPr wrap="square" rtlCol="0">
                <a:spAutoFit/>
              </a:bodyPr>
              <a:lstStyle/>
              <a:p>
                <a14:m>
                  <m:oMath xmlns:m="http://schemas.openxmlformats.org/officeDocument/2006/math">
                    <m:r>
                      <a:rPr lang="en-US" sz="2700" b="0" i="1" smtClean="0">
                        <a:solidFill>
                          <a:srgbClr val="FF0000"/>
                        </a:solidFill>
                        <a:latin typeface="Cambria Math"/>
                        <a:ea typeface="Cambria Math"/>
                        <a:cs typeface="Times New Roman" pitchFamily="18" charset="0"/>
                      </a:rPr>
                      <m:t>⊥</m:t>
                    </m:r>
                  </m:oMath>
                </a14:m>
                <a:r>
                  <a:rPr lang="en-US" sz="2500" dirty="0" smtClean="0">
                    <a:latin typeface="Times New Roman" pitchFamily="18" charset="0"/>
                    <a:cs typeface="Times New Roman" pitchFamily="18" charset="0"/>
                  </a:rPr>
                  <a:t> is an </a:t>
                </a:r>
                <a:r>
                  <a:rPr lang="en-US" sz="2500" i="1" dirty="0" smtClean="0">
                    <a:solidFill>
                      <a:srgbClr val="FF0000"/>
                    </a:solidFill>
                    <a:latin typeface="Times New Roman" pitchFamily="18" charset="0"/>
                    <a:cs typeface="Times New Roman" pitchFamily="18" charset="0"/>
                  </a:rPr>
                  <a:t>undefined  </a:t>
                </a:r>
                <a:r>
                  <a:rPr lang="en-US" sz="2500" dirty="0" smtClean="0">
                    <a:latin typeface="Times New Roman" pitchFamily="18" charset="0"/>
                    <a:cs typeface="Times New Roman" pitchFamily="18" charset="0"/>
                  </a:rPr>
                  <a:t>value (possibly </a:t>
                </a:r>
                <a:r>
                  <a:rPr lang="en-US" sz="2500" dirty="0" smtClean="0">
                    <a:solidFill>
                      <a:srgbClr val="008000"/>
                    </a:solidFill>
                    <a:latin typeface="Times New Roman" pitchFamily="18" charset="0"/>
                    <a:cs typeface="Times New Roman" pitchFamily="18" charset="0"/>
                  </a:rPr>
                  <a:t>0</a:t>
                </a:r>
                <a:r>
                  <a:rPr lang="en-US" sz="2500" dirty="0" smtClean="0">
                    <a:latin typeface="Times New Roman" pitchFamily="18" charset="0"/>
                    <a:cs typeface="Times New Roman" pitchFamily="18" charset="0"/>
                  </a:rPr>
                  <a:t> or </a:t>
                </a:r>
                <a:r>
                  <a:rPr lang="en-US" sz="2500" dirty="0" smtClean="0">
                    <a:solidFill>
                      <a:srgbClr val="008000"/>
                    </a:solidFill>
                    <a:latin typeface="Times New Roman" pitchFamily="18" charset="0"/>
                    <a:cs typeface="Times New Roman" pitchFamily="18" charset="0"/>
                  </a:rPr>
                  <a:t>1</a:t>
                </a:r>
                <a:r>
                  <a:rPr lang="en-US" sz="2500" dirty="0" smtClean="0">
                    <a:latin typeface="Times New Roman" pitchFamily="18" charset="0"/>
                    <a:cs typeface="Times New Roman" pitchFamily="18" charset="0"/>
                  </a:rPr>
                  <a:t>)</a:t>
                </a:r>
                <a:endParaRPr lang="en-US" sz="2500" dirty="0">
                  <a:latin typeface="Times New Roman" pitchFamily="18" charset="0"/>
                  <a:cs typeface="Times New Roman" pitchFamily="18" charset="0"/>
                </a:endParaRPr>
              </a:p>
            </p:txBody>
          </p:sp>
        </mc:Choice>
        <mc:Fallback>
          <p:sp>
            <p:nvSpPr>
              <p:cNvPr id="14" name="TextBox 13"/>
              <p:cNvSpPr txBox="1">
                <a:spLocks noRot="1" noChangeAspect="1" noMove="1" noResize="1" noEditPoints="1" noAdjustHandles="1" noChangeArrowheads="1" noChangeShapeType="1" noTextEdit="1"/>
              </p:cNvSpPr>
              <p:nvPr/>
            </p:nvSpPr>
            <p:spPr>
              <a:xfrm>
                <a:off x="14978063" y="28573400"/>
                <a:ext cx="3276600" cy="882999"/>
              </a:xfrm>
              <a:prstGeom prst="rect">
                <a:avLst/>
              </a:prstGeom>
              <a:blipFill rotWithShape="1">
                <a:blip r:embed="rId20"/>
                <a:stretch>
                  <a:fillRect t="-3448" r="-5390" b="-15172"/>
                </a:stretch>
              </a:blipFill>
            </p:spPr>
            <p:txBody>
              <a:bodyPr/>
              <a:lstStyle/>
              <a:p>
                <a:r>
                  <a:rPr lang="en-US">
                    <a:noFill/>
                  </a:rPr>
                  <a:t> </a:t>
                </a:r>
              </a:p>
            </p:txBody>
          </p:sp>
        </mc:Fallback>
      </mc:AlternateContent>
      <p:sp>
        <p:nvSpPr>
          <p:cNvPr id="176" name="Rectangle 175"/>
          <p:cNvSpPr/>
          <p:nvPr/>
        </p:nvSpPr>
        <p:spPr bwMode="auto">
          <a:xfrm>
            <a:off x="4800600" y="19773900"/>
            <a:ext cx="1870074" cy="266700"/>
          </a:xfrm>
          <a:prstGeom prst="rect">
            <a:avLst/>
          </a:prstGeom>
          <a:noFill/>
          <a:ln w="41275"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7400" b="0" i="0" u="none" strike="noStrike" cap="none" normalizeH="0" baseline="0">
              <a:ln>
                <a:noFill/>
              </a:ln>
              <a:solidFill>
                <a:schemeClr val="tx1"/>
              </a:solidFill>
              <a:effectLst/>
              <a:latin typeface="Arial" charset="0"/>
            </a:endParaRPr>
          </a:p>
        </p:txBody>
      </p:sp>
      <p:sp>
        <p:nvSpPr>
          <p:cNvPr id="177" name="Rectangle 176"/>
          <p:cNvSpPr/>
          <p:nvPr/>
        </p:nvSpPr>
        <p:spPr bwMode="auto">
          <a:xfrm>
            <a:off x="4800600" y="20574000"/>
            <a:ext cx="1870074" cy="266700"/>
          </a:xfrm>
          <a:prstGeom prst="rect">
            <a:avLst/>
          </a:prstGeom>
          <a:noFill/>
          <a:ln w="41275"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7400" b="0" i="0" u="none" strike="noStrike" cap="none" normalizeH="0" baseline="0">
              <a:ln>
                <a:noFill/>
              </a:ln>
              <a:solidFill>
                <a:schemeClr val="tx1"/>
              </a:solidFill>
              <a:effectLst/>
              <a:latin typeface="Arial" charset="0"/>
            </a:endParaRPr>
          </a:p>
        </p:txBody>
      </p:sp>
      <p:sp>
        <p:nvSpPr>
          <p:cNvPr id="178" name="Line 3164"/>
          <p:cNvSpPr>
            <a:spLocks noChangeShapeType="1"/>
          </p:cNvSpPr>
          <p:nvPr/>
        </p:nvSpPr>
        <p:spPr bwMode="auto">
          <a:xfrm>
            <a:off x="11506200" y="15296237"/>
            <a:ext cx="114928" cy="14542761"/>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9" name="Rectangle 3055"/>
          <p:cNvSpPr>
            <a:spLocks noChangeArrowheads="1"/>
          </p:cNvSpPr>
          <p:nvPr/>
        </p:nvSpPr>
        <p:spPr bwMode="auto">
          <a:xfrm>
            <a:off x="19200813" y="16783050"/>
            <a:ext cx="77724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defTabSz="3762375"/>
            <a:r>
              <a:rPr lang="en-US" sz="4000" b="1" dirty="0" smtClean="0">
                <a:solidFill>
                  <a:srgbClr val="FF0000"/>
                </a:solidFill>
                <a:latin typeface="Times New Roman" pitchFamily="18" charset="0"/>
              </a:rPr>
              <a:t>Experiment</a:t>
            </a:r>
            <a:endParaRPr lang="en-US" sz="4000" b="1" dirty="0">
              <a:solidFill>
                <a:srgbClr val="FF0000"/>
              </a:solidFill>
              <a:latin typeface="Times New Roman" pitchFamily="18" charset="0"/>
            </a:endParaRPr>
          </a:p>
        </p:txBody>
      </p:sp>
      <p:sp>
        <p:nvSpPr>
          <p:cNvPr id="181" name="Line 3164"/>
          <p:cNvSpPr>
            <a:spLocks noChangeShapeType="1"/>
          </p:cNvSpPr>
          <p:nvPr/>
        </p:nvSpPr>
        <p:spPr bwMode="auto">
          <a:xfrm>
            <a:off x="1143000" y="21717000"/>
            <a:ext cx="9501980" cy="0"/>
          </a:xfrm>
          <a:prstGeom prst="line">
            <a:avLst/>
          </a:prstGeom>
          <a:noFill/>
          <a:ln w="9525">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3" name="Rectangle 182"/>
          <p:cNvSpPr/>
          <p:nvPr/>
        </p:nvSpPr>
        <p:spPr bwMode="auto">
          <a:xfrm>
            <a:off x="6400800" y="23552525"/>
            <a:ext cx="4876800" cy="4636930"/>
          </a:xfrm>
          <a:prstGeom prst="rect">
            <a:avLst/>
          </a:prstGeom>
          <a:noFill/>
          <a:ln w="117475" cap="flat" cmpd="dbl"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7400" b="0" i="0" u="none" strike="noStrike" cap="none" normalizeH="0" baseline="0">
              <a:ln>
                <a:noFill/>
              </a:ln>
              <a:solidFill>
                <a:schemeClr val="tx1"/>
              </a:solidFill>
              <a:effectLst/>
              <a:latin typeface="Arial" charset="0"/>
            </a:endParaRPr>
          </a:p>
        </p:txBody>
      </p:sp>
      <p:sp>
        <p:nvSpPr>
          <p:cNvPr id="184" name="Text Box 2703"/>
          <p:cNvSpPr txBox="1">
            <a:spLocks noChangeArrowheads="1"/>
          </p:cNvSpPr>
          <p:nvPr/>
        </p:nvSpPr>
        <p:spPr bwMode="auto">
          <a:xfrm>
            <a:off x="838200" y="22936200"/>
            <a:ext cx="42291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wrap="none">
            <a:spAutoFit/>
          </a:bodyPr>
          <a:lstStyle>
            <a:lvl1pPr eaLnBrk="0" hangingPunct="0">
              <a:defRPr sz="7400">
                <a:solidFill>
                  <a:schemeClr val="tx1"/>
                </a:solidFill>
                <a:latin typeface="Arial" charset="0"/>
                <a:ea typeface="ＭＳ Ｐゴシック" charset="-128"/>
              </a:defRPr>
            </a:lvl1pPr>
            <a:lvl2pPr marL="742950" indent="-285750" eaLnBrk="0" hangingPunct="0">
              <a:defRPr sz="7400">
                <a:solidFill>
                  <a:schemeClr val="tx1"/>
                </a:solidFill>
                <a:latin typeface="Arial" charset="0"/>
                <a:ea typeface="ＭＳ Ｐゴシック" charset="-128"/>
              </a:defRPr>
            </a:lvl2pPr>
            <a:lvl3pPr marL="1143000" indent="-228600" eaLnBrk="0" hangingPunct="0">
              <a:defRPr sz="7400">
                <a:solidFill>
                  <a:schemeClr val="tx1"/>
                </a:solidFill>
                <a:latin typeface="Arial" charset="0"/>
                <a:ea typeface="ＭＳ Ｐゴシック" charset="-128"/>
              </a:defRPr>
            </a:lvl3pPr>
            <a:lvl4pPr marL="1600200" indent="-228600" eaLnBrk="0" hangingPunct="0">
              <a:defRPr sz="7400">
                <a:solidFill>
                  <a:schemeClr val="tx1"/>
                </a:solidFill>
                <a:latin typeface="Arial" charset="0"/>
                <a:ea typeface="ＭＳ Ｐゴシック" charset="-128"/>
              </a:defRPr>
            </a:lvl4pPr>
            <a:lvl5pPr marL="2057400" indent="-228600" eaLnBrk="0" hangingPunct="0">
              <a:defRPr sz="74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74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74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74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7400">
                <a:solidFill>
                  <a:schemeClr val="tx1"/>
                </a:solidFill>
                <a:latin typeface="Arial" charset="0"/>
                <a:ea typeface="ＭＳ Ｐゴシック" charset="-128"/>
              </a:defRPr>
            </a:lvl9pPr>
          </a:lstStyle>
          <a:p>
            <a:pPr algn="r" eaLnBrk="1" hangingPunct="1"/>
            <a:r>
              <a:rPr lang="en-US" sz="2800" dirty="0" smtClean="0">
                <a:solidFill>
                  <a:srgbClr val="006600"/>
                </a:solidFill>
                <a:latin typeface="Times New Roman" pitchFamily="18" charset="0"/>
              </a:rPr>
              <a:t>Original Transition Relation</a:t>
            </a:r>
            <a:endParaRPr lang="en-US" sz="2800" dirty="0">
              <a:solidFill>
                <a:srgbClr val="006600"/>
              </a:solidFill>
              <a:latin typeface="Times New Roman" pitchFamily="18" charset="0"/>
            </a:endParaRPr>
          </a:p>
        </p:txBody>
      </p:sp>
      <p:sp>
        <p:nvSpPr>
          <p:cNvPr id="185" name="Text Box 2703"/>
          <p:cNvSpPr txBox="1">
            <a:spLocks noChangeArrowheads="1"/>
          </p:cNvSpPr>
          <p:nvPr/>
        </p:nvSpPr>
        <p:spPr bwMode="auto">
          <a:xfrm>
            <a:off x="7010400" y="22936200"/>
            <a:ext cx="37114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type="none" w="lg" len="lg"/>
              </a14:hiddenLine>
            </a:ext>
          </a:extLst>
        </p:spPr>
        <p:txBody>
          <a:bodyPr wrap="none">
            <a:spAutoFit/>
          </a:bodyPr>
          <a:lstStyle>
            <a:lvl1pPr eaLnBrk="0" hangingPunct="0">
              <a:defRPr sz="7400">
                <a:solidFill>
                  <a:schemeClr val="tx1"/>
                </a:solidFill>
                <a:latin typeface="Arial" charset="0"/>
                <a:ea typeface="ＭＳ Ｐゴシック" charset="-128"/>
              </a:defRPr>
            </a:lvl1pPr>
            <a:lvl2pPr marL="742950" indent="-285750" eaLnBrk="0" hangingPunct="0">
              <a:defRPr sz="7400">
                <a:solidFill>
                  <a:schemeClr val="tx1"/>
                </a:solidFill>
                <a:latin typeface="Arial" charset="0"/>
                <a:ea typeface="ＭＳ Ｐゴシック" charset="-128"/>
              </a:defRPr>
            </a:lvl2pPr>
            <a:lvl3pPr marL="1143000" indent="-228600" eaLnBrk="0" hangingPunct="0">
              <a:defRPr sz="7400">
                <a:solidFill>
                  <a:schemeClr val="tx1"/>
                </a:solidFill>
                <a:latin typeface="Arial" charset="0"/>
                <a:ea typeface="ＭＳ Ｐゴシック" charset="-128"/>
              </a:defRPr>
            </a:lvl3pPr>
            <a:lvl4pPr marL="1600200" indent="-228600" eaLnBrk="0" hangingPunct="0">
              <a:defRPr sz="7400">
                <a:solidFill>
                  <a:schemeClr val="tx1"/>
                </a:solidFill>
                <a:latin typeface="Arial" charset="0"/>
                <a:ea typeface="ＭＳ Ｐゴシック" charset="-128"/>
              </a:defRPr>
            </a:lvl4pPr>
            <a:lvl5pPr marL="2057400" indent="-228600" eaLnBrk="0" hangingPunct="0">
              <a:defRPr sz="7400">
                <a:solidFill>
                  <a:schemeClr val="tx1"/>
                </a:solidFill>
                <a:latin typeface="Arial" charset="0"/>
                <a:ea typeface="ＭＳ Ｐゴシック" charset="-128"/>
              </a:defRPr>
            </a:lvl5pPr>
            <a:lvl6pPr marL="2514600" indent="-228600" algn="ctr" eaLnBrk="0" fontAlgn="base" hangingPunct="0">
              <a:spcBef>
                <a:spcPct val="0"/>
              </a:spcBef>
              <a:spcAft>
                <a:spcPct val="0"/>
              </a:spcAft>
              <a:defRPr sz="7400">
                <a:solidFill>
                  <a:schemeClr val="tx1"/>
                </a:solidFill>
                <a:latin typeface="Arial" charset="0"/>
                <a:ea typeface="ＭＳ Ｐゴシック" charset="-128"/>
              </a:defRPr>
            </a:lvl6pPr>
            <a:lvl7pPr marL="2971800" indent="-228600" algn="ctr" eaLnBrk="0" fontAlgn="base" hangingPunct="0">
              <a:spcBef>
                <a:spcPct val="0"/>
              </a:spcBef>
              <a:spcAft>
                <a:spcPct val="0"/>
              </a:spcAft>
              <a:defRPr sz="7400">
                <a:solidFill>
                  <a:schemeClr val="tx1"/>
                </a:solidFill>
                <a:latin typeface="Arial" charset="0"/>
                <a:ea typeface="ＭＳ Ｐゴシック" charset="-128"/>
              </a:defRPr>
            </a:lvl7pPr>
            <a:lvl8pPr marL="3429000" indent="-228600" algn="ctr" eaLnBrk="0" fontAlgn="base" hangingPunct="0">
              <a:spcBef>
                <a:spcPct val="0"/>
              </a:spcBef>
              <a:spcAft>
                <a:spcPct val="0"/>
              </a:spcAft>
              <a:defRPr sz="7400">
                <a:solidFill>
                  <a:schemeClr val="tx1"/>
                </a:solidFill>
                <a:latin typeface="Arial" charset="0"/>
                <a:ea typeface="ＭＳ Ｐゴシック" charset="-128"/>
              </a:defRPr>
            </a:lvl8pPr>
            <a:lvl9pPr marL="3886200" indent="-228600" algn="ctr" eaLnBrk="0" fontAlgn="base" hangingPunct="0">
              <a:spcBef>
                <a:spcPct val="0"/>
              </a:spcBef>
              <a:spcAft>
                <a:spcPct val="0"/>
              </a:spcAft>
              <a:defRPr sz="7400">
                <a:solidFill>
                  <a:schemeClr val="tx1"/>
                </a:solidFill>
                <a:latin typeface="Arial" charset="0"/>
                <a:ea typeface="ＭＳ Ｐゴシック" charset="-128"/>
              </a:defRPr>
            </a:lvl9pPr>
          </a:lstStyle>
          <a:p>
            <a:pPr algn="r" eaLnBrk="1" hangingPunct="1"/>
            <a:r>
              <a:rPr lang="en-US" sz="2800" dirty="0" smtClean="0">
                <a:solidFill>
                  <a:srgbClr val="006600"/>
                </a:solidFill>
                <a:latin typeface="Times New Roman" pitchFamily="18" charset="0"/>
              </a:rPr>
              <a:t>New Transition Relation</a:t>
            </a:r>
            <a:endParaRPr lang="en-US" sz="2800" dirty="0">
              <a:solidFill>
                <a:srgbClr val="006600"/>
              </a:solidFill>
              <a:latin typeface="Times New Roman" pitchFamily="18" charset="0"/>
            </a:endParaRPr>
          </a:p>
        </p:txBody>
      </p:sp>
      <p:sp>
        <p:nvSpPr>
          <p:cNvPr id="187" name="Rectangle 186"/>
          <p:cNvSpPr/>
          <p:nvPr/>
        </p:nvSpPr>
        <p:spPr bwMode="auto">
          <a:xfrm>
            <a:off x="1904999" y="25593020"/>
            <a:ext cx="1047785" cy="1905000"/>
          </a:xfrm>
          <a:prstGeom prst="rect">
            <a:avLst/>
          </a:prstGeom>
          <a:noFill/>
          <a:ln w="60325" cap="flat" cmpd="sng" algn="ctr">
            <a:solidFill>
              <a:srgbClr val="FF0000"/>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7400" b="0" i="0" u="none" strike="noStrike" cap="none" normalizeH="0" baseline="0">
              <a:ln>
                <a:noFill/>
              </a:ln>
              <a:solidFill>
                <a:schemeClr val="tx1"/>
              </a:solidFill>
              <a:effectLst/>
              <a:latin typeface="Arial" charset="0"/>
            </a:endParaRPr>
          </a:p>
        </p:txBody>
      </p:sp>
      <p:sp>
        <p:nvSpPr>
          <p:cNvPr id="190" name="AutoShape 3130"/>
          <p:cNvSpPr>
            <a:spLocks noChangeArrowheads="1"/>
          </p:cNvSpPr>
          <p:nvPr/>
        </p:nvSpPr>
        <p:spPr bwMode="auto">
          <a:xfrm>
            <a:off x="986797" y="28346400"/>
            <a:ext cx="4194803" cy="1492599"/>
          </a:xfrm>
          <a:prstGeom prst="roundRect">
            <a:avLst>
              <a:gd name="adj" fmla="val 16667"/>
            </a:avLst>
          </a:prstGeom>
          <a:solidFill>
            <a:srgbClr val="FFFF99"/>
          </a:solidFill>
          <a:ln w="9525">
            <a:solidFill>
              <a:schemeClr val="tx1"/>
            </a:solidFill>
            <a:round/>
            <a:headEnd/>
            <a:tailEnd/>
          </a:ln>
        </p:spPr>
        <p:txBody>
          <a:bodyPr wrap="none" anchor="ctr"/>
          <a:lstStyle/>
          <a:p>
            <a:pPr algn="l" defTabSz="3762375"/>
            <a:r>
              <a:rPr lang="en-US" sz="1800" dirty="0">
                <a:solidFill>
                  <a:srgbClr val="000000"/>
                </a:solidFill>
              </a:rPr>
              <a:t> </a:t>
            </a:r>
          </a:p>
        </p:txBody>
      </p:sp>
      <p:sp>
        <p:nvSpPr>
          <p:cNvPr id="192" name="TextBox 191"/>
          <p:cNvSpPr txBox="1"/>
          <p:nvPr/>
        </p:nvSpPr>
        <p:spPr>
          <a:xfrm>
            <a:off x="1066800" y="28406189"/>
            <a:ext cx="3974306" cy="1692771"/>
          </a:xfrm>
          <a:prstGeom prst="rect">
            <a:avLst/>
          </a:prstGeom>
          <a:noFill/>
        </p:spPr>
        <p:txBody>
          <a:bodyPr wrap="square" rtlCol="0">
            <a:spAutoFit/>
          </a:bodyPr>
          <a:lstStyle/>
          <a:p>
            <a:r>
              <a:rPr lang="en-US" sz="2600" dirty="0" smtClean="0">
                <a:latin typeface="Times New Roman" pitchFamily="18" charset="0"/>
                <a:cs typeface="Times New Roman" pitchFamily="18" charset="0"/>
              </a:rPr>
              <a:t>Gates</a:t>
            </a:r>
            <a:r>
              <a:rPr lang="en-US" sz="2600" i="1" dirty="0" smtClean="0">
                <a:solidFill>
                  <a:srgbClr val="008000"/>
                </a:solidFill>
                <a:latin typeface="Times New Roman" pitchFamily="18" charset="0"/>
                <a:cs typeface="Times New Roman" pitchFamily="18" charset="0"/>
              </a:rPr>
              <a:t> </a:t>
            </a:r>
            <a:r>
              <a:rPr lang="en-US" sz="2600" i="1" dirty="0" smtClean="0">
                <a:solidFill>
                  <a:srgbClr val="FF0000"/>
                </a:solidFill>
                <a:latin typeface="Times New Roman" pitchFamily="18" charset="0"/>
                <a:cs typeface="Times New Roman" pitchFamily="18" charset="0"/>
              </a:rPr>
              <a:t>g</a:t>
            </a:r>
            <a:r>
              <a:rPr lang="en-US" sz="2600" baseline="-25000" dirty="0" smtClean="0">
                <a:solidFill>
                  <a:srgbClr val="FF0000"/>
                </a:solidFill>
                <a:latin typeface="Times New Roman" pitchFamily="18" charset="0"/>
                <a:cs typeface="Times New Roman" pitchFamily="18" charset="0"/>
              </a:rPr>
              <a:t>0</a:t>
            </a:r>
            <a:r>
              <a:rPr lang="en-US" sz="2600" dirty="0" smtClean="0">
                <a:solidFill>
                  <a:srgbClr val="FF0000"/>
                </a:solidFill>
                <a:latin typeface="Times New Roman" pitchFamily="18" charset="0"/>
                <a:cs typeface="Times New Roman" pitchFamily="18" charset="0"/>
              </a:rPr>
              <a:t>,</a:t>
            </a:r>
            <a:r>
              <a:rPr lang="en-US" sz="2600" i="1" dirty="0" smtClean="0">
                <a:solidFill>
                  <a:srgbClr val="FF0000"/>
                </a:solidFill>
                <a:latin typeface="Times New Roman" pitchFamily="18" charset="0"/>
                <a:cs typeface="Times New Roman" pitchFamily="18" charset="0"/>
              </a:rPr>
              <a:t>g</a:t>
            </a:r>
            <a:r>
              <a:rPr lang="en-US" sz="2600" baseline="-25000" dirty="0" smtClean="0">
                <a:solidFill>
                  <a:srgbClr val="FF0000"/>
                </a:solidFill>
                <a:latin typeface="Times New Roman" pitchFamily="18" charset="0"/>
                <a:cs typeface="Times New Roman" pitchFamily="18" charset="0"/>
              </a:rPr>
              <a:t>1</a:t>
            </a:r>
            <a:r>
              <a:rPr lang="en-US" sz="2600" i="1" dirty="0" smtClean="0">
                <a:solidFill>
                  <a:srgbClr val="FF0000"/>
                </a:solidFill>
                <a:latin typeface="Times New Roman" pitchFamily="18" charset="0"/>
                <a:cs typeface="Times New Roman" pitchFamily="18" charset="0"/>
              </a:rPr>
              <a:t>,g</a:t>
            </a:r>
            <a:r>
              <a:rPr lang="en-US" sz="2600" baseline="-25000" dirty="0" smtClean="0">
                <a:solidFill>
                  <a:srgbClr val="FF0000"/>
                </a:solidFill>
                <a:latin typeface="Times New Roman" pitchFamily="18" charset="0"/>
                <a:cs typeface="Times New Roman" pitchFamily="18" charset="0"/>
              </a:rPr>
              <a:t>2</a:t>
            </a:r>
            <a:r>
              <a:rPr lang="en-US" sz="2600" i="1" dirty="0" smtClean="0">
                <a:solidFill>
                  <a:srgbClr val="FF0000"/>
                </a:solidFill>
                <a:latin typeface="Times New Roman" pitchFamily="18" charset="0"/>
                <a:cs typeface="Times New Roman" pitchFamily="18" charset="0"/>
              </a:rPr>
              <a:t>,g</a:t>
            </a:r>
            <a:r>
              <a:rPr lang="en-US" sz="2600" baseline="-25000" dirty="0" smtClean="0">
                <a:solidFill>
                  <a:srgbClr val="FF0000"/>
                </a:solidFill>
                <a:latin typeface="Times New Roman" pitchFamily="18" charset="0"/>
                <a:cs typeface="Times New Roman" pitchFamily="18" charset="0"/>
              </a:rPr>
              <a:t>3</a:t>
            </a:r>
            <a:r>
              <a:rPr lang="en-US" sz="2600" dirty="0" smtClean="0">
                <a:solidFill>
                  <a:srgbClr val="FF0000"/>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have only </a:t>
            </a:r>
            <a:r>
              <a:rPr lang="en-US" sz="2600" i="1" dirty="0" smtClean="0">
                <a:solidFill>
                  <a:srgbClr val="008000"/>
                </a:solidFill>
                <a:latin typeface="Times New Roman" pitchFamily="18" charset="0"/>
                <a:cs typeface="Times New Roman" pitchFamily="18" charset="0"/>
              </a:rPr>
              <a:t>state variables </a:t>
            </a:r>
            <a:r>
              <a:rPr lang="en-US" sz="2600" dirty="0" smtClean="0">
                <a:latin typeface="Times New Roman" pitchFamily="18" charset="0"/>
                <a:cs typeface="Times New Roman" pitchFamily="18" charset="0"/>
              </a:rPr>
              <a:t>in their cone of influence (</a:t>
            </a:r>
            <a:r>
              <a:rPr lang="en-US" sz="2600" dirty="0" smtClean="0">
                <a:solidFill>
                  <a:srgbClr val="008000"/>
                </a:solidFill>
                <a:latin typeface="Times New Roman" pitchFamily="18" charset="0"/>
                <a:cs typeface="Times New Roman" pitchFamily="18" charset="0"/>
              </a:rPr>
              <a:t>COI</a:t>
            </a:r>
            <a:r>
              <a:rPr lang="en-US" sz="2600" dirty="0" smtClean="0">
                <a:latin typeface="Times New Roman" pitchFamily="18" charset="0"/>
                <a:cs typeface="Times New Roman" pitchFamily="18" charset="0"/>
              </a:rPr>
              <a:t>)</a:t>
            </a:r>
            <a:endParaRPr lang="en-US" sz="2600" baseline="-25000" dirty="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p:txBody>
      </p:sp>
      <p:sp>
        <p:nvSpPr>
          <p:cNvPr id="193" name="AutoShape 3130"/>
          <p:cNvSpPr>
            <a:spLocks noChangeArrowheads="1"/>
          </p:cNvSpPr>
          <p:nvPr/>
        </p:nvSpPr>
        <p:spPr bwMode="auto">
          <a:xfrm>
            <a:off x="6766091" y="28346400"/>
            <a:ext cx="4194803" cy="1492599"/>
          </a:xfrm>
          <a:prstGeom prst="roundRect">
            <a:avLst>
              <a:gd name="adj" fmla="val 16667"/>
            </a:avLst>
          </a:prstGeom>
          <a:solidFill>
            <a:srgbClr val="FFFF99"/>
          </a:solidFill>
          <a:ln w="9525">
            <a:solidFill>
              <a:schemeClr val="tx1"/>
            </a:solidFill>
            <a:round/>
            <a:headEnd/>
            <a:tailEnd/>
          </a:ln>
        </p:spPr>
        <p:txBody>
          <a:bodyPr wrap="none" anchor="ctr"/>
          <a:lstStyle/>
          <a:p>
            <a:pPr algn="l" defTabSz="3762375"/>
            <a:r>
              <a:rPr lang="en-US" sz="1800" dirty="0">
                <a:solidFill>
                  <a:srgbClr val="000000"/>
                </a:solidFill>
              </a:rPr>
              <a:t> </a:t>
            </a:r>
          </a:p>
        </p:txBody>
      </p:sp>
      <p:sp>
        <p:nvSpPr>
          <p:cNvPr id="194" name="TextBox 193"/>
          <p:cNvSpPr txBox="1"/>
          <p:nvPr/>
        </p:nvSpPr>
        <p:spPr>
          <a:xfrm>
            <a:off x="6846094" y="28406189"/>
            <a:ext cx="3974306" cy="1692771"/>
          </a:xfrm>
          <a:prstGeom prst="rect">
            <a:avLst/>
          </a:prstGeom>
          <a:noFill/>
        </p:spPr>
        <p:txBody>
          <a:bodyPr wrap="square" rtlCol="0">
            <a:spAutoFit/>
          </a:bodyPr>
          <a:lstStyle/>
          <a:p>
            <a:r>
              <a:rPr lang="en-US" sz="2600" dirty="0" smtClean="0">
                <a:latin typeface="Times New Roman" pitchFamily="18" charset="0"/>
                <a:cs typeface="Times New Roman" pitchFamily="18" charset="0"/>
              </a:rPr>
              <a:t>Gates</a:t>
            </a:r>
            <a:r>
              <a:rPr lang="en-US" sz="2600" i="1" dirty="0" smtClean="0">
                <a:solidFill>
                  <a:srgbClr val="008000"/>
                </a:solidFill>
                <a:latin typeface="Times New Roman" pitchFamily="18" charset="0"/>
                <a:cs typeface="Times New Roman" pitchFamily="18" charset="0"/>
              </a:rPr>
              <a:t> </a:t>
            </a:r>
            <a:r>
              <a:rPr lang="en-US" sz="2600" i="1" dirty="0" smtClean="0">
                <a:solidFill>
                  <a:srgbClr val="FF0000"/>
                </a:solidFill>
                <a:latin typeface="Times New Roman" pitchFamily="18" charset="0"/>
                <a:cs typeface="Times New Roman" pitchFamily="18" charset="0"/>
              </a:rPr>
              <a:t>g</a:t>
            </a:r>
            <a:r>
              <a:rPr lang="en-US" sz="2600" baseline="-25000" dirty="0" smtClean="0">
                <a:solidFill>
                  <a:srgbClr val="FF0000"/>
                </a:solidFill>
                <a:latin typeface="Times New Roman" pitchFamily="18" charset="0"/>
                <a:cs typeface="Times New Roman" pitchFamily="18" charset="0"/>
              </a:rPr>
              <a:t>0</a:t>
            </a:r>
            <a:r>
              <a:rPr lang="en-US" sz="2600" dirty="0" smtClean="0">
                <a:solidFill>
                  <a:srgbClr val="FF0000"/>
                </a:solidFill>
                <a:latin typeface="Times New Roman" pitchFamily="18" charset="0"/>
                <a:cs typeface="Times New Roman" pitchFamily="18" charset="0"/>
              </a:rPr>
              <a:t>,</a:t>
            </a:r>
            <a:r>
              <a:rPr lang="en-US" sz="2600" i="1" dirty="0" smtClean="0">
                <a:solidFill>
                  <a:srgbClr val="FF0000"/>
                </a:solidFill>
                <a:latin typeface="Times New Roman" pitchFamily="18" charset="0"/>
                <a:cs typeface="Times New Roman" pitchFamily="18" charset="0"/>
              </a:rPr>
              <a:t>g</a:t>
            </a:r>
            <a:r>
              <a:rPr lang="en-US" sz="2600" baseline="-25000" dirty="0" smtClean="0">
                <a:solidFill>
                  <a:srgbClr val="FF0000"/>
                </a:solidFill>
                <a:latin typeface="Times New Roman" pitchFamily="18" charset="0"/>
                <a:cs typeface="Times New Roman" pitchFamily="18" charset="0"/>
              </a:rPr>
              <a:t>1</a:t>
            </a:r>
            <a:r>
              <a:rPr lang="en-US" sz="2600" i="1" dirty="0" smtClean="0">
                <a:solidFill>
                  <a:srgbClr val="FF0000"/>
                </a:solidFill>
                <a:latin typeface="Times New Roman" pitchFamily="18" charset="0"/>
                <a:cs typeface="Times New Roman" pitchFamily="18" charset="0"/>
              </a:rPr>
              <a:t>,g</a:t>
            </a:r>
            <a:r>
              <a:rPr lang="en-US" sz="2600" baseline="-25000" dirty="0" smtClean="0">
                <a:solidFill>
                  <a:srgbClr val="FF0000"/>
                </a:solidFill>
                <a:latin typeface="Times New Roman" pitchFamily="18" charset="0"/>
                <a:cs typeface="Times New Roman" pitchFamily="18" charset="0"/>
              </a:rPr>
              <a:t>2</a:t>
            </a:r>
            <a:r>
              <a:rPr lang="en-US" sz="2600" i="1" dirty="0" smtClean="0">
                <a:solidFill>
                  <a:srgbClr val="FF0000"/>
                </a:solidFill>
                <a:latin typeface="Times New Roman" pitchFamily="18" charset="0"/>
                <a:cs typeface="Times New Roman" pitchFamily="18" charset="0"/>
              </a:rPr>
              <a:t>,g</a:t>
            </a:r>
            <a:r>
              <a:rPr lang="en-US" sz="2600" baseline="-25000" dirty="0" smtClean="0">
                <a:solidFill>
                  <a:srgbClr val="FF0000"/>
                </a:solidFill>
                <a:latin typeface="Times New Roman" pitchFamily="18" charset="0"/>
                <a:cs typeface="Times New Roman" pitchFamily="18" charset="0"/>
              </a:rPr>
              <a:t>3</a:t>
            </a:r>
            <a:r>
              <a:rPr lang="en-US" sz="2600" dirty="0" smtClean="0">
                <a:solidFill>
                  <a:srgbClr val="FF0000"/>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have only </a:t>
            </a:r>
            <a:r>
              <a:rPr lang="en-US" sz="2600" i="1" dirty="0" smtClean="0">
                <a:solidFill>
                  <a:srgbClr val="008000"/>
                </a:solidFill>
                <a:latin typeface="Times New Roman" pitchFamily="18" charset="0"/>
                <a:cs typeface="Times New Roman" pitchFamily="18" charset="0"/>
              </a:rPr>
              <a:t>state variables </a:t>
            </a:r>
            <a:r>
              <a:rPr lang="en-US" sz="2600" dirty="0" smtClean="0">
                <a:latin typeface="Times New Roman" pitchFamily="18" charset="0"/>
                <a:cs typeface="Times New Roman" pitchFamily="18" charset="0"/>
              </a:rPr>
              <a:t>in their cone of influence (</a:t>
            </a:r>
            <a:r>
              <a:rPr lang="en-US" sz="2600" dirty="0" smtClean="0">
                <a:solidFill>
                  <a:srgbClr val="008000"/>
                </a:solidFill>
                <a:latin typeface="Times New Roman" pitchFamily="18" charset="0"/>
                <a:cs typeface="Times New Roman" pitchFamily="18" charset="0"/>
              </a:rPr>
              <a:t>COI</a:t>
            </a:r>
            <a:r>
              <a:rPr lang="en-US" sz="2600" dirty="0" smtClean="0">
                <a:latin typeface="Times New Roman" pitchFamily="18" charset="0"/>
                <a:cs typeface="Times New Roman" pitchFamily="18" charset="0"/>
              </a:rPr>
              <a:t>)</a:t>
            </a:r>
            <a:endParaRPr lang="en-US" sz="2600" baseline="-25000" dirty="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6"/>
                                        </p:tgtEl>
                                        <p:attrNameLst>
                                          <p:attrName>style.visibility</p:attrName>
                                        </p:attrNameLst>
                                      </p:cBhvr>
                                      <p:to>
                                        <p:strVal val="visible"/>
                                      </p:to>
                                    </p:set>
                                    <p:animEffect transition="in" filter="wipe(up)">
                                      <p:cBhvr>
                                        <p:cTn id="7" dur="500"/>
                                        <p:tgtEl>
                                          <p:spTgt spid="4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26"/>
                                        </p:tgtEl>
                                        <p:attrNameLst>
                                          <p:attrName>style.visibility</p:attrName>
                                        </p:attrNameLst>
                                      </p:cBhvr>
                                      <p:to>
                                        <p:strVal val="visible"/>
                                      </p:to>
                                    </p:set>
                                    <p:animEffect transition="in" filter="wipe(up)">
                                      <p:cBhvr>
                                        <p:cTn id="12" dur="500"/>
                                        <p:tgtEl>
                                          <p:spTgt spid="4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5"/>
                                        </p:tgtEl>
                                        <p:attrNameLst>
                                          <p:attrName>style.visibility</p:attrName>
                                        </p:attrNameLst>
                                      </p:cBhvr>
                                      <p:to>
                                        <p:strVal val="visible"/>
                                      </p:to>
                                    </p:set>
                                    <p:animEffect transition="in" filter="wipe(up)">
                                      <p:cBhvr>
                                        <p:cTn id="17" dur="500"/>
                                        <p:tgtEl>
                                          <p:spTgt spid="1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7"/>
                                        </p:tgtEl>
                                        <p:attrNameLst>
                                          <p:attrName>style.visibility</p:attrName>
                                        </p:attrNameLst>
                                      </p:cBhvr>
                                      <p:to>
                                        <p:strVal val="visible"/>
                                      </p:to>
                                    </p:set>
                                    <p:animEffect transition="in" filter="wipe(up)">
                                      <p:cBhvr>
                                        <p:cTn id="22" dur="500"/>
                                        <p:tgtEl>
                                          <p:spTgt spid="1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4"/>
                                        </p:tgtEl>
                                        <p:attrNameLst>
                                          <p:attrName>style.visibility</p:attrName>
                                        </p:attrNameLst>
                                      </p:cBhvr>
                                      <p:to>
                                        <p:strVal val="visible"/>
                                      </p:to>
                                    </p:set>
                                    <p:animEffect transition="in" filter="wipe(up)">
                                      <p:cBhvr>
                                        <p:cTn id="27" dur="500"/>
                                        <p:tgtEl>
                                          <p:spTgt spid="1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5"/>
                                        </p:tgtEl>
                                        <p:attrNameLst>
                                          <p:attrName>style.visibility</p:attrName>
                                        </p:attrNameLst>
                                      </p:cBhvr>
                                      <p:to>
                                        <p:strVal val="visible"/>
                                      </p:to>
                                    </p:set>
                                    <p:animEffect transition="in" filter="wipe(up)">
                                      <p:cBhvr>
                                        <p:cTn id="32"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 grpId="0" autoUpdateAnimBg="0"/>
      <p:bldP spid="426" grpId="0" autoUpdateAnimBg="0"/>
      <p:bldP spid="155" grpId="0" autoUpdateAnimBg="0"/>
      <p:bldP spid="157" grpId="0" autoUpdateAnimBg="0"/>
      <p:bldP spid="184" grpId="0" autoUpdateAnimBg="0"/>
      <p:bldP spid="185" grpId="0" autoUpdateAnimBg="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000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74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000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7400" b="0" i="0" u="none" strike="noStrike" cap="none" normalizeH="0" baseline="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2122</TotalTime>
  <Words>1720</Words>
  <Application>Microsoft Office PowerPoint</Application>
  <PresentationFormat>Custom</PresentationFormat>
  <Paragraphs>838</Paragraphs>
  <Slides>1</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vt:i4>
      </vt:variant>
    </vt:vector>
  </HeadingPairs>
  <TitlesOfParts>
    <vt:vector size="4" baseType="lpstr">
      <vt:lpstr>Default Design</vt:lpstr>
      <vt:lpstr>Visio</vt:lpstr>
      <vt:lpstr>Microsoft Visio Drawing</vt:lpstr>
      <vt:lpstr>PowerPoint Presentation</vt:lpstr>
    </vt:vector>
  </TitlesOfParts>
  <Company>Caltech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Marc Riedel</dc:creator>
  <cp:lastModifiedBy>John</cp:lastModifiedBy>
  <cp:revision>106</cp:revision>
  <dcterms:created xsi:type="dcterms:W3CDTF">2008-02-08T05:22:38Z</dcterms:created>
  <dcterms:modified xsi:type="dcterms:W3CDTF">2013-02-25T23:28:36Z</dcterms:modified>
</cp:coreProperties>
</file>