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701" r:id="rId2"/>
  </p:sldMasterIdLst>
  <p:notesMasterIdLst>
    <p:notesMasterId r:id="rId34"/>
  </p:notesMasterIdLst>
  <p:handoutMasterIdLst>
    <p:handoutMasterId r:id="rId35"/>
  </p:handoutMasterIdLst>
  <p:sldIdLst>
    <p:sldId id="322" r:id="rId3"/>
    <p:sldId id="339" r:id="rId4"/>
    <p:sldId id="383" r:id="rId5"/>
    <p:sldId id="332" r:id="rId6"/>
    <p:sldId id="336" r:id="rId7"/>
    <p:sldId id="337" r:id="rId8"/>
    <p:sldId id="338" r:id="rId9"/>
    <p:sldId id="335" r:id="rId10"/>
    <p:sldId id="344" r:id="rId11"/>
    <p:sldId id="358" r:id="rId12"/>
    <p:sldId id="381" r:id="rId13"/>
    <p:sldId id="380" r:id="rId14"/>
    <p:sldId id="379" r:id="rId15"/>
    <p:sldId id="378" r:id="rId16"/>
    <p:sldId id="377" r:id="rId17"/>
    <p:sldId id="376" r:id="rId18"/>
    <p:sldId id="375" r:id="rId19"/>
    <p:sldId id="374" r:id="rId20"/>
    <p:sldId id="373" r:id="rId21"/>
    <p:sldId id="372" r:id="rId22"/>
    <p:sldId id="359" r:id="rId23"/>
    <p:sldId id="382" r:id="rId24"/>
    <p:sldId id="346" r:id="rId25"/>
    <p:sldId id="363" r:id="rId26"/>
    <p:sldId id="364" r:id="rId27"/>
    <p:sldId id="340" r:id="rId28"/>
    <p:sldId id="341" r:id="rId29"/>
    <p:sldId id="342" r:id="rId30"/>
    <p:sldId id="361" r:id="rId31"/>
    <p:sldId id="331" r:id="rId32"/>
    <p:sldId id="362" r:id="rId3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dcofer" initials="d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8C6"/>
    <a:srgbClr val="DDDDDD"/>
    <a:srgbClr val="63B5E8"/>
    <a:srgbClr val="4A5F1D"/>
    <a:srgbClr val="777777"/>
    <a:srgbClr val="C0C0C0"/>
    <a:srgbClr val="ABB41D"/>
    <a:srgbClr val="7A56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980" autoAdjust="0"/>
    <p:restoredTop sz="94639" autoAdjust="0"/>
  </p:normalViewPr>
  <p:slideViewPr>
    <p:cSldViewPr>
      <p:cViewPr varScale="1">
        <p:scale>
          <a:sx n="77" d="100"/>
          <a:sy n="77" d="100"/>
        </p:scale>
        <p:origin x="-96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832" cy="452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79" tIns="45190" rIns="90379" bIns="4519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8027" y="0"/>
            <a:ext cx="3009832" cy="452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79" tIns="45190" rIns="90379" bIns="4519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9017"/>
            <a:ext cx="3009832" cy="452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79" tIns="45190" rIns="90379" bIns="4519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8027" y="8819017"/>
            <a:ext cx="3009832" cy="452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79" tIns="45190" rIns="90379" bIns="4519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4DD4B8B-0B08-4E22-96F0-6475601545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404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804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defTabSz="932036">
              <a:defRPr sz="12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784" y="0"/>
            <a:ext cx="303804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algn="r" defTabSz="932036">
              <a:defRPr sz="12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727" y="4415790"/>
            <a:ext cx="5608947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0010"/>
            <a:ext cx="303804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defTabSz="932036">
              <a:defRPr sz="12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784" y="8830010"/>
            <a:ext cx="303804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algn="r" defTabSz="932036">
              <a:defRPr sz="12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62D8EB32-0A30-4BE1-8F61-0C745B9291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531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2036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34332" indent="-282435" defTabSz="932036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29741" indent="-225948" defTabSz="932036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581638" indent="-225948" defTabSz="932036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33534" indent="-225948" defTabSz="932036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485431" indent="-225948" defTabSz="9320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37327" indent="-225948" defTabSz="9320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389224" indent="-225948" defTabSz="9320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41120" indent="-225948" defTabSz="9320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F07951DB-2D6E-497D-83D0-D1AFA43BF5B7}" type="slidenum">
              <a:rPr lang="en-US"/>
              <a:pPr eaLnBrk="1" hangingPunct="1"/>
              <a:t>1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698500"/>
            <a:ext cx="4643438" cy="3484563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727" y="4414220"/>
            <a:ext cx="5608947" cy="418338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4"/>
          <p:cNvSpPr>
            <a:spLocks/>
          </p:cNvSpPr>
          <p:nvPr/>
        </p:nvSpPr>
        <p:spPr bwMode="auto">
          <a:xfrm>
            <a:off x="-31750" y="0"/>
            <a:ext cx="3781425" cy="6861175"/>
          </a:xfrm>
          <a:custGeom>
            <a:avLst/>
            <a:gdLst/>
            <a:ahLst/>
            <a:cxnLst>
              <a:cxn ang="0">
                <a:pos x="0" y="4320"/>
              </a:cxn>
              <a:cxn ang="0">
                <a:pos x="0" y="0"/>
              </a:cxn>
              <a:cxn ang="0">
                <a:pos x="2382" y="0"/>
              </a:cxn>
              <a:cxn ang="0">
                <a:pos x="446" y="4322"/>
              </a:cxn>
              <a:cxn ang="0">
                <a:pos x="0" y="4320"/>
              </a:cxn>
            </a:cxnLst>
            <a:rect l="0" t="0" r="r" b="b"/>
            <a:pathLst>
              <a:path w="2382" h="4322">
                <a:moveTo>
                  <a:pt x="0" y="4320"/>
                </a:moveTo>
                <a:lnTo>
                  <a:pt x="0" y="0"/>
                </a:lnTo>
                <a:lnTo>
                  <a:pt x="2382" y="0"/>
                </a:lnTo>
                <a:lnTo>
                  <a:pt x="446" y="4322"/>
                </a:lnTo>
                <a:lnTo>
                  <a:pt x="0" y="4320"/>
                </a:ln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7172325" y="0"/>
            <a:ext cx="1562100" cy="209550"/>
            <a:chOff x="4518" y="0"/>
            <a:chExt cx="984" cy="132"/>
          </a:xfrm>
        </p:grpSpPr>
        <p:sp>
          <p:nvSpPr>
            <p:cNvPr id="6" name="Freeform 27"/>
            <p:cNvSpPr>
              <a:spLocks/>
            </p:cNvSpPr>
            <p:nvPr/>
          </p:nvSpPr>
          <p:spPr bwMode="auto">
            <a:xfrm>
              <a:off x="4518" y="0"/>
              <a:ext cx="284" cy="132"/>
            </a:xfrm>
            <a:custGeom>
              <a:avLst/>
              <a:gdLst/>
              <a:ahLst/>
              <a:cxnLst>
                <a:cxn ang="0">
                  <a:pos x="0" y="132"/>
                </a:cxn>
                <a:cxn ang="0">
                  <a:pos x="60" y="0"/>
                </a:cxn>
                <a:cxn ang="0">
                  <a:pos x="284" y="0"/>
                </a:cxn>
                <a:cxn ang="0">
                  <a:pos x="228" y="132"/>
                </a:cxn>
                <a:cxn ang="0">
                  <a:pos x="0" y="132"/>
                </a:cxn>
              </a:cxnLst>
              <a:rect l="0" t="0" r="r" b="b"/>
              <a:pathLst>
                <a:path w="284" h="132">
                  <a:moveTo>
                    <a:pt x="0" y="132"/>
                  </a:moveTo>
                  <a:lnTo>
                    <a:pt x="60" y="0"/>
                  </a:lnTo>
                  <a:lnTo>
                    <a:pt x="284" y="0"/>
                  </a:lnTo>
                  <a:lnTo>
                    <a:pt x="228" y="132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7" name="Freeform 28"/>
            <p:cNvSpPr>
              <a:spLocks/>
            </p:cNvSpPr>
            <p:nvPr/>
          </p:nvSpPr>
          <p:spPr bwMode="auto">
            <a:xfrm>
              <a:off x="4870" y="0"/>
              <a:ext cx="284" cy="132"/>
            </a:xfrm>
            <a:custGeom>
              <a:avLst/>
              <a:gdLst/>
              <a:ahLst/>
              <a:cxnLst>
                <a:cxn ang="0">
                  <a:pos x="0" y="132"/>
                </a:cxn>
                <a:cxn ang="0">
                  <a:pos x="60" y="0"/>
                </a:cxn>
                <a:cxn ang="0">
                  <a:pos x="284" y="0"/>
                </a:cxn>
                <a:cxn ang="0">
                  <a:pos x="228" y="132"/>
                </a:cxn>
                <a:cxn ang="0">
                  <a:pos x="0" y="132"/>
                </a:cxn>
              </a:cxnLst>
              <a:rect l="0" t="0" r="r" b="b"/>
              <a:pathLst>
                <a:path w="284" h="132">
                  <a:moveTo>
                    <a:pt x="0" y="132"/>
                  </a:moveTo>
                  <a:lnTo>
                    <a:pt x="60" y="0"/>
                  </a:lnTo>
                  <a:lnTo>
                    <a:pt x="284" y="0"/>
                  </a:lnTo>
                  <a:lnTo>
                    <a:pt x="228" y="132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8" name="Freeform 29"/>
            <p:cNvSpPr>
              <a:spLocks/>
            </p:cNvSpPr>
            <p:nvPr/>
          </p:nvSpPr>
          <p:spPr bwMode="auto">
            <a:xfrm>
              <a:off x="5218" y="0"/>
              <a:ext cx="284" cy="132"/>
            </a:xfrm>
            <a:custGeom>
              <a:avLst/>
              <a:gdLst/>
              <a:ahLst/>
              <a:cxnLst>
                <a:cxn ang="0">
                  <a:pos x="0" y="132"/>
                </a:cxn>
                <a:cxn ang="0">
                  <a:pos x="60" y="0"/>
                </a:cxn>
                <a:cxn ang="0">
                  <a:pos x="284" y="0"/>
                </a:cxn>
                <a:cxn ang="0">
                  <a:pos x="228" y="132"/>
                </a:cxn>
                <a:cxn ang="0">
                  <a:pos x="0" y="132"/>
                </a:cxn>
              </a:cxnLst>
              <a:rect l="0" t="0" r="r" b="b"/>
              <a:pathLst>
                <a:path w="284" h="132">
                  <a:moveTo>
                    <a:pt x="0" y="132"/>
                  </a:moveTo>
                  <a:lnTo>
                    <a:pt x="60" y="0"/>
                  </a:lnTo>
                  <a:lnTo>
                    <a:pt x="284" y="0"/>
                  </a:lnTo>
                  <a:lnTo>
                    <a:pt x="228" y="132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</p:grpSp>
      <p:pic>
        <p:nvPicPr>
          <p:cNvPr id="9" name="Picture 20" descr="RClogo_col_spot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900" y="5895975"/>
            <a:ext cx="2403475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1"/>
          <p:cNvSpPr>
            <a:spLocks noChangeArrowheads="1"/>
          </p:cNvSpPr>
          <p:nvPr/>
        </p:nvSpPr>
        <p:spPr bwMode="auto">
          <a:xfrm>
            <a:off x="908050" y="6491288"/>
            <a:ext cx="22780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800" dirty="0">
                <a:latin typeface="Verdana" pitchFamily="34" charset="0"/>
                <a:cs typeface="Arial" charset="0"/>
              </a:rPr>
              <a:t>© Copyright </a:t>
            </a:r>
            <a:r>
              <a:rPr lang="en-US" sz="800" dirty="0" smtClean="0">
                <a:latin typeface="Verdana" pitchFamily="34" charset="0"/>
                <a:cs typeface="Arial" charset="0"/>
              </a:rPr>
              <a:t>2014 </a:t>
            </a:r>
            <a:r>
              <a:rPr lang="en-US" sz="800" dirty="0">
                <a:latin typeface="Verdana" pitchFamily="34" charset="0"/>
                <a:cs typeface="Arial" charset="0"/>
              </a:rPr>
              <a:t>Rockwell Collins, Inc. </a:t>
            </a:r>
          </a:p>
          <a:p>
            <a:pPr>
              <a:defRPr/>
            </a:pPr>
            <a:r>
              <a:rPr lang="en-US" sz="800" dirty="0">
                <a:latin typeface="Verdana" pitchFamily="34" charset="0"/>
                <a:cs typeface="Arial" charset="0"/>
              </a:rPr>
              <a:t>All rights reserved.</a:t>
            </a:r>
          </a:p>
        </p:txBody>
      </p:sp>
      <p:sp>
        <p:nvSpPr>
          <p:cNvPr id="80904" name="Rectangle 8"/>
          <p:cNvSpPr>
            <a:spLocks noGrp="1" noChangeArrowheads="1"/>
          </p:cNvSpPr>
          <p:nvPr>
            <p:ph type="ctrTitle"/>
          </p:nvPr>
        </p:nvSpPr>
        <p:spPr>
          <a:xfrm>
            <a:off x="609600" y="2130425"/>
            <a:ext cx="7848600" cy="612775"/>
          </a:xfrm>
        </p:spPr>
        <p:txBody>
          <a:bodyPr/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0905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609600" y="3124200"/>
            <a:ext cx="6477000" cy="1371600"/>
          </a:xfrm>
        </p:spPr>
        <p:txBody>
          <a:bodyPr/>
          <a:lstStyle>
            <a:lvl1pPr marL="0" indent="0">
              <a:buFontTx/>
              <a:buNone/>
              <a:defRPr sz="22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85432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133AE0-5302-4CC4-8AE7-7FEAC9BB32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81786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868363"/>
            <a:ext cx="1981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868363"/>
            <a:ext cx="57912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38E08D-5B21-43BE-BFE9-88252EB91A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91497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868363"/>
            <a:ext cx="7772400" cy="5032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762000" y="1600200"/>
            <a:ext cx="7924800" cy="4525963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3BFFDF-0626-469B-AB2D-9C367C4878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958768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868363"/>
            <a:ext cx="7772400" cy="5032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762000" y="1600200"/>
            <a:ext cx="7924800" cy="4525963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3C41CE-CB0A-4C53-9688-B3615EF8FC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998175"/>
      </p:ext>
    </p:extLst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65CE0-5F3C-4966-917A-946D11FFAF57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E6107-B6E3-4A76-9B82-CEC0B7E1E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333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65CE0-5F3C-4966-917A-946D11FFAF57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E6107-B6E3-4A76-9B82-CEC0B7E1E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8669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65CE0-5F3C-4966-917A-946D11FFAF57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E6107-B6E3-4A76-9B82-CEC0B7E1E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9078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65CE0-5F3C-4966-917A-946D11FFAF57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E6107-B6E3-4A76-9B82-CEC0B7E1E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508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65CE0-5F3C-4966-917A-946D11FFAF57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E6107-B6E3-4A76-9B82-CEC0B7E1E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04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65CE0-5F3C-4966-917A-946D11FFAF57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E6107-B6E3-4A76-9B82-CEC0B7E1E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721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86D9C8-0CDB-4BF0-99FF-D7490CE4EF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17001"/>
      </p:ext>
    </p:extLst>
  </p:cSld>
  <p:clrMapOvr>
    <a:masterClrMapping/>
  </p:clrMapOvr>
  <p:transition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65CE0-5F3C-4966-917A-946D11FFAF57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E6107-B6E3-4A76-9B82-CEC0B7E1E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746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65CE0-5F3C-4966-917A-946D11FFAF57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E6107-B6E3-4A76-9B82-CEC0B7E1E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2722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65CE0-5F3C-4966-917A-946D11FFAF57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E6107-B6E3-4A76-9B82-CEC0B7E1E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5804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65CE0-5F3C-4966-917A-946D11FFAF57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E6107-B6E3-4A76-9B82-CEC0B7E1E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103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65CE0-5F3C-4966-917A-946D11FFAF57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E6107-B6E3-4A76-9B82-CEC0B7E1E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853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BAD3-AF3F-4A89-9B03-21F6ECFAE9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3093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600200"/>
            <a:ext cx="3886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600200"/>
            <a:ext cx="3886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F30389-1DEC-4A7E-9278-B25F5FA25E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658915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FB2711-254E-440B-8ED8-5AE118580B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51647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13AD8B-6753-4D8D-9DCF-DBA38AAB59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54491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7DEF6D-193A-43B9-A88F-EFE847976A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693936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23AFB3-A7A9-4065-A543-86CB957461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219021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0F6297-55CF-46FA-BCD9-C51E80AB2E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39697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868363"/>
            <a:ext cx="77724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600200"/>
            <a:ext cx="7924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6477000"/>
            <a:ext cx="8493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latin typeface="+mn-lt"/>
                <a:cs typeface="Arial" charset="0"/>
              </a:defRPr>
            </a:lvl1pPr>
          </a:lstStyle>
          <a:p>
            <a:pPr>
              <a:defRPr/>
            </a:pPr>
            <a:fld id="{BE15C076-9075-4B49-A4B0-DACF630C78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4101" name="Picture 15" descr="gray-header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667"/>
          <a:stretch>
            <a:fillRect/>
          </a:stretch>
        </p:blipFill>
        <p:spPr bwMode="auto">
          <a:xfrm>
            <a:off x="0" y="0"/>
            <a:ext cx="16764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90" name="Rectangle 18"/>
          <p:cNvSpPr>
            <a:spLocks noChangeArrowheads="1"/>
          </p:cNvSpPr>
          <p:nvPr/>
        </p:nvSpPr>
        <p:spPr bwMode="auto">
          <a:xfrm>
            <a:off x="914400" y="6491288"/>
            <a:ext cx="22780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800" dirty="0">
                <a:latin typeface="Verdana" pitchFamily="34" charset="0"/>
                <a:cs typeface="Arial" charset="0"/>
              </a:rPr>
              <a:t>© Copyright </a:t>
            </a:r>
            <a:r>
              <a:rPr lang="en-US" sz="800" dirty="0" smtClean="0">
                <a:latin typeface="Verdana" pitchFamily="34" charset="0"/>
                <a:cs typeface="Arial" charset="0"/>
              </a:rPr>
              <a:t>2014 </a:t>
            </a:r>
            <a:r>
              <a:rPr lang="en-US" sz="800" dirty="0">
                <a:latin typeface="Verdana" pitchFamily="34" charset="0"/>
                <a:cs typeface="Arial" charset="0"/>
              </a:rPr>
              <a:t>Rockwell Collins, Inc. </a:t>
            </a:r>
          </a:p>
          <a:p>
            <a:pPr>
              <a:defRPr/>
            </a:pPr>
            <a:r>
              <a:rPr lang="en-US" sz="800" dirty="0">
                <a:latin typeface="Verdana" pitchFamily="34" charset="0"/>
                <a:cs typeface="Arial" charset="0"/>
              </a:rPr>
              <a:t>All rights reserved.</a:t>
            </a:r>
          </a:p>
        </p:txBody>
      </p:sp>
      <p:sp>
        <p:nvSpPr>
          <p:cNvPr id="3092" name="Freeform 20"/>
          <p:cNvSpPr>
            <a:spLocks/>
          </p:cNvSpPr>
          <p:nvPr/>
        </p:nvSpPr>
        <p:spPr bwMode="auto">
          <a:xfrm>
            <a:off x="1752600" y="0"/>
            <a:ext cx="7391400" cy="419100"/>
          </a:xfrm>
          <a:custGeom>
            <a:avLst/>
            <a:gdLst/>
            <a:ahLst/>
            <a:cxnLst>
              <a:cxn ang="0">
                <a:pos x="0" y="264"/>
              </a:cxn>
              <a:cxn ang="0">
                <a:pos x="4656" y="264"/>
              </a:cxn>
              <a:cxn ang="0">
                <a:pos x="4656" y="0"/>
              </a:cxn>
              <a:cxn ang="0">
                <a:pos x="120" y="0"/>
              </a:cxn>
              <a:cxn ang="0">
                <a:pos x="0" y="264"/>
              </a:cxn>
            </a:cxnLst>
            <a:rect l="0" t="0" r="r" b="b"/>
            <a:pathLst>
              <a:path w="4656" h="264">
                <a:moveTo>
                  <a:pt x="0" y="264"/>
                </a:moveTo>
                <a:lnTo>
                  <a:pt x="4656" y="264"/>
                </a:lnTo>
                <a:lnTo>
                  <a:pt x="4656" y="0"/>
                </a:lnTo>
                <a:lnTo>
                  <a:pt x="120" y="0"/>
                </a:lnTo>
                <a:lnTo>
                  <a:pt x="0" y="264"/>
                </a:ln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grpSp>
        <p:nvGrpSpPr>
          <p:cNvPr id="4105" name="Group 21"/>
          <p:cNvGrpSpPr>
            <a:grpSpLocks/>
          </p:cNvGrpSpPr>
          <p:nvPr/>
        </p:nvGrpSpPr>
        <p:grpSpPr bwMode="auto">
          <a:xfrm>
            <a:off x="7772400" y="0"/>
            <a:ext cx="962025" cy="128588"/>
            <a:chOff x="4518" y="0"/>
            <a:chExt cx="984" cy="132"/>
          </a:xfrm>
        </p:grpSpPr>
        <p:sp>
          <p:nvSpPr>
            <p:cNvPr id="3094" name="Freeform 22"/>
            <p:cNvSpPr>
              <a:spLocks/>
            </p:cNvSpPr>
            <p:nvPr/>
          </p:nvSpPr>
          <p:spPr bwMode="auto">
            <a:xfrm>
              <a:off x="4518" y="0"/>
              <a:ext cx="284" cy="132"/>
            </a:xfrm>
            <a:custGeom>
              <a:avLst/>
              <a:gdLst/>
              <a:ahLst/>
              <a:cxnLst>
                <a:cxn ang="0">
                  <a:pos x="0" y="132"/>
                </a:cxn>
                <a:cxn ang="0">
                  <a:pos x="60" y="0"/>
                </a:cxn>
                <a:cxn ang="0">
                  <a:pos x="284" y="0"/>
                </a:cxn>
                <a:cxn ang="0">
                  <a:pos x="228" y="132"/>
                </a:cxn>
                <a:cxn ang="0">
                  <a:pos x="0" y="132"/>
                </a:cxn>
              </a:cxnLst>
              <a:rect l="0" t="0" r="r" b="b"/>
              <a:pathLst>
                <a:path w="284" h="132">
                  <a:moveTo>
                    <a:pt x="0" y="132"/>
                  </a:moveTo>
                  <a:lnTo>
                    <a:pt x="60" y="0"/>
                  </a:lnTo>
                  <a:lnTo>
                    <a:pt x="284" y="0"/>
                  </a:lnTo>
                  <a:lnTo>
                    <a:pt x="228" y="132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095" name="Freeform 23"/>
            <p:cNvSpPr>
              <a:spLocks/>
            </p:cNvSpPr>
            <p:nvPr/>
          </p:nvSpPr>
          <p:spPr bwMode="auto">
            <a:xfrm>
              <a:off x="4870" y="0"/>
              <a:ext cx="284" cy="132"/>
            </a:xfrm>
            <a:custGeom>
              <a:avLst/>
              <a:gdLst/>
              <a:ahLst/>
              <a:cxnLst>
                <a:cxn ang="0">
                  <a:pos x="0" y="132"/>
                </a:cxn>
                <a:cxn ang="0">
                  <a:pos x="60" y="0"/>
                </a:cxn>
                <a:cxn ang="0">
                  <a:pos x="284" y="0"/>
                </a:cxn>
                <a:cxn ang="0">
                  <a:pos x="228" y="132"/>
                </a:cxn>
                <a:cxn ang="0">
                  <a:pos x="0" y="132"/>
                </a:cxn>
              </a:cxnLst>
              <a:rect l="0" t="0" r="r" b="b"/>
              <a:pathLst>
                <a:path w="284" h="132">
                  <a:moveTo>
                    <a:pt x="0" y="132"/>
                  </a:moveTo>
                  <a:lnTo>
                    <a:pt x="60" y="0"/>
                  </a:lnTo>
                  <a:lnTo>
                    <a:pt x="284" y="0"/>
                  </a:lnTo>
                  <a:lnTo>
                    <a:pt x="228" y="132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096" name="Freeform 24"/>
            <p:cNvSpPr>
              <a:spLocks/>
            </p:cNvSpPr>
            <p:nvPr/>
          </p:nvSpPr>
          <p:spPr bwMode="auto">
            <a:xfrm>
              <a:off x="5218" y="0"/>
              <a:ext cx="284" cy="132"/>
            </a:xfrm>
            <a:custGeom>
              <a:avLst/>
              <a:gdLst/>
              <a:ahLst/>
              <a:cxnLst>
                <a:cxn ang="0">
                  <a:pos x="0" y="132"/>
                </a:cxn>
                <a:cxn ang="0">
                  <a:pos x="60" y="0"/>
                </a:cxn>
                <a:cxn ang="0">
                  <a:pos x="284" y="0"/>
                </a:cxn>
                <a:cxn ang="0">
                  <a:pos x="228" y="132"/>
                </a:cxn>
                <a:cxn ang="0">
                  <a:pos x="0" y="132"/>
                </a:cxn>
              </a:cxnLst>
              <a:rect l="0" t="0" r="r" b="b"/>
              <a:pathLst>
                <a:path w="284" h="132">
                  <a:moveTo>
                    <a:pt x="0" y="132"/>
                  </a:moveTo>
                  <a:lnTo>
                    <a:pt x="60" y="0"/>
                  </a:lnTo>
                  <a:lnTo>
                    <a:pt x="284" y="0"/>
                  </a:lnTo>
                  <a:lnTo>
                    <a:pt x="228" y="132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</p:sldLayoutIdLst>
  <p:transition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777777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777777"/>
          </a:solidFill>
          <a:latin typeface="Verdana" pitchFamily="34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777777"/>
          </a:solidFill>
          <a:latin typeface="Verdana" pitchFamily="34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777777"/>
          </a:solidFill>
          <a:latin typeface="Verdana" pitchFamily="34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777777"/>
          </a:solidFill>
          <a:latin typeface="Verdana" pitchFamily="34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777777"/>
          </a:solidFill>
          <a:latin typeface="Verdana" pitchFamily="34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777777"/>
          </a:solidFill>
          <a:latin typeface="Verdana" pitchFamily="34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777777"/>
          </a:solidFill>
          <a:latin typeface="Verdana" pitchFamily="34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777777"/>
          </a:solidFill>
          <a:latin typeface="Verdana" pitchFamily="34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65CE0-5F3C-4966-917A-946D11FFAF57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E6107-B6E3-4A76-9B82-CEC0B7E1E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55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7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7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7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7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7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7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7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jpe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14.jpeg"/><Relationship Id="rId9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jpeg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435225"/>
            <a:ext cx="7848600" cy="993775"/>
          </a:xfrm>
        </p:spPr>
        <p:txBody>
          <a:bodyPr/>
          <a:lstStyle/>
          <a:p>
            <a:r>
              <a:rPr lang="en-US" dirty="0" smtClean="0"/>
              <a:t>Resolute: An Assurance Case Language for Architecture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267200"/>
            <a:ext cx="7391400" cy="1066800"/>
          </a:xfrm>
        </p:spPr>
        <p:txBody>
          <a:bodyPr/>
          <a:lstStyle/>
          <a:p>
            <a:r>
              <a:rPr lang="en-US" sz="1400" dirty="0" smtClean="0"/>
              <a:t>Andrew </a:t>
            </a:r>
            <a:r>
              <a:rPr lang="en-US" sz="1400" dirty="0" err="1" smtClean="0"/>
              <a:t>Gacek</a:t>
            </a:r>
            <a:r>
              <a:rPr lang="en-US" sz="1400" dirty="0" smtClean="0"/>
              <a:t>, </a:t>
            </a:r>
            <a:r>
              <a:rPr lang="en-US" sz="1400" b="1" dirty="0" smtClean="0"/>
              <a:t>John </a:t>
            </a:r>
            <a:r>
              <a:rPr lang="en-US" sz="1400" b="1" dirty="0" err="1" smtClean="0"/>
              <a:t>Backes</a:t>
            </a:r>
            <a:r>
              <a:rPr lang="en-US" sz="1400" dirty="0" smtClean="0"/>
              <a:t>, Darren </a:t>
            </a:r>
            <a:r>
              <a:rPr lang="en-US" sz="1400" dirty="0" err="1" smtClean="0"/>
              <a:t>Cofer</a:t>
            </a:r>
            <a:r>
              <a:rPr lang="en-US" sz="1400" dirty="0" smtClean="0"/>
              <a:t>, Konrad </a:t>
            </a:r>
            <a:r>
              <a:rPr lang="en-US" sz="1400" dirty="0" err="1" smtClean="0"/>
              <a:t>Slind</a:t>
            </a:r>
            <a:r>
              <a:rPr lang="en-US" sz="1400" dirty="0" smtClean="0"/>
              <a:t> – Rockwell Collins</a:t>
            </a:r>
          </a:p>
          <a:p>
            <a:r>
              <a:rPr lang="en-US" sz="1400" dirty="0" smtClean="0"/>
              <a:t>Mike Whalen – University of Minnesota</a:t>
            </a:r>
          </a:p>
          <a:p>
            <a:r>
              <a:rPr lang="en-US" sz="1400" dirty="0" smtClean="0"/>
              <a:t>High Integrity Language Technology</a:t>
            </a:r>
          </a:p>
          <a:p>
            <a:r>
              <a:rPr lang="en-US" sz="1400" dirty="0" smtClean="0"/>
              <a:t>20 October 2014</a:t>
            </a:r>
            <a:endParaRPr lang="en-US" sz="1400" dirty="0"/>
          </a:p>
        </p:txBody>
      </p:sp>
      <p:sp>
        <p:nvSpPr>
          <p:cNvPr id="6" name="Subtitle 2"/>
          <p:cNvSpPr txBox="1">
            <a:spLocks/>
          </p:cNvSpPr>
          <p:nvPr/>
        </p:nvSpPr>
        <p:spPr bwMode="auto">
          <a:xfrm>
            <a:off x="609600" y="3429000"/>
            <a:ext cx="5029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1603298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Implemented as an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annex</a:t>
            </a:r>
            <a:r>
              <a:rPr lang="en-US" dirty="0" smtClean="0"/>
              <a:t> in AADL</a:t>
            </a:r>
          </a:p>
          <a:p>
            <a:r>
              <a:rPr lang="en-US" dirty="0" smtClean="0"/>
              <a:t>Uses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Xtext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to work fluidly in OSATE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86D9C8-0CDB-4BF0-99FF-D7490CE4EFA3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33600" y="2590800"/>
            <a:ext cx="5105400" cy="3785652"/>
          </a:xfrm>
          <a:prstGeom prst="rect">
            <a:avLst/>
          </a:prstGeom>
          <a:ln w="15875">
            <a:solidFill>
              <a:schemeClr val="accent6">
                <a:lumMod val="60000"/>
                <a:lumOff val="40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process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implementation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Main_Loop.Impl</a:t>
            </a:r>
            <a:endParaRPr lang="en-US" sz="1600" b="1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subcomponents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/>
              </a:rPr>
              <a:t>      SS: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thread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Sensors;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/>
              </a:rPr>
              <a:t>      CCT: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thread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Command_Control_Telemetry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/>
              </a:rPr>
              <a:t>      RC: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thread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Radio_Control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/>
              </a:rPr>
              <a:t>      SN: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thread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Stability_Navigation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/>
              </a:rPr>
              <a:t>      MC: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thread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Motor_Control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/>
              </a:rPr>
              <a:t>      DC: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thread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Decrypt;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/>
              </a:rPr>
              <a:t>      </a:t>
            </a:r>
          </a:p>
          <a:p>
            <a:endParaRPr lang="en-US" sz="1600" b="1" dirty="0">
              <a:latin typeface="Consolas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annex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resolute {**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600" b="1" dirty="0" smtClean="0">
                <a:solidFill>
                  <a:srgbClr val="7F0055"/>
                </a:solidFill>
                <a:latin typeface="Consolas"/>
              </a:rPr>
              <a:t>prove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only_receive_gs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(this.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MC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)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600" b="1" dirty="0" smtClean="0">
                <a:solidFill>
                  <a:srgbClr val="7F0055"/>
                </a:solidFill>
                <a:latin typeface="Consolas"/>
              </a:rPr>
              <a:t>prove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schedulable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(this)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/>
              </a:rPr>
              <a:t>    **};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nsolas"/>
              </a:rPr>
              <a:t>end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Main_Loop.Impl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;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43601911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86D9C8-0CDB-4BF0-99FF-D7490CE4EFA3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800" y="4343400"/>
            <a:ext cx="3530600" cy="2139047"/>
          </a:xfrm>
          <a:prstGeom prst="rect">
            <a:avLst/>
          </a:prstGeom>
          <a:ln w="15875">
            <a:solidFill>
              <a:schemeClr val="accent1"/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en-US" sz="700" b="1" dirty="0" err="1">
                <a:solidFill>
                  <a:srgbClr val="000000"/>
                </a:solidFill>
                <a:latin typeface="Consolas"/>
              </a:rPr>
              <a:t>memory_protected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p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: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process)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&lt;=</a:t>
            </a:r>
          </a:p>
          <a:p>
            <a:r>
              <a:rPr lang="en-US" sz="7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**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2A00FF"/>
                </a:solidFill>
                <a:latin typeface="Consolas"/>
              </a:rPr>
              <a:t>"The memory of process "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p </a:t>
            </a:r>
            <a:r>
              <a:rPr lang="en-US" sz="700" b="1" dirty="0">
                <a:solidFill>
                  <a:srgbClr val="2A00FF"/>
                </a:solidFill>
                <a:latin typeface="Consolas"/>
              </a:rPr>
              <a:t>" is protected </a:t>
            </a:r>
            <a:endParaRPr lang="en-US" sz="700" b="1" dirty="0" smtClean="0">
              <a:solidFill>
                <a:srgbClr val="2A00FF"/>
              </a:solidFill>
              <a:latin typeface="Consolas"/>
            </a:endParaRPr>
          </a:p>
          <a:p>
            <a:r>
              <a:rPr lang="en-US" sz="700" b="1" dirty="0" smtClean="0">
                <a:solidFill>
                  <a:srgbClr val="2A00FF"/>
                </a:solidFill>
                <a:latin typeface="Consolas"/>
              </a:rPr>
              <a:t>from </a:t>
            </a:r>
            <a:r>
              <a:rPr lang="en-US" sz="700" b="1" dirty="0">
                <a:solidFill>
                  <a:srgbClr val="2A00FF"/>
                </a:solidFill>
                <a:latin typeface="Consolas"/>
              </a:rPr>
              <a:t>alterations by other processes"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**</a:t>
            </a:r>
          </a:p>
          <a:p>
            <a:r>
              <a:rPr lang="en-US" sz="7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property(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p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,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SMACCM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::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OS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)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=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2A00FF"/>
                </a:solidFill>
                <a:latin typeface="Consolas"/>
              </a:rPr>
              <a:t>"SeL4"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or</a:t>
            </a:r>
          </a:p>
          <a:p>
            <a:r>
              <a:rPr lang="en-US" sz="7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(property(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p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,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SMACCM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::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OS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)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=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700" b="1" dirty="0" err="1" smtClean="0">
                <a:solidFill>
                  <a:srgbClr val="2A00FF"/>
                </a:solidFill>
                <a:latin typeface="Consolas"/>
              </a:rPr>
              <a:t>eChronos</a:t>
            </a:r>
            <a:r>
              <a:rPr lang="en-US" sz="700" b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7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and</a:t>
            </a:r>
          </a:p>
          <a:p>
            <a:r>
              <a:rPr lang="en-US" sz="700" b="1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700" b="1" dirty="0" err="1">
                <a:solidFill>
                  <a:srgbClr val="7F0055"/>
                </a:solidFill>
                <a:latin typeface="Consolas"/>
              </a:rPr>
              <a:t>forall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mem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: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memory).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bound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p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,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mem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)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=&gt;</a:t>
            </a:r>
          </a:p>
          <a:p>
            <a:r>
              <a:rPr lang="en-US" sz="700" b="1" dirty="0">
                <a:solidFill>
                  <a:srgbClr val="000000"/>
                </a:solidFill>
                <a:latin typeface="Consolas"/>
              </a:rPr>
              <a:t>     </a:t>
            </a:r>
            <a:r>
              <a:rPr lang="en-US" sz="700" b="1" dirty="0" err="1">
                <a:solidFill>
                  <a:srgbClr val="7F0055"/>
                </a:solidFill>
                <a:latin typeface="Consolas"/>
              </a:rPr>
              <a:t>forall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q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: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process).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bound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q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,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mem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)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=&gt;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 err="1">
                <a:solidFill>
                  <a:srgbClr val="000000"/>
                </a:solidFill>
                <a:latin typeface="Consolas"/>
              </a:rPr>
              <a:t>memory_safe_process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q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))</a:t>
            </a:r>
          </a:p>
          <a:p>
            <a:endParaRPr lang="en-US" sz="700" b="1" dirty="0">
              <a:latin typeface="Consolas"/>
            </a:endParaRPr>
          </a:p>
          <a:p>
            <a:r>
              <a:rPr lang="en-US" sz="700" b="1" dirty="0" err="1">
                <a:solidFill>
                  <a:srgbClr val="000000"/>
                </a:solidFill>
                <a:latin typeface="Consolas"/>
              </a:rPr>
              <a:t>memory_safe_process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p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: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process)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&lt;=</a:t>
            </a:r>
          </a:p>
          <a:p>
            <a:r>
              <a:rPr lang="en-US" sz="7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**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2A00FF"/>
                </a:solidFill>
                <a:latin typeface="Consolas"/>
              </a:rPr>
              <a:t>"The process "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p </a:t>
            </a:r>
            <a:r>
              <a:rPr lang="en-US" sz="700" b="1" dirty="0">
                <a:solidFill>
                  <a:srgbClr val="2A00FF"/>
                </a:solidFill>
                <a:latin typeface="Consolas"/>
              </a:rPr>
              <a:t>" only writes to its own memory space"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**</a:t>
            </a:r>
          </a:p>
          <a:p>
            <a:r>
              <a:rPr lang="en-US" sz="7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700" b="1" dirty="0" err="1">
                <a:solidFill>
                  <a:srgbClr val="7F0055"/>
                </a:solidFill>
                <a:latin typeface="Consolas"/>
              </a:rPr>
              <a:t>forall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t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: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thread).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contained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t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,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p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)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=&gt;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 err="1">
                <a:solidFill>
                  <a:srgbClr val="000000"/>
                </a:solidFill>
                <a:latin typeface="Consolas"/>
              </a:rPr>
              <a:t>memory_safe_thread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t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)</a:t>
            </a:r>
          </a:p>
          <a:p>
            <a:endParaRPr lang="en-US" sz="700" b="1" dirty="0">
              <a:latin typeface="Consolas"/>
            </a:endParaRPr>
          </a:p>
          <a:p>
            <a:r>
              <a:rPr lang="en-US" sz="700" b="1" dirty="0" err="1">
                <a:solidFill>
                  <a:srgbClr val="000000"/>
                </a:solidFill>
                <a:latin typeface="Consolas"/>
              </a:rPr>
              <a:t>memory_safe_thread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t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: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thread)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&lt;=</a:t>
            </a:r>
          </a:p>
          <a:p>
            <a:r>
              <a:rPr lang="en-US" sz="7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**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2A00FF"/>
                </a:solidFill>
                <a:latin typeface="Consolas"/>
              </a:rPr>
              <a:t>"The thread "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t </a:t>
            </a:r>
            <a:r>
              <a:rPr lang="en-US" sz="700" b="1" dirty="0">
                <a:solidFill>
                  <a:srgbClr val="2A00FF"/>
                </a:solidFill>
                <a:latin typeface="Consolas"/>
              </a:rPr>
              <a:t>" only writes to its own memory space"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**</a:t>
            </a:r>
          </a:p>
          <a:p>
            <a:r>
              <a:rPr lang="en-US" sz="7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700" b="1" dirty="0" err="1">
                <a:solidFill>
                  <a:srgbClr val="000000"/>
                </a:solidFill>
                <a:latin typeface="Consolas"/>
              </a:rPr>
              <a:t>ivory_thread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t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)</a:t>
            </a:r>
          </a:p>
          <a:p>
            <a:r>
              <a:rPr lang="en-US" sz="700" b="1" dirty="0">
                <a:solidFill>
                  <a:srgbClr val="000000"/>
                </a:solidFill>
                <a:latin typeface="Consolas"/>
              </a:rPr>
              <a:t>  </a:t>
            </a:r>
          </a:p>
          <a:p>
            <a:r>
              <a:rPr lang="en-US" sz="700" b="1" dirty="0" err="1">
                <a:solidFill>
                  <a:srgbClr val="000000"/>
                </a:solidFill>
                <a:latin typeface="Consolas"/>
              </a:rPr>
              <a:t>ivory_thread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t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: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thread)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&lt;=</a:t>
            </a:r>
          </a:p>
          <a:p>
            <a:r>
              <a:rPr lang="en-US" sz="7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**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2A00FF"/>
                </a:solidFill>
                <a:latin typeface="Consolas"/>
              </a:rPr>
              <a:t>"The thread "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t </a:t>
            </a:r>
            <a:r>
              <a:rPr lang="en-US" sz="700" b="1" dirty="0">
                <a:solidFill>
                  <a:srgbClr val="2A00FF"/>
                </a:solidFill>
                <a:latin typeface="Consolas"/>
              </a:rPr>
              <a:t>" is generated from Ivory"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**</a:t>
            </a:r>
          </a:p>
          <a:p>
            <a:r>
              <a:rPr lang="en-US" sz="7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property(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t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,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SMACCM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::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Language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)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=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2A00FF"/>
                </a:solidFill>
                <a:latin typeface="Consolas"/>
              </a:rPr>
              <a:t>"Ivory"</a:t>
            </a:r>
            <a:endParaRPr lang="en-US" sz="700" b="1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1631543"/>
              </p:ext>
            </p:extLst>
          </p:nvPr>
        </p:nvGraphicFramePr>
        <p:xfrm>
          <a:off x="0" y="2209800"/>
          <a:ext cx="3111894" cy="20968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1" name="Visio" r:id="rId3" imgW="2511357" imgH="1692343" progId="Visio.Drawing.11">
                  <p:embed/>
                </p:oleObj>
              </mc:Choice>
              <mc:Fallback>
                <p:oleObj name="Visio" r:id="rId3" imgW="2511357" imgH="169234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209800"/>
                        <a:ext cx="3111894" cy="20968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2505636"/>
              </p:ext>
            </p:extLst>
          </p:nvPr>
        </p:nvGraphicFramePr>
        <p:xfrm>
          <a:off x="32657" y="457200"/>
          <a:ext cx="2857500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2" name="Visio" r:id="rId5" imgW="2858040" imgH="1368357" progId="Visio.Drawing.11">
                  <p:embed/>
                </p:oleObj>
              </mc:Choice>
              <mc:Fallback>
                <p:oleObj name="Visio" r:id="rId5" imgW="2858040" imgH="136835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57" y="457200"/>
                        <a:ext cx="2857500" cy="136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7520685"/>
              </p:ext>
            </p:extLst>
          </p:nvPr>
        </p:nvGraphicFramePr>
        <p:xfrm>
          <a:off x="2667000" y="587148"/>
          <a:ext cx="2360613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3" name="Visio" r:id="rId7" imgW="2361119" imgH="1125436" progId="Visio.Drawing.11">
                  <p:embed/>
                </p:oleObj>
              </mc:Choice>
              <mc:Fallback>
                <p:oleObj name="Visio" r:id="rId7" imgW="2361119" imgH="112543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87148"/>
                        <a:ext cx="2360613" cy="1125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Connector 9"/>
          <p:cNvCxnSpPr/>
          <p:nvPr/>
        </p:nvCxnSpPr>
        <p:spPr>
          <a:xfrm flipV="1">
            <a:off x="914400" y="1828800"/>
            <a:ext cx="381000" cy="867230"/>
          </a:xfrm>
          <a:prstGeom prst="line">
            <a:avLst/>
          </a:prstGeom>
          <a:ln w="57150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438400" y="1752600"/>
            <a:ext cx="1143000" cy="943430"/>
          </a:xfrm>
          <a:prstGeom prst="line">
            <a:avLst/>
          </a:prstGeom>
          <a:ln w="57150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73539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86D9C8-0CDB-4BF0-99FF-D7490CE4EFA3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800" y="4343400"/>
            <a:ext cx="3530600" cy="2139047"/>
          </a:xfrm>
          <a:prstGeom prst="rect">
            <a:avLst/>
          </a:prstGeom>
          <a:ln w="15875">
            <a:solidFill>
              <a:schemeClr val="accent1"/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en-US" sz="700" b="1" dirty="0" err="1">
                <a:solidFill>
                  <a:srgbClr val="000000"/>
                </a:solidFill>
                <a:latin typeface="Consolas"/>
              </a:rPr>
              <a:t>memory_protected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p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: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process)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&lt;=</a:t>
            </a:r>
          </a:p>
          <a:p>
            <a:r>
              <a:rPr lang="en-US" sz="7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**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2A00FF"/>
                </a:solidFill>
                <a:latin typeface="Consolas"/>
              </a:rPr>
              <a:t>"The memory of process "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p </a:t>
            </a:r>
            <a:r>
              <a:rPr lang="en-US" sz="700" b="1" dirty="0">
                <a:solidFill>
                  <a:srgbClr val="2A00FF"/>
                </a:solidFill>
                <a:latin typeface="Consolas"/>
              </a:rPr>
              <a:t>" is protected </a:t>
            </a:r>
            <a:endParaRPr lang="en-US" sz="700" b="1" dirty="0" smtClean="0">
              <a:solidFill>
                <a:srgbClr val="2A00FF"/>
              </a:solidFill>
              <a:latin typeface="Consolas"/>
            </a:endParaRPr>
          </a:p>
          <a:p>
            <a:r>
              <a:rPr lang="en-US" sz="700" b="1" dirty="0" smtClean="0">
                <a:solidFill>
                  <a:srgbClr val="2A00FF"/>
                </a:solidFill>
                <a:latin typeface="Consolas"/>
              </a:rPr>
              <a:t>from </a:t>
            </a:r>
            <a:r>
              <a:rPr lang="en-US" sz="700" b="1" dirty="0">
                <a:solidFill>
                  <a:srgbClr val="2A00FF"/>
                </a:solidFill>
                <a:latin typeface="Consolas"/>
              </a:rPr>
              <a:t>alterations by other processes"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**</a:t>
            </a:r>
          </a:p>
          <a:p>
            <a:r>
              <a:rPr lang="en-US" sz="7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property(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p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,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SMACCM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::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OS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)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=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2A00FF"/>
                </a:solidFill>
                <a:latin typeface="Consolas"/>
              </a:rPr>
              <a:t>"SeL4"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or</a:t>
            </a:r>
          </a:p>
          <a:p>
            <a:r>
              <a:rPr lang="en-US" sz="7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(property(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p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,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SMACCM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::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OS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)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=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700" b="1" dirty="0" err="1" smtClean="0">
                <a:solidFill>
                  <a:srgbClr val="2A00FF"/>
                </a:solidFill>
                <a:latin typeface="Consolas"/>
              </a:rPr>
              <a:t>eChronos</a:t>
            </a:r>
            <a:r>
              <a:rPr lang="en-US" sz="700" b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7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and</a:t>
            </a:r>
          </a:p>
          <a:p>
            <a:r>
              <a:rPr lang="en-US" sz="700" b="1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700" b="1" dirty="0" err="1">
                <a:solidFill>
                  <a:srgbClr val="7F0055"/>
                </a:solidFill>
                <a:latin typeface="Consolas"/>
              </a:rPr>
              <a:t>forall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mem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: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memory).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bound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p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,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mem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)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=&gt;</a:t>
            </a:r>
          </a:p>
          <a:p>
            <a:r>
              <a:rPr lang="en-US" sz="700" b="1" dirty="0">
                <a:solidFill>
                  <a:srgbClr val="000000"/>
                </a:solidFill>
                <a:latin typeface="Consolas"/>
              </a:rPr>
              <a:t>     </a:t>
            </a:r>
            <a:r>
              <a:rPr lang="en-US" sz="700" b="1" dirty="0" err="1">
                <a:solidFill>
                  <a:srgbClr val="7F0055"/>
                </a:solidFill>
                <a:latin typeface="Consolas"/>
              </a:rPr>
              <a:t>forall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q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: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process).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bound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q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,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mem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)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=&gt;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 err="1">
                <a:solidFill>
                  <a:srgbClr val="000000"/>
                </a:solidFill>
                <a:latin typeface="Consolas"/>
              </a:rPr>
              <a:t>memory_safe_process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q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))</a:t>
            </a:r>
          </a:p>
          <a:p>
            <a:endParaRPr lang="en-US" sz="700" b="1" dirty="0">
              <a:latin typeface="Consolas"/>
            </a:endParaRPr>
          </a:p>
          <a:p>
            <a:r>
              <a:rPr lang="en-US" sz="700" b="1" dirty="0" err="1">
                <a:solidFill>
                  <a:srgbClr val="000000"/>
                </a:solidFill>
                <a:latin typeface="Consolas"/>
              </a:rPr>
              <a:t>memory_safe_process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p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: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process)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&lt;=</a:t>
            </a:r>
          </a:p>
          <a:p>
            <a:r>
              <a:rPr lang="en-US" sz="7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**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2A00FF"/>
                </a:solidFill>
                <a:latin typeface="Consolas"/>
              </a:rPr>
              <a:t>"The process "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p </a:t>
            </a:r>
            <a:r>
              <a:rPr lang="en-US" sz="700" b="1" dirty="0">
                <a:solidFill>
                  <a:srgbClr val="2A00FF"/>
                </a:solidFill>
                <a:latin typeface="Consolas"/>
              </a:rPr>
              <a:t>" only writes to its own memory space"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**</a:t>
            </a:r>
          </a:p>
          <a:p>
            <a:r>
              <a:rPr lang="en-US" sz="7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700" b="1" dirty="0" err="1">
                <a:solidFill>
                  <a:srgbClr val="7F0055"/>
                </a:solidFill>
                <a:latin typeface="Consolas"/>
              </a:rPr>
              <a:t>forall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t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: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thread).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contained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t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,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p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)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=&gt;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 err="1">
                <a:solidFill>
                  <a:srgbClr val="000000"/>
                </a:solidFill>
                <a:latin typeface="Consolas"/>
              </a:rPr>
              <a:t>memory_safe_thread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t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)</a:t>
            </a:r>
          </a:p>
          <a:p>
            <a:endParaRPr lang="en-US" sz="700" b="1" dirty="0">
              <a:latin typeface="Consolas"/>
            </a:endParaRPr>
          </a:p>
          <a:p>
            <a:r>
              <a:rPr lang="en-US" sz="700" b="1" dirty="0" err="1">
                <a:solidFill>
                  <a:srgbClr val="000000"/>
                </a:solidFill>
                <a:latin typeface="Consolas"/>
              </a:rPr>
              <a:t>memory_safe_thread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t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: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thread)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&lt;=</a:t>
            </a:r>
          </a:p>
          <a:p>
            <a:r>
              <a:rPr lang="en-US" sz="7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**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2A00FF"/>
                </a:solidFill>
                <a:latin typeface="Consolas"/>
              </a:rPr>
              <a:t>"The thread "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t </a:t>
            </a:r>
            <a:r>
              <a:rPr lang="en-US" sz="700" b="1" dirty="0">
                <a:solidFill>
                  <a:srgbClr val="2A00FF"/>
                </a:solidFill>
                <a:latin typeface="Consolas"/>
              </a:rPr>
              <a:t>" only writes to its own memory space"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**</a:t>
            </a:r>
          </a:p>
          <a:p>
            <a:r>
              <a:rPr lang="en-US" sz="7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700" b="1" dirty="0" err="1">
                <a:solidFill>
                  <a:srgbClr val="000000"/>
                </a:solidFill>
                <a:latin typeface="Consolas"/>
              </a:rPr>
              <a:t>ivory_thread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t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)</a:t>
            </a:r>
          </a:p>
          <a:p>
            <a:r>
              <a:rPr lang="en-US" sz="700" b="1" dirty="0">
                <a:solidFill>
                  <a:srgbClr val="000000"/>
                </a:solidFill>
                <a:latin typeface="Consolas"/>
              </a:rPr>
              <a:t>  </a:t>
            </a:r>
          </a:p>
          <a:p>
            <a:r>
              <a:rPr lang="en-US" sz="700" b="1" dirty="0" err="1">
                <a:solidFill>
                  <a:srgbClr val="000000"/>
                </a:solidFill>
                <a:latin typeface="Consolas"/>
              </a:rPr>
              <a:t>ivory_thread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t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: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thread)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&lt;=</a:t>
            </a:r>
          </a:p>
          <a:p>
            <a:r>
              <a:rPr lang="en-US" sz="7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**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2A00FF"/>
                </a:solidFill>
                <a:latin typeface="Consolas"/>
              </a:rPr>
              <a:t>"The thread "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t </a:t>
            </a:r>
            <a:r>
              <a:rPr lang="en-US" sz="700" b="1" dirty="0">
                <a:solidFill>
                  <a:srgbClr val="2A00FF"/>
                </a:solidFill>
                <a:latin typeface="Consolas"/>
              </a:rPr>
              <a:t>" is generated from Ivory"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**</a:t>
            </a:r>
          </a:p>
          <a:p>
            <a:r>
              <a:rPr lang="en-US" sz="7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property(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t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,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SMACCM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::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Language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)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=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2A00FF"/>
                </a:solidFill>
                <a:latin typeface="Consolas"/>
              </a:rPr>
              <a:t>"Ivory"</a:t>
            </a:r>
            <a:endParaRPr lang="en-US" sz="700" b="1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967856"/>
              </p:ext>
            </p:extLst>
          </p:nvPr>
        </p:nvGraphicFramePr>
        <p:xfrm>
          <a:off x="0" y="2209800"/>
          <a:ext cx="3111894" cy="20968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5" name="Visio" r:id="rId3" imgW="2511357" imgH="1692343" progId="Visio.Drawing.11">
                  <p:embed/>
                </p:oleObj>
              </mc:Choice>
              <mc:Fallback>
                <p:oleObj name="Visio" r:id="rId3" imgW="2511357" imgH="169234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209800"/>
                        <a:ext cx="3111894" cy="20968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572229"/>
              </p:ext>
            </p:extLst>
          </p:nvPr>
        </p:nvGraphicFramePr>
        <p:xfrm>
          <a:off x="32657" y="457200"/>
          <a:ext cx="2857500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6" name="Visio" r:id="rId5" imgW="2858040" imgH="1368357" progId="Visio.Drawing.11">
                  <p:embed/>
                </p:oleObj>
              </mc:Choice>
              <mc:Fallback>
                <p:oleObj name="Visio" r:id="rId5" imgW="2858040" imgH="136835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57" y="457200"/>
                        <a:ext cx="2857500" cy="136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7813680"/>
              </p:ext>
            </p:extLst>
          </p:nvPr>
        </p:nvGraphicFramePr>
        <p:xfrm>
          <a:off x="2667000" y="587148"/>
          <a:ext cx="2360613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7" name="Visio" r:id="rId7" imgW="2361119" imgH="1125436" progId="Visio.Drawing.11">
                  <p:embed/>
                </p:oleObj>
              </mc:Choice>
              <mc:Fallback>
                <p:oleObj name="Visio" r:id="rId7" imgW="2361119" imgH="112543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87148"/>
                        <a:ext cx="2360613" cy="1125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Connector 9"/>
          <p:cNvCxnSpPr/>
          <p:nvPr/>
        </p:nvCxnSpPr>
        <p:spPr>
          <a:xfrm flipV="1">
            <a:off x="914400" y="1828800"/>
            <a:ext cx="381000" cy="867230"/>
          </a:xfrm>
          <a:prstGeom prst="line">
            <a:avLst/>
          </a:prstGeom>
          <a:ln w="57150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438400" y="1752600"/>
            <a:ext cx="1143000" cy="943430"/>
          </a:xfrm>
          <a:prstGeom prst="line">
            <a:avLst/>
          </a:prstGeom>
          <a:ln w="57150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172200" y="457200"/>
            <a:ext cx="1905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/>
              <a:t>Process “System.Proc1” protected from other processes</a:t>
            </a:r>
            <a:endParaRPr lang="en-US" sz="1100" dirty="0"/>
          </a:p>
        </p:txBody>
      </p:sp>
      <p:sp>
        <p:nvSpPr>
          <p:cNvPr id="2" name="Rectangle 1"/>
          <p:cNvSpPr/>
          <p:nvPr/>
        </p:nvSpPr>
        <p:spPr>
          <a:xfrm>
            <a:off x="88901" y="4419600"/>
            <a:ext cx="1511300" cy="152400"/>
          </a:xfrm>
          <a:prstGeom prst="rect">
            <a:avLst/>
          </a:prstGeom>
          <a:noFill/>
          <a:ln w="158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2696030"/>
            <a:ext cx="1295400" cy="634090"/>
          </a:xfrm>
          <a:prstGeom prst="rect">
            <a:avLst/>
          </a:prstGeom>
          <a:noFill/>
          <a:ln w="158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8392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86D9C8-0CDB-4BF0-99FF-D7490CE4EFA3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800" y="4343400"/>
            <a:ext cx="3530600" cy="2139047"/>
          </a:xfrm>
          <a:prstGeom prst="rect">
            <a:avLst/>
          </a:prstGeom>
          <a:ln w="15875">
            <a:solidFill>
              <a:schemeClr val="accent1"/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en-US" sz="700" b="1" dirty="0" err="1">
                <a:solidFill>
                  <a:srgbClr val="000000"/>
                </a:solidFill>
                <a:latin typeface="Consolas"/>
              </a:rPr>
              <a:t>memory_protected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p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: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process)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&lt;=</a:t>
            </a:r>
          </a:p>
          <a:p>
            <a:r>
              <a:rPr lang="en-US" sz="7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**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2A00FF"/>
                </a:solidFill>
                <a:latin typeface="Consolas"/>
              </a:rPr>
              <a:t>"The memory of process "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p </a:t>
            </a:r>
            <a:r>
              <a:rPr lang="en-US" sz="700" b="1" dirty="0">
                <a:solidFill>
                  <a:srgbClr val="2A00FF"/>
                </a:solidFill>
                <a:latin typeface="Consolas"/>
              </a:rPr>
              <a:t>" is protected </a:t>
            </a:r>
            <a:endParaRPr lang="en-US" sz="700" b="1" dirty="0" smtClean="0">
              <a:solidFill>
                <a:srgbClr val="2A00FF"/>
              </a:solidFill>
              <a:latin typeface="Consolas"/>
            </a:endParaRPr>
          </a:p>
          <a:p>
            <a:r>
              <a:rPr lang="en-US" sz="700" b="1" dirty="0" smtClean="0">
                <a:solidFill>
                  <a:srgbClr val="2A00FF"/>
                </a:solidFill>
                <a:latin typeface="Consolas"/>
              </a:rPr>
              <a:t>from </a:t>
            </a:r>
            <a:r>
              <a:rPr lang="en-US" sz="700" b="1" dirty="0">
                <a:solidFill>
                  <a:srgbClr val="2A00FF"/>
                </a:solidFill>
                <a:latin typeface="Consolas"/>
              </a:rPr>
              <a:t>alterations by other processes"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**</a:t>
            </a:r>
          </a:p>
          <a:p>
            <a:r>
              <a:rPr lang="en-US" sz="7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property(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p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,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SMACCM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::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OS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)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=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2A00FF"/>
                </a:solidFill>
                <a:latin typeface="Consolas"/>
              </a:rPr>
              <a:t>"SeL4"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or</a:t>
            </a:r>
          </a:p>
          <a:p>
            <a:r>
              <a:rPr lang="en-US" sz="7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(property(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p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,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SMACCM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::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OS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)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=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700" b="1" dirty="0" err="1" smtClean="0">
                <a:solidFill>
                  <a:srgbClr val="2A00FF"/>
                </a:solidFill>
                <a:latin typeface="Consolas"/>
              </a:rPr>
              <a:t>eChronos</a:t>
            </a:r>
            <a:r>
              <a:rPr lang="en-US" sz="700" b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7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and</a:t>
            </a:r>
          </a:p>
          <a:p>
            <a:r>
              <a:rPr lang="en-US" sz="700" b="1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700" b="1" dirty="0" err="1">
                <a:solidFill>
                  <a:srgbClr val="7F0055"/>
                </a:solidFill>
                <a:latin typeface="Consolas"/>
              </a:rPr>
              <a:t>forall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mem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: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memory).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bound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p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,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mem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)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=&gt;</a:t>
            </a:r>
          </a:p>
          <a:p>
            <a:r>
              <a:rPr lang="en-US" sz="700" b="1" dirty="0">
                <a:solidFill>
                  <a:srgbClr val="000000"/>
                </a:solidFill>
                <a:latin typeface="Consolas"/>
              </a:rPr>
              <a:t>     </a:t>
            </a:r>
            <a:r>
              <a:rPr lang="en-US" sz="700" b="1" dirty="0" err="1">
                <a:solidFill>
                  <a:srgbClr val="7F0055"/>
                </a:solidFill>
                <a:latin typeface="Consolas"/>
              </a:rPr>
              <a:t>forall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q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: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process).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bound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q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,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mem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)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=&gt;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 err="1">
                <a:solidFill>
                  <a:srgbClr val="000000"/>
                </a:solidFill>
                <a:latin typeface="Consolas"/>
              </a:rPr>
              <a:t>memory_safe_process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q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))</a:t>
            </a:r>
          </a:p>
          <a:p>
            <a:endParaRPr lang="en-US" sz="700" b="1" dirty="0">
              <a:latin typeface="Consolas"/>
            </a:endParaRPr>
          </a:p>
          <a:p>
            <a:r>
              <a:rPr lang="en-US" sz="700" b="1" dirty="0" err="1">
                <a:solidFill>
                  <a:srgbClr val="000000"/>
                </a:solidFill>
                <a:latin typeface="Consolas"/>
              </a:rPr>
              <a:t>memory_safe_process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p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: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process)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&lt;=</a:t>
            </a:r>
          </a:p>
          <a:p>
            <a:r>
              <a:rPr lang="en-US" sz="7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**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2A00FF"/>
                </a:solidFill>
                <a:latin typeface="Consolas"/>
              </a:rPr>
              <a:t>"The process "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p </a:t>
            </a:r>
            <a:r>
              <a:rPr lang="en-US" sz="700" b="1" dirty="0">
                <a:solidFill>
                  <a:srgbClr val="2A00FF"/>
                </a:solidFill>
                <a:latin typeface="Consolas"/>
              </a:rPr>
              <a:t>" only writes to its own memory space"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**</a:t>
            </a:r>
          </a:p>
          <a:p>
            <a:r>
              <a:rPr lang="en-US" sz="7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700" b="1" dirty="0" err="1">
                <a:solidFill>
                  <a:srgbClr val="7F0055"/>
                </a:solidFill>
                <a:latin typeface="Consolas"/>
              </a:rPr>
              <a:t>forall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t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: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thread).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contained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t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,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p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)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=&gt;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 err="1">
                <a:solidFill>
                  <a:srgbClr val="000000"/>
                </a:solidFill>
                <a:latin typeface="Consolas"/>
              </a:rPr>
              <a:t>memory_safe_thread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t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)</a:t>
            </a:r>
          </a:p>
          <a:p>
            <a:endParaRPr lang="en-US" sz="700" b="1" dirty="0">
              <a:latin typeface="Consolas"/>
            </a:endParaRPr>
          </a:p>
          <a:p>
            <a:r>
              <a:rPr lang="en-US" sz="700" b="1" dirty="0" err="1">
                <a:solidFill>
                  <a:srgbClr val="000000"/>
                </a:solidFill>
                <a:latin typeface="Consolas"/>
              </a:rPr>
              <a:t>memory_safe_thread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t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: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thread)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&lt;=</a:t>
            </a:r>
          </a:p>
          <a:p>
            <a:r>
              <a:rPr lang="en-US" sz="7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**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2A00FF"/>
                </a:solidFill>
                <a:latin typeface="Consolas"/>
              </a:rPr>
              <a:t>"The thread "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t </a:t>
            </a:r>
            <a:r>
              <a:rPr lang="en-US" sz="700" b="1" dirty="0">
                <a:solidFill>
                  <a:srgbClr val="2A00FF"/>
                </a:solidFill>
                <a:latin typeface="Consolas"/>
              </a:rPr>
              <a:t>" only writes to its own memory space"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**</a:t>
            </a:r>
          </a:p>
          <a:p>
            <a:r>
              <a:rPr lang="en-US" sz="7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700" b="1" dirty="0" err="1">
                <a:solidFill>
                  <a:srgbClr val="000000"/>
                </a:solidFill>
                <a:latin typeface="Consolas"/>
              </a:rPr>
              <a:t>ivory_thread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t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)</a:t>
            </a:r>
          </a:p>
          <a:p>
            <a:r>
              <a:rPr lang="en-US" sz="700" b="1" dirty="0">
                <a:solidFill>
                  <a:srgbClr val="000000"/>
                </a:solidFill>
                <a:latin typeface="Consolas"/>
              </a:rPr>
              <a:t>  </a:t>
            </a:r>
          </a:p>
          <a:p>
            <a:r>
              <a:rPr lang="en-US" sz="700" b="1" dirty="0" err="1">
                <a:solidFill>
                  <a:srgbClr val="000000"/>
                </a:solidFill>
                <a:latin typeface="Consolas"/>
              </a:rPr>
              <a:t>ivory_thread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t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: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thread)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&lt;=</a:t>
            </a:r>
          </a:p>
          <a:p>
            <a:r>
              <a:rPr lang="en-US" sz="7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**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2A00FF"/>
                </a:solidFill>
                <a:latin typeface="Consolas"/>
              </a:rPr>
              <a:t>"The thread "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t </a:t>
            </a:r>
            <a:r>
              <a:rPr lang="en-US" sz="700" b="1" dirty="0">
                <a:solidFill>
                  <a:srgbClr val="2A00FF"/>
                </a:solidFill>
                <a:latin typeface="Consolas"/>
              </a:rPr>
              <a:t>" is generated from Ivory"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**</a:t>
            </a:r>
          </a:p>
          <a:p>
            <a:r>
              <a:rPr lang="en-US" sz="7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property(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t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,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SMACCM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::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Language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)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=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2A00FF"/>
                </a:solidFill>
                <a:latin typeface="Consolas"/>
              </a:rPr>
              <a:t>"Ivory"</a:t>
            </a:r>
            <a:endParaRPr lang="en-US" sz="700" b="1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3241789"/>
              </p:ext>
            </p:extLst>
          </p:nvPr>
        </p:nvGraphicFramePr>
        <p:xfrm>
          <a:off x="0" y="2209800"/>
          <a:ext cx="3111894" cy="20968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9" name="Visio" r:id="rId3" imgW="2511357" imgH="1692343" progId="Visio.Drawing.11">
                  <p:embed/>
                </p:oleObj>
              </mc:Choice>
              <mc:Fallback>
                <p:oleObj name="Visio" r:id="rId3" imgW="2511357" imgH="169234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209800"/>
                        <a:ext cx="3111894" cy="20968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7065271"/>
              </p:ext>
            </p:extLst>
          </p:nvPr>
        </p:nvGraphicFramePr>
        <p:xfrm>
          <a:off x="32657" y="457200"/>
          <a:ext cx="2857500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60" name="Visio" r:id="rId5" imgW="2858040" imgH="1368357" progId="Visio.Drawing.11">
                  <p:embed/>
                </p:oleObj>
              </mc:Choice>
              <mc:Fallback>
                <p:oleObj name="Visio" r:id="rId5" imgW="2858040" imgH="136835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57" y="457200"/>
                        <a:ext cx="2857500" cy="136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5545061"/>
              </p:ext>
            </p:extLst>
          </p:nvPr>
        </p:nvGraphicFramePr>
        <p:xfrm>
          <a:off x="2667000" y="587148"/>
          <a:ext cx="2360613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61" name="Visio" r:id="rId7" imgW="2361119" imgH="1125436" progId="Visio.Drawing.11">
                  <p:embed/>
                </p:oleObj>
              </mc:Choice>
              <mc:Fallback>
                <p:oleObj name="Visio" r:id="rId7" imgW="2361119" imgH="112543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87148"/>
                        <a:ext cx="2360613" cy="1125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Connector 9"/>
          <p:cNvCxnSpPr/>
          <p:nvPr/>
        </p:nvCxnSpPr>
        <p:spPr>
          <a:xfrm flipV="1">
            <a:off x="914400" y="1828800"/>
            <a:ext cx="381000" cy="867230"/>
          </a:xfrm>
          <a:prstGeom prst="line">
            <a:avLst/>
          </a:prstGeom>
          <a:ln w="57150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438400" y="1752600"/>
            <a:ext cx="1143000" cy="943430"/>
          </a:xfrm>
          <a:prstGeom prst="line">
            <a:avLst/>
          </a:prstGeom>
          <a:ln w="57150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172200" y="457200"/>
            <a:ext cx="1905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/>
              <a:t>Process “System.Proc1” protected from other processes</a:t>
            </a:r>
            <a:endParaRPr lang="en-US" sz="1100" dirty="0"/>
          </a:p>
        </p:txBody>
      </p:sp>
      <p:sp>
        <p:nvSpPr>
          <p:cNvPr id="2" name="Rectangle 1"/>
          <p:cNvSpPr/>
          <p:nvPr/>
        </p:nvSpPr>
        <p:spPr>
          <a:xfrm>
            <a:off x="88900" y="5253266"/>
            <a:ext cx="1650999" cy="152400"/>
          </a:xfrm>
          <a:prstGeom prst="rect">
            <a:avLst/>
          </a:prstGeom>
          <a:noFill/>
          <a:ln w="158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800600" y="1489529"/>
            <a:ext cx="1905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/>
              <a:t>Process “System.Proc1” Writes to own memory</a:t>
            </a:r>
            <a:endParaRPr lang="en-US" sz="1100" dirty="0"/>
          </a:p>
        </p:txBody>
      </p:sp>
      <p:cxnSp>
        <p:nvCxnSpPr>
          <p:cNvPr id="6" name="Straight Arrow Connector 5"/>
          <p:cNvCxnSpPr>
            <a:stCxn id="12" idx="2"/>
            <a:endCxn id="14" idx="0"/>
          </p:cNvCxnSpPr>
          <p:nvPr/>
        </p:nvCxnSpPr>
        <p:spPr>
          <a:xfrm flipH="1">
            <a:off x="5753100" y="1219200"/>
            <a:ext cx="1371600" cy="27032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52400" y="2696030"/>
            <a:ext cx="1295400" cy="634090"/>
          </a:xfrm>
          <a:prstGeom prst="rect">
            <a:avLst/>
          </a:prstGeom>
          <a:noFill/>
          <a:ln w="158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23022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86D9C8-0CDB-4BF0-99FF-D7490CE4EFA3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800" y="4343400"/>
            <a:ext cx="3530600" cy="2139047"/>
          </a:xfrm>
          <a:prstGeom prst="rect">
            <a:avLst/>
          </a:prstGeom>
          <a:ln w="15875">
            <a:solidFill>
              <a:schemeClr val="accent1"/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en-US" sz="700" b="1" dirty="0" err="1">
                <a:solidFill>
                  <a:srgbClr val="000000"/>
                </a:solidFill>
                <a:latin typeface="Consolas"/>
              </a:rPr>
              <a:t>memory_protected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p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: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process)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&lt;=</a:t>
            </a:r>
          </a:p>
          <a:p>
            <a:r>
              <a:rPr lang="en-US" sz="7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**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2A00FF"/>
                </a:solidFill>
                <a:latin typeface="Consolas"/>
              </a:rPr>
              <a:t>"The memory of process "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p </a:t>
            </a:r>
            <a:r>
              <a:rPr lang="en-US" sz="700" b="1" dirty="0">
                <a:solidFill>
                  <a:srgbClr val="2A00FF"/>
                </a:solidFill>
                <a:latin typeface="Consolas"/>
              </a:rPr>
              <a:t>" is protected </a:t>
            </a:r>
            <a:endParaRPr lang="en-US" sz="700" b="1" dirty="0" smtClean="0">
              <a:solidFill>
                <a:srgbClr val="2A00FF"/>
              </a:solidFill>
              <a:latin typeface="Consolas"/>
            </a:endParaRPr>
          </a:p>
          <a:p>
            <a:r>
              <a:rPr lang="en-US" sz="700" b="1" dirty="0" smtClean="0">
                <a:solidFill>
                  <a:srgbClr val="2A00FF"/>
                </a:solidFill>
                <a:latin typeface="Consolas"/>
              </a:rPr>
              <a:t>from </a:t>
            </a:r>
            <a:r>
              <a:rPr lang="en-US" sz="700" b="1" dirty="0">
                <a:solidFill>
                  <a:srgbClr val="2A00FF"/>
                </a:solidFill>
                <a:latin typeface="Consolas"/>
              </a:rPr>
              <a:t>alterations by other processes"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**</a:t>
            </a:r>
          </a:p>
          <a:p>
            <a:r>
              <a:rPr lang="en-US" sz="7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property(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p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,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SMACCM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::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OS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)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=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2A00FF"/>
                </a:solidFill>
                <a:latin typeface="Consolas"/>
              </a:rPr>
              <a:t>"SeL4"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or</a:t>
            </a:r>
          </a:p>
          <a:p>
            <a:r>
              <a:rPr lang="en-US" sz="7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(property(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p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,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SMACCM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::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OS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)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=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700" b="1" dirty="0" err="1" smtClean="0">
                <a:solidFill>
                  <a:srgbClr val="2A00FF"/>
                </a:solidFill>
                <a:latin typeface="Consolas"/>
              </a:rPr>
              <a:t>eChronos</a:t>
            </a:r>
            <a:r>
              <a:rPr lang="en-US" sz="700" b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7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and</a:t>
            </a:r>
          </a:p>
          <a:p>
            <a:r>
              <a:rPr lang="en-US" sz="700" b="1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700" b="1" dirty="0" err="1">
                <a:solidFill>
                  <a:srgbClr val="7F0055"/>
                </a:solidFill>
                <a:latin typeface="Consolas"/>
              </a:rPr>
              <a:t>forall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mem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: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memory).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bound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p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,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mem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)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=&gt;</a:t>
            </a:r>
          </a:p>
          <a:p>
            <a:r>
              <a:rPr lang="en-US" sz="700" b="1" dirty="0">
                <a:solidFill>
                  <a:srgbClr val="000000"/>
                </a:solidFill>
                <a:latin typeface="Consolas"/>
              </a:rPr>
              <a:t>     </a:t>
            </a:r>
            <a:r>
              <a:rPr lang="en-US" sz="700" b="1" dirty="0" err="1">
                <a:solidFill>
                  <a:srgbClr val="7F0055"/>
                </a:solidFill>
                <a:latin typeface="Consolas"/>
              </a:rPr>
              <a:t>forall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q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: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process).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bound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q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,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mem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)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=&gt;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 err="1">
                <a:solidFill>
                  <a:srgbClr val="000000"/>
                </a:solidFill>
                <a:latin typeface="Consolas"/>
              </a:rPr>
              <a:t>memory_safe_process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q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))</a:t>
            </a:r>
          </a:p>
          <a:p>
            <a:endParaRPr lang="en-US" sz="700" b="1" dirty="0">
              <a:latin typeface="Consolas"/>
            </a:endParaRPr>
          </a:p>
          <a:p>
            <a:r>
              <a:rPr lang="en-US" sz="700" b="1" dirty="0" err="1">
                <a:solidFill>
                  <a:srgbClr val="000000"/>
                </a:solidFill>
                <a:latin typeface="Consolas"/>
              </a:rPr>
              <a:t>memory_safe_process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p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: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process)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&lt;=</a:t>
            </a:r>
          </a:p>
          <a:p>
            <a:r>
              <a:rPr lang="en-US" sz="7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**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2A00FF"/>
                </a:solidFill>
                <a:latin typeface="Consolas"/>
              </a:rPr>
              <a:t>"The process "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p </a:t>
            </a:r>
            <a:r>
              <a:rPr lang="en-US" sz="700" b="1" dirty="0">
                <a:solidFill>
                  <a:srgbClr val="2A00FF"/>
                </a:solidFill>
                <a:latin typeface="Consolas"/>
              </a:rPr>
              <a:t>" only writes to its own memory space"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**</a:t>
            </a:r>
          </a:p>
          <a:p>
            <a:r>
              <a:rPr lang="en-US" sz="7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700" b="1" dirty="0" err="1">
                <a:solidFill>
                  <a:srgbClr val="7F0055"/>
                </a:solidFill>
                <a:latin typeface="Consolas"/>
              </a:rPr>
              <a:t>forall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t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: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thread).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contained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t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,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p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)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=&gt;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 err="1">
                <a:solidFill>
                  <a:srgbClr val="000000"/>
                </a:solidFill>
                <a:latin typeface="Consolas"/>
              </a:rPr>
              <a:t>memory_safe_thread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t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)</a:t>
            </a:r>
          </a:p>
          <a:p>
            <a:endParaRPr lang="en-US" sz="700" b="1" dirty="0">
              <a:latin typeface="Consolas"/>
            </a:endParaRPr>
          </a:p>
          <a:p>
            <a:r>
              <a:rPr lang="en-US" sz="700" b="1" dirty="0" err="1">
                <a:solidFill>
                  <a:srgbClr val="000000"/>
                </a:solidFill>
                <a:latin typeface="Consolas"/>
              </a:rPr>
              <a:t>memory_safe_thread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t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: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thread)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&lt;=</a:t>
            </a:r>
          </a:p>
          <a:p>
            <a:r>
              <a:rPr lang="en-US" sz="7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**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2A00FF"/>
                </a:solidFill>
                <a:latin typeface="Consolas"/>
              </a:rPr>
              <a:t>"The thread "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t </a:t>
            </a:r>
            <a:r>
              <a:rPr lang="en-US" sz="700" b="1" dirty="0">
                <a:solidFill>
                  <a:srgbClr val="2A00FF"/>
                </a:solidFill>
                <a:latin typeface="Consolas"/>
              </a:rPr>
              <a:t>" only writes to its own memory space"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**</a:t>
            </a:r>
          </a:p>
          <a:p>
            <a:r>
              <a:rPr lang="en-US" sz="7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700" b="1" dirty="0" err="1">
                <a:solidFill>
                  <a:srgbClr val="000000"/>
                </a:solidFill>
                <a:latin typeface="Consolas"/>
              </a:rPr>
              <a:t>ivory_thread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t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)</a:t>
            </a:r>
          </a:p>
          <a:p>
            <a:r>
              <a:rPr lang="en-US" sz="700" b="1" dirty="0">
                <a:solidFill>
                  <a:srgbClr val="000000"/>
                </a:solidFill>
                <a:latin typeface="Consolas"/>
              </a:rPr>
              <a:t>  </a:t>
            </a:r>
          </a:p>
          <a:p>
            <a:r>
              <a:rPr lang="en-US" sz="700" b="1" dirty="0" err="1">
                <a:solidFill>
                  <a:srgbClr val="000000"/>
                </a:solidFill>
                <a:latin typeface="Consolas"/>
              </a:rPr>
              <a:t>ivory_thread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t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: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thread)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&lt;=</a:t>
            </a:r>
          </a:p>
          <a:p>
            <a:r>
              <a:rPr lang="en-US" sz="7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**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2A00FF"/>
                </a:solidFill>
                <a:latin typeface="Consolas"/>
              </a:rPr>
              <a:t>"The thread "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t </a:t>
            </a:r>
            <a:r>
              <a:rPr lang="en-US" sz="700" b="1" dirty="0">
                <a:solidFill>
                  <a:srgbClr val="2A00FF"/>
                </a:solidFill>
                <a:latin typeface="Consolas"/>
              </a:rPr>
              <a:t>" is generated from Ivory"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**</a:t>
            </a:r>
          </a:p>
          <a:p>
            <a:r>
              <a:rPr lang="en-US" sz="7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property(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t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,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SMACCM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::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Language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)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=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2A00FF"/>
                </a:solidFill>
                <a:latin typeface="Consolas"/>
              </a:rPr>
              <a:t>"Ivory"</a:t>
            </a:r>
            <a:endParaRPr lang="en-US" sz="700" b="1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7462656"/>
              </p:ext>
            </p:extLst>
          </p:nvPr>
        </p:nvGraphicFramePr>
        <p:xfrm>
          <a:off x="0" y="2209800"/>
          <a:ext cx="3111894" cy="20968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3" name="Visio" r:id="rId3" imgW="2511357" imgH="1692343" progId="Visio.Drawing.11">
                  <p:embed/>
                </p:oleObj>
              </mc:Choice>
              <mc:Fallback>
                <p:oleObj name="Visio" r:id="rId3" imgW="2511357" imgH="169234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209800"/>
                        <a:ext cx="3111894" cy="20968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924545"/>
              </p:ext>
            </p:extLst>
          </p:nvPr>
        </p:nvGraphicFramePr>
        <p:xfrm>
          <a:off x="32657" y="457200"/>
          <a:ext cx="2857500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4" name="Visio" r:id="rId5" imgW="2858040" imgH="1368357" progId="Visio.Drawing.11">
                  <p:embed/>
                </p:oleObj>
              </mc:Choice>
              <mc:Fallback>
                <p:oleObj name="Visio" r:id="rId5" imgW="2858040" imgH="136835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57" y="457200"/>
                        <a:ext cx="2857500" cy="136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6070176"/>
              </p:ext>
            </p:extLst>
          </p:nvPr>
        </p:nvGraphicFramePr>
        <p:xfrm>
          <a:off x="2667000" y="587148"/>
          <a:ext cx="2360613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5" name="Visio" r:id="rId7" imgW="2361119" imgH="1125436" progId="Visio.Drawing.11">
                  <p:embed/>
                </p:oleObj>
              </mc:Choice>
              <mc:Fallback>
                <p:oleObj name="Visio" r:id="rId7" imgW="2361119" imgH="112543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87148"/>
                        <a:ext cx="2360613" cy="1125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Connector 9"/>
          <p:cNvCxnSpPr/>
          <p:nvPr/>
        </p:nvCxnSpPr>
        <p:spPr>
          <a:xfrm flipV="1">
            <a:off x="914400" y="1828800"/>
            <a:ext cx="381000" cy="867230"/>
          </a:xfrm>
          <a:prstGeom prst="line">
            <a:avLst/>
          </a:prstGeom>
          <a:ln w="57150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438400" y="1752600"/>
            <a:ext cx="1143000" cy="943430"/>
          </a:xfrm>
          <a:prstGeom prst="line">
            <a:avLst/>
          </a:prstGeom>
          <a:ln w="57150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172200" y="457200"/>
            <a:ext cx="1905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/>
              <a:t>Process “System.Proc1” protected from other processes</a:t>
            </a:r>
            <a:endParaRPr lang="en-US" sz="1100" dirty="0"/>
          </a:p>
        </p:txBody>
      </p:sp>
      <p:sp>
        <p:nvSpPr>
          <p:cNvPr id="2" name="Rectangle 1"/>
          <p:cNvSpPr/>
          <p:nvPr/>
        </p:nvSpPr>
        <p:spPr>
          <a:xfrm>
            <a:off x="25400" y="5638800"/>
            <a:ext cx="1650999" cy="152400"/>
          </a:xfrm>
          <a:prstGeom prst="rect">
            <a:avLst/>
          </a:prstGeom>
          <a:noFill/>
          <a:ln w="158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800600" y="1489529"/>
            <a:ext cx="1905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/>
              <a:t>Process “System.Proc1” Writes to own memory</a:t>
            </a:r>
            <a:endParaRPr lang="en-US" sz="1100" dirty="0"/>
          </a:p>
        </p:txBody>
      </p:sp>
      <p:cxnSp>
        <p:nvCxnSpPr>
          <p:cNvPr id="6" name="Straight Arrow Connector 5"/>
          <p:cNvCxnSpPr>
            <a:stCxn id="12" idx="2"/>
            <a:endCxn id="14" idx="0"/>
          </p:cNvCxnSpPr>
          <p:nvPr/>
        </p:nvCxnSpPr>
        <p:spPr>
          <a:xfrm flipH="1">
            <a:off x="5753100" y="1219200"/>
            <a:ext cx="1371600" cy="27032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276600" y="2438400"/>
            <a:ext cx="1981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/>
              <a:t>“System.Proc1.Thread1” Writes to own memory</a:t>
            </a:r>
            <a:endParaRPr lang="en-US" sz="1100" dirty="0"/>
          </a:p>
        </p:txBody>
      </p:sp>
      <p:cxnSp>
        <p:nvCxnSpPr>
          <p:cNvPr id="16" name="Straight Arrow Connector 15"/>
          <p:cNvCxnSpPr>
            <a:stCxn id="14" idx="2"/>
            <a:endCxn id="15" idx="0"/>
          </p:cNvCxnSpPr>
          <p:nvPr/>
        </p:nvCxnSpPr>
        <p:spPr>
          <a:xfrm flipH="1">
            <a:off x="4267200" y="2251529"/>
            <a:ext cx="1485900" cy="18687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75773" y="1042310"/>
            <a:ext cx="1019628" cy="634090"/>
          </a:xfrm>
          <a:prstGeom prst="rect">
            <a:avLst/>
          </a:prstGeom>
          <a:noFill/>
          <a:ln w="158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6993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86D9C8-0CDB-4BF0-99FF-D7490CE4EFA3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800" y="4343400"/>
            <a:ext cx="3530600" cy="2139047"/>
          </a:xfrm>
          <a:prstGeom prst="rect">
            <a:avLst/>
          </a:prstGeom>
          <a:ln w="15875">
            <a:solidFill>
              <a:schemeClr val="accent1"/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en-US" sz="700" b="1" dirty="0" err="1">
                <a:solidFill>
                  <a:srgbClr val="000000"/>
                </a:solidFill>
                <a:latin typeface="Consolas"/>
              </a:rPr>
              <a:t>memory_protected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p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: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process)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&lt;=</a:t>
            </a:r>
          </a:p>
          <a:p>
            <a:r>
              <a:rPr lang="en-US" sz="7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**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2A00FF"/>
                </a:solidFill>
                <a:latin typeface="Consolas"/>
              </a:rPr>
              <a:t>"The memory of process "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p </a:t>
            </a:r>
            <a:r>
              <a:rPr lang="en-US" sz="700" b="1" dirty="0">
                <a:solidFill>
                  <a:srgbClr val="2A00FF"/>
                </a:solidFill>
                <a:latin typeface="Consolas"/>
              </a:rPr>
              <a:t>" is protected </a:t>
            </a:r>
            <a:endParaRPr lang="en-US" sz="700" b="1" dirty="0" smtClean="0">
              <a:solidFill>
                <a:srgbClr val="2A00FF"/>
              </a:solidFill>
              <a:latin typeface="Consolas"/>
            </a:endParaRPr>
          </a:p>
          <a:p>
            <a:r>
              <a:rPr lang="en-US" sz="700" b="1" dirty="0" smtClean="0">
                <a:solidFill>
                  <a:srgbClr val="2A00FF"/>
                </a:solidFill>
                <a:latin typeface="Consolas"/>
              </a:rPr>
              <a:t>from </a:t>
            </a:r>
            <a:r>
              <a:rPr lang="en-US" sz="700" b="1" dirty="0">
                <a:solidFill>
                  <a:srgbClr val="2A00FF"/>
                </a:solidFill>
                <a:latin typeface="Consolas"/>
              </a:rPr>
              <a:t>alterations by other processes"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**</a:t>
            </a:r>
          </a:p>
          <a:p>
            <a:r>
              <a:rPr lang="en-US" sz="7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property(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p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,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SMACCM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::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OS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)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=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2A00FF"/>
                </a:solidFill>
                <a:latin typeface="Consolas"/>
              </a:rPr>
              <a:t>"SeL4"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or</a:t>
            </a:r>
          </a:p>
          <a:p>
            <a:r>
              <a:rPr lang="en-US" sz="7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(property(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p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,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SMACCM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::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OS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)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=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700" b="1" dirty="0" err="1" smtClean="0">
                <a:solidFill>
                  <a:srgbClr val="2A00FF"/>
                </a:solidFill>
                <a:latin typeface="Consolas"/>
              </a:rPr>
              <a:t>eChronos</a:t>
            </a:r>
            <a:r>
              <a:rPr lang="en-US" sz="700" b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7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and</a:t>
            </a:r>
          </a:p>
          <a:p>
            <a:r>
              <a:rPr lang="en-US" sz="700" b="1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700" b="1" dirty="0" err="1">
                <a:solidFill>
                  <a:srgbClr val="7F0055"/>
                </a:solidFill>
                <a:latin typeface="Consolas"/>
              </a:rPr>
              <a:t>forall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mem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: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memory).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bound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p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,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mem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)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=&gt;</a:t>
            </a:r>
          </a:p>
          <a:p>
            <a:r>
              <a:rPr lang="en-US" sz="700" b="1" dirty="0">
                <a:solidFill>
                  <a:srgbClr val="000000"/>
                </a:solidFill>
                <a:latin typeface="Consolas"/>
              </a:rPr>
              <a:t>     </a:t>
            </a:r>
            <a:r>
              <a:rPr lang="en-US" sz="700" b="1" dirty="0" err="1">
                <a:solidFill>
                  <a:srgbClr val="7F0055"/>
                </a:solidFill>
                <a:latin typeface="Consolas"/>
              </a:rPr>
              <a:t>forall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q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: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process).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bound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q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,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mem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)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=&gt;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 err="1">
                <a:solidFill>
                  <a:srgbClr val="000000"/>
                </a:solidFill>
                <a:latin typeface="Consolas"/>
              </a:rPr>
              <a:t>memory_safe_process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q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))</a:t>
            </a:r>
          </a:p>
          <a:p>
            <a:endParaRPr lang="en-US" sz="700" b="1" dirty="0">
              <a:latin typeface="Consolas"/>
            </a:endParaRPr>
          </a:p>
          <a:p>
            <a:r>
              <a:rPr lang="en-US" sz="700" b="1" dirty="0" err="1">
                <a:solidFill>
                  <a:srgbClr val="000000"/>
                </a:solidFill>
                <a:latin typeface="Consolas"/>
              </a:rPr>
              <a:t>memory_safe_process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p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: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process)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&lt;=</a:t>
            </a:r>
          </a:p>
          <a:p>
            <a:r>
              <a:rPr lang="en-US" sz="7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**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2A00FF"/>
                </a:solidFill>
                <a:latin typeface="Consolas"/>
              </a:rPr>
              <a:t>"The process "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p </a:t>
            </a:r>
            <a:r>
              <a:rPr lang="en-US" sz="700" b="1" dirty="0">
                <a:solidFill>
                  <a:srgbClr val="2A00FF"/>
                </a:solidFill>
                <a:latin typeface="Consolas"/>
              </a:rPr>
              <a:t>" only writes to its own memory space"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**</a:t>
            </a:r>
          </a:p>
          <a:p>
            <a:r>
              <a:rPr lang="en-US" sz="7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700" b="1" dirty="0" err="1">
                <a:solidFill>
                  <a:srgbClr val="7F0055"/>
                </a:solidFill>
                <a:latin typeface="Consolas"/>
              </a:rPr>
              <a:t>forall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t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: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thread).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contained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t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,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p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)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=&gt;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 err="1">
                <a:solidFill>
                  <a:srgbClr val="000000"/>
                </a:solidFill>
                <a:latin typeface="Consolas"/>
              </a:rPr>
              <a:t>memory_safe_thread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t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)</a:t>
            </a:r>
          </a:p>
          <a:p>
            <a:endParaRPr lang="en-US" sz="700" b="1" dirty="0">
              <a:latin typeface="Consolas"/>
            </a:endParaRPr>
          </a:p>
          <a:p>
            <a:r>
              <a:rPr lang="en-US" sz="700" b="1" dirty="0" err="1">
                <a:solidFill>
                  <a:srgbClr val="000000"/>
                </a:solidFill>
                <a:latin typeface="Consolas"/>
              </a:rPr>
              <a:t>memory_safe_thread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t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: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thread)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&lt;=</a:t>
            </a:r>
          </a:p>
          <a:p>
            <a:r>
              <a:rPr lang="en-US" sz="7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**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2A00FF"/>
                </a:solidFill>
                <a:latin typeface="Consolas"/>
              </a:rPr>
              <a:t>"The thread "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t </a:t>
            </a:r>
            <a:r>
              <a:rPr lang="en-US" sz="700" b="1" dirty="0">
                <a:solidFill>
                  <a:srgbClr val="2A00FF"/>
                </a:solidFill>
                <a:latin typeface="Consolas"/>
              </a:rPr>
              <a:t>" only writes to its own memory space"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**</a:t>
            </a:r>
          </a:p>
          <a:p>
            <a:r>
              <a:rPr lang="en-US" sz="7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700" b="1" dirty="0" err="1">
                <a:solidFill>
                  <a:srgbClr val="000000"/>
                </a:solidFill>
                <a:latin typeface="Consolas"/>
              </a:rPr>
              <a:t>ivory_thread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t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)</a:t>
            </a:r>
          </a:p>
          <a:p>
            <a:r>
              <a:rPr lang="en-US" sz="700" b="1" dirty="0">
                <a:solidFill>
                  <a:srgbClr val="000000"/>
                </a:solidFill>
                <a:latin typeface="Consolas"/>
              </a:rPr>
              <a:t>  </a:t>
            </a:r>
          </a:p>
          <a:p>
            <a:r>
              <a:rPr lang="en-US" sz="700" b="1" dirty="0" err="1">
                <a:solidFill>
                  <a:srgbClr val="000000"/>
                </a:solidFill>
                <a:latin typeface="Consolas"/>
              </a:rPr>
              <a:t>ivory_thread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t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: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thread)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&lt;=</a:t>
            </a:r>
          </a:p>
          <a:p>
            <a:r>
              <a:rPr lang="en-US" sz="7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**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2A00FF"/>
                </a:solidFill>
                <a:latin typeface="Consolas"/>
              </a:rPr>
              <a:t>"The thread "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t </a:t>
            </a:r>
            <a:r>
              <a:rPr lang="en-US" sz="700" b="1" dirty="0">
                <a:solidFill>
                  <a:srgbClr val="2A00FF"/>
                </a:solidFill>
                <a:latin typeface="Consolas"/>
              </a:rPr>
              <a:t>" is generated from Ivory"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**</a:t>
            </a:r>
          </a:p>
          <a:p>
            <a:r>
              <a:rPr lang="en-US" sz="7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property(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t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,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SMACCM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::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Language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)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=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2A00FF"/>
                </a:solidFill>
                <a:latin typeface="Consolas"/>
              </a:rPr>
              <a:t>"Ivory"</a:t>
            </a:r>
            <a:endParaRPr lang="en-US" sz="700" b="1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6094313"/>
              </p:ext>
            </p:extLst>
          </p:nvPr>
        </p:nvGraphicFramePr>
        <p:xfrm>
          <a:off x="0" y="2209800"/>
          <a:ext cx="3111894" cy="20968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7" name="Visio" r:id="rId3" imgW="2511357" imgH="1692343" progId="Visio.Drawing.11">
                  <p:embed/>
                </p:oleObj>
              </mc:Choice>
              <mc:Fallback>
                <p:oleObj name="Visio" r:id="rId3" imgW="2511357" imgH="169234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209800"/>
                        <a:ext cx="3111894" cy="20968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1772737"/>
              </p:ext>
            </p:extLst>
          </p:nvPr>
        </p:nvGraphicFramePr>
        <p:xfrm>
          <a:off x="32657" y="457200"/>
          <a:ext cx="2857500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8" name="Visio" r:id="rId5" imgW="2858040" imgH="1368357" progId="Visio.Drawing.11">
                  <p:embed/>
                </p:oleObj>
              </mc:Choice>
              <mc:Fallback>
                <p:oleObj name="Visio" r:id="rId5" imgW="2858040" imgH="136835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57" y="457200"/>
                        <a:ext cx="2857500" cy="136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8701344"/>
              </p:ext>
            </p:extLst>
          </p:nvPr>
        </p:nvGraphicFramePr>
        <p:xfrm>
          <a:off x="2667000" y="587148"/>
          <a:ext cx="2360613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9" name="Visio" r:id="rId7" imgW="2361119" imgH="1125436" progId="Visio.Drawing.11">
                  <p:embed/>
                </p:oleObj>
              </mc:Choice>
              <mc:Fallback>
                <p:oleObj name="Visio" r:id="rId7" imgW="2361119" imgH="112543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87148"/>
                        <a:ext cx="2360613" cy="1125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Connector 9"/>
          <p:cNvCxnSpPr/>
          <p:nvPr/>
        </p:nvCxnSpPr>
        <p:spPr>
          <a:xfrm flipV="1">
            <a:off x="914400" y="1828800"/>
            <a:ext cx="381000" cy="867230"/>
          </a:xfrm>
          <a:prstGeom prst="line">
            <a:avLst/>
          </a:prstGeom>
          <a:ln w="57150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438400" y="1752600"/>
            <a:ext cx="1143000" cy="943430"/>
          </a:xfrm>
          <a:prstGeom prst="line">
            <a:avLst/>
          </a:prstGeom>
          <a:ln w="57150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172200" y="457200"/>
            <a:ext cx="1905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/>
              <a:t>Process “System.Proc1” protected from other processes</a:t>
            </a:r>
            <a:endParaRPr lang="en-US" sz="1100" dirty="0"/>
          </a:p>
        </p:txBody>
      </p:sp>
      <p:sp>
        <p:nvSpPr>
          <p:cNvPr id="2" name="Rectangle 1"/>
          <p:cNvSpPr/>
          <p:nvPr/>
        </p:nvSpPr>
        <p:spPr>
          <a:xfrm>
            <a:off x="25401" y="6096000"/>
            <a:ext cx="1317172" cy="152400"/>
          </a:xfrm>
          <a:prstGeom prst="rect">
            <a:avLst/>
          </a:prstGeom>
          <a:noFill/>
          <a:ln w="158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800600" y="1489529"/>
            <a:ext cx="1905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/>
              <a:t>Process “System.Proc1” Writes to own memory</a:t>
            </a:r>
            <a:endParaRPr lang="en-US" sz="1100" dirty="0"/>
          </a:p>
        </p:txBody>
      </p:sp>
      <p:cxnSp>
        <p:nvCxnSpPr>
          <p:cNvPr id="6" name="Straight Arrow Connector 5"/>
          <p:cNvCxnSpPr>
            <a:stCxn id="12" idx="2"/>
            <a:endCxn id="14" idx="0"/>
          </p:cNvCxnSpPr>
          <p:nvPr/>
        </p:nvCxnSpPr>
        <p:spPr>
          <a:xfrm flipH="1">
            <a:off x="5753100" y="1219200"/>
            <a:ext cx="1371600" cy="27032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276600" y="2438400"/>
            <a:ext cx="1981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/>
              <a:t>“System.Proc1.Thread1” Writes to own memory</a:t>
            </a:r>
            <a:endParaRPr lang="en-US" sz="1100" dirty="0"/>
          </a:p>
        </p:txBody>
      </p:sp>
      <p:cxnSp>
        <p:nvCxnSpPr>
          <p:cNvPr id="16" name="Straight Arrow Connector 15"/>
          <p:cNvCxnSpPr>
            <a:stCxn id="14" idx="2"/>
            <a:endCxn id="15" idx="0"/>
          </p:cNvCxnSpPr>
          <p:nvPr/>
        </p:nvCxnSpPr>
        <p:spPr>
          <a:xfrm flipH="1">
            <a:off x="4267200" y="2251529"/>
            <a:ext cx="1485900" cy="18687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276600" y="3429000"/>
            <a:ext cx="1981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/>
              <a:t>“System.Proc1.Thread1” Written in Ivory</a:t>
            </a:r>
            <a:endParaRPr lang="en-US" sz="1100" dirty="0"/>
          </a:p>
        </p:txBody>
      </p:sp>
      <p:cxnSp>
        <p:nvCxnSpPr>
          <p:cNvPr id="18" name="Straight Arrow Connector 17"/>
          <p:cNvCxnSpPr>
            <a:stCxn id="15" idx="2"/>
            <a:endCxn id="17" idx="0"/>
          </p:cNvCxnSpPr>
          <p:nvPr/>
        </p:nvCxnSpPr>
        <p:spPr>
          <a:xfrm>
            <a:off x="4267200" y="3200400"/>
            <a:ext cx="0" cy="2286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75773" y="1042310"/>
            <a:ext cx="1019628" cy="634090"/>
          </a:xfrm>
          <a:prstGeom prst="rect">
            <a:avLst/>
          </a:prstGeom>
          <a:noFill/>
          <a:ln w="158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6335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86D9C8-0CDB-4BF0-99FF-D7490CE4EFA3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800" y="4343400"/>
            <a:ext cx="3530600" cy="2139047"/>
          </a:xfrm>
          <a:prstGeom prst="rect">
            <a:avLst/>
          </a:prstGeom>
          <a:ln w="15875">
            <a:solidFill>
              <a:schemeClr val="accent1"/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en-US" sz="700" b="1" dirty="0" err="1">
                <a:solidFill>
                  <a:srgbClr val="000000"/>
                </a:solidFill>
                <a:latin typeface="Consolas"/>
              </a:rPr>
              <a:t>memory_protected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p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: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process)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&lt;=</a:t>
            </a:r>
          </a:p>
          <a:p>
            <a:r>
              <a:rPr lang="en-US" sz="7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**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2A00FF"/>
                </a:solidFill>
                <a:latin typeface="Consolas"/>
              </a:rPr>
              <a:t>"The memory of process "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p </a:t>
            </a:r>
            <a:r>
              <a:rPr lang="en-US" sz="700" b="1" dirty="0">
                <a:solidFill>
                  <a:srgbClr val="2A00FF"/>
                </a:solidFill>
                <a:latin typeface="Consolas"/>
              </a:rPr>
              <a:t>" is protected </a:t>
            </a:r>
            <a:endParaRPr lang="en-US" sz="700" b="1" dirty="0" smtClean="0">
              <a:solidFill>
                <a:srgbClr val="2A00FF"/>
              </a:solidFill>
              <a:latin typeface="Consolas"/>
            </a:endParaRPr>
          </a:p>
          <a:p>
            <a:r>
              <a:rPr lang="en-US" sz="700" b="1" dirty="0" smtClean="0">
                <a:solidFill>
                  <a:srgbClr val="2A00FF"/>
                </a:solidFill>
                <a:latin typeface="Consolas"/>
              </a:rPr>
              <a:t>from </a:t>
            </a:r>
            <a:r>
              <a:rPr lang="en-US" sz="700" b="1" dirty="0">
                <a:solidFill>
                  <a:srgbClr val="2A00FF"/>
                </a:solidFill>
                <a:latin typeface="Consolas"/>
              </a:rPr>
              <a:t>alterations by other processes"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**</a:t>
            </a:r>
          </a:p>
          <a:p>
            <a:r>
              <a:rPr lang="en-US" sz="7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property(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p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,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SMACCM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::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OS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)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=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2A00FF"/>
                </a:solidFill>
                <a:latin typeface="Consolas"/>
              </a:rPr>
              <a:t>"SeL4"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or</a:t>
            </a:r>
          </a:p>
          <a:p>
            <a:r>
              <a:rPr lang="en-US" sz="7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(property(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p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,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SMACCM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::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OS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)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=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700" b="1" dirty="0" err="1" smtClean="0">
                <a:solidFill>
                  <a:srgbClr val="2A00FF"/>
                </a:solidFill>
                <a:latin typeface="Consolas"/>
              </a:rPr>
              <a:t>eChronos</a:t>
            </a:r>
            <a:r>
              <a:rPr lang="en-US" sz="700" b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7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and</a:t>
            </a:r>
          </a:p>
          <a:p>
            <a:r>
              <a:rPr lang="en-US" sz="700" b="1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700" b="1" dirty="0" err="1">
                <a:solidFill>
                  <a:srgbClr val="7F0055"/>
                </a:solidFill>
                <a:latin typeface="Consolas"/>
              </a:rPr>
              <a:t>forall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mem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: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memory).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bound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p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,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mem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)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=&gt;</a:t>
            </a:r>
          </a:p>
          <a:p>
            <a:r>
              <a:rPr lang="en-US" sz="700" b="1" dirty="0">
                <a:solidFill>
                  <a:srgbClr val="000000"/>
                </a:solidFill>
                <a:latin typeface="Consolas"/>
              </a:rPr>
              <a:t>     </a:t>
            </a:r>
            <a:r>
              <a:rPr lang="en-US" sz="700" b="1" dirty="0" err="1">
                <a:solidFill>
                  <a:srgbClr val="7F0055"/>
                </a:solidFill>
                <a:latin typeface="Consolas"/>
              </a:rPr>
              <a:t>forall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q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: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process).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bound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q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,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mem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)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=&gt;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 err="1">
                <a:solidFill>
                  <a:srgbClr val="000000"/>
                </a:solidFill>
                <a:latin typeface="Consolas"/>
              </a:rPr>
              <a:t>memory_safe_process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q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))</a:t>
            </a:r>
          </a:p>
          <a:p>
            <a:endParaRPr lang="en-US" sz="700" b="1" dirty="0">
              <a:latin typeface="Consolas"/>
            </a:endParaRPr>
          </a:p>
          <a:p>
            <a:r>
              <a:rPr lang="en-US" sz="700" b="1" dirty="0" err="1">
                <a:solidFill>
                  <a:srgbClr val="000000"/>
                </a:solidFill>
                <a:latin typeface="Consolas"/>
              </a:rPr>
              <a:t>memory_safe_process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p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: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process)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&lt;=</a:t>
            </a:r>
          </a:p>
          <a:p>
            <a:r>
              <a:rPr lang="en-US" sz="7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**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2A00FF"/>
                </a:solidFill>
                <a:latin typeface="Consolas"/>
              </a:rPr>
              <a:t>"The process "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p </a:t>
            </a:r>
            <a:r>
              <a:rPr lang="en-US" sz="700" b="1" dirty="0">
                <a:solidFill>
                  <a:srgbClr val="2A00FF"/>
                </a:solidFill>
                <a:latin typeface="Consolas"/>
              </a:rPr>
              <a:t>" only writes to its own memory space"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**</a:t>
            </a:r>
          </a:p>
          <a:p>
            <a:r>
              <a:rPr lang="en-US" sz="7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700" b="1" dirty="0" err="1">
                <a:solidFill>
                  <a:srgbClr val="7F0055"/>
                </a:solidFill>
                <a:latin typeface="Consolas"/>
              </a:rPr>
              <a:t>forall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t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: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thread).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contained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t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,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p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)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=&gt;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 err="1">
                <a:solidFill>
                  <a:srgbClr val="000000"/>
                </a:solidFill>
                <a:latin typeface="Consolas"/>
              </a:rPr>
              <a:t>memory_safe_thread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t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)</a:t>
            </a:r>
          </a:p>
          <a:p>
            <a:endParaRPr lang="en-US" sz="700" b="1" dirty="0">
              <a:latin typeface="Consolas"/>
            </a:endParaRPr>
          </a:p>
          <a:p>
            <a:r>
              <a:rPr lang="en-US" sz="700" b="1" dirty="0" err="1">
                <a:solidFill>
                  <a:srgbClr val="000000"/>
                </a:solidFill>
                <a:latin typeface="Consolas"/>
              </a:rPr>
              <a:t>memory_safe_thread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t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: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thread)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&lt;=</a:t>
            </a:r>
          </a:p>
          <a:p>
            <a:r>
              <a:rPr lang="en-US" sz="7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**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2A00FF"/>
                </a:solidFill>
                <a:latin typeface="Consolas"/>
              </a:rPr>
              <a:t>"The thread "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t </a:t>
            </a:r>
            <a:r>
              <a:rPr lang="en-US" sz="700" b="1" dirty="0">
                <a:solidFill>
                  <a:srgbClr val="2A00FF"/>
                </a:solidFill>
                <a:latin typeface="Consolas"/>
              </a:rPr>
              <a:t>" only writes to its own memory space"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**</a:t>
            </a:r>
          </a:p>
          <a:p>
            <a:r>
              <a:rPr lang="en-US" sz="7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700" b="1" dirty="0" err="1">
                <a:solidFill>
                  <a:srgbClr val="000000"/>
                </a:solidFill>
                <a:latin typeface="Consolas"/>
              </a:rPr>
              <a:t>ivory_thread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t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)</a:t>
            </a:r>
          </a:p>
          <a:p>
            <a:r>
              <a:rPr lang="en-US" sz="700" b="1" dirty="0">
                <a:solidFill>
                  <a:srgbClr val="000000"/>
                </a:solidFill>
                <a:latin typeface="Consolas"/>
              </a:rPr>
              <a:t>  </a:t>
            </a:r>
          </a:p>
          <a:p>
            <a:r>
              <a:rPr lang="en-US" sz="700" b="1" dirty="0" err="1">
                <a:solidFill>
                  <a:srgbClr val="000000"/>
                </a:solidFill>
                <a:latin typeface="Consolas"/>
              </a:rPr>
              <a:t>ivory_thread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t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: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thread)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&lt;=</a:t>
            </a:r>
          </a:p>
          <a:p>
            <a:r>
              <a:rPr lang="en-US" sz="7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**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2A00FF"/>
                </a:solidFill>
                <a:latin typeface="Consolas"/>
              </a:rPr>
              <a:t>"The thread "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t </a:t>
            </a:r>
            <a:r>
              <a:rPr lang="en-US" sz="700" b="1" dirty="0">
                <a:solidFill>
                  <a:srgbClr val="2A00FF"/>
                </a:solidFill>
                <a:latin typeface="Consolas"/>
              </a:rPr>
              <a:t>" is generated from Ivory"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**</a:t>
            </a:r>
          </a:p>
          <a:p>
            <a:r>
              <a:rPr lang="en-US" sz="7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property(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t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,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SMACCM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::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Language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)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=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2A00FF"/>
                </a:solidFill>
                <a:latin typeface="Consolas"/>
              </a:rPr>
              <a:t>"Ivory"</a:t>
            </a:r>
            <a:endParaRPr lang="en-US" sz="700" b="1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8102449"/>
              </p:ext>
            </p:extLst>
          </p:nvPr>
        </p:nvGraphicFramePr>
        <p:xfrm>
          <a:off x="0" y="2209800"/>
          <a:ext cx="3111894" cy="20968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1" name="Visio" r:id="rId3" imgW="2511357" imgH="1692343" progId="Visio.Drawing.11">
                  <p:embed/>
                </p:oleObj>
              </mc:Choice>
              <mc:Fallback>
                <p:oleObj name="Visio" r:id="rId3" imgW="2511357" imgH="169234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209800"/>
                        <a:ext cx="3111894" cy="20968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7042569"/>
              </p:ext>
            </p:extLst>
          </p:nvPr>
        </p:nvGraphicFramePr>
        <p:xfrm>
          <a:off x="32657" y="457200"/>
          <a:ext cx="2857500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2" name="Visio" r:id="rId5" imgW="2858040" imgH="1368357" progId="Visio.Drawing.11">
                  <p:embed/>
                </p:oleObj>
              </mc:Choice>
              <mc:Fallback>
                <p:oleObj name="Visio" r:id="rId5" imgW="2858040" imgH="136835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57" y="457200"/>
                        <a:ext cx="2857500" cy="136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5625848"/>
              </p:ext>
            </p:extLst>
          </p:nvPr>
        </p:nvGraphicFramePr>
        <p:xfrm>
          <a:off x="2667000" y="587148"/>
          <a:ext cx="2360613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3" name="Visio" r:id="rId7" imgW="2361119" imgH="1125436" progId="Visio.Drawing.11">
                  <p:embed/>
                </p:oleObj>
              </mc:Choice>
              <mc:Fallback>
                <p:oleObj name="Visio" r:id="rId7" imgW="2361119" imgH="112543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87148"/>
                        <a:ext cx="2360613" cy="1125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Connector 9"/>
          <p:cNvCxnSpPr/>
          <p:nvPr/>
        </p:nvCxnSpPr>
        <p:spPr>
          <a:xfrm flipV="1">
            <a:off x="914400" y="1828800"/>
            <a:ext cx="381000" cy="867230"/>
          </a:xfrm>
          <a:prstGeom prst="line">
            <a:avLst/>
          </a:prstGeom>
          <a:ln w="57150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438400" y="1752600"/>
            <a:ext cx="1143000" cy="943430"/>
          </a:xfrm>
          <a:prstGeom prst="line">
            <a:avLst/>
          </a:prstGeom>
          <a:ln w="57150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172200" y="457200"/>
            <a:ext cx="1905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/>
              <a:t>Process “System.Proc1” protected from other processes</a:t>
            </a:r>
            <a:endParaRPr lang="en-US" sz="1100" dirty="0"/>
          </a:p>
        </p:txBody>
      </p:sp>
      <p:sp>
        <p:nvSpPr>
          <p:cNvPr id="2" name="Rectangle 1"/>
          <p:cNvSpPr/>
          <p:nvPr/>
        </p:nvSpPr>
        <p:spPr>
          <a:xfrm>
            <a:off x="25400" y="5638800"/>
            <a:ext cx="1650999" cy="152400"/>
          </a:xfrm>
          <a:prstGeom prst="rect">
            <a:avLst/>
          </a:prstGeom>
          <a:noFill/>
          <a:ln w="158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800600" y="1489529"/>
            <a:ext cx="1905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/>
              <a:t>Process “System.Proc1” Writes to own memory</a:t>
            </a:r>
            <a:endParaRPr lang="en-US" sz="1100" dirty="0"/>
          </a:p>
        </p:txBody>
      </p:sp>
      <p:cxnSp>
        <p:nvCxnSpPr>
          <p:cNvPr id="6" name="Straight Arrow Connector 5"/>
          <p:cNvCxnSpPr>
            <a:stCxn id="12" idx="2"/>
            <a:endCxn id="14" idx="0"/>
          </p:cNvCxnSpPr>
          <p:nvPr/>
        </p:nvCxnSpPr>
        <p:spPr>
          <a:xfrm flipH="1">
            <a:off x="5753100" y="1219200"/>
            <a:ext cx="1371600" cy="27032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276600" y="2438400"/>
            <a:ext cx="1981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/>
              <a:t>“System.Proc1.Thread1” Writes to own memory</a:t>
            </a:r>
            <a:endParaRPr lang="en-US" sz="1100" dirty="0"/>
          </a:p>
        </p:txBody>
      </p:sp>
      <p:cxnSp>
        <p:nvCxnSpPr>
          <p:cNvPr id="16" name="Straight Arrow Connector 15"/>
          <p:cNvCxnSpPr>
            <a:stCxn id="14" idx="2"/>
            <a:endCxn id="15" idx="0"/>
          </p:cNvCxnSpPr>
          <p:nvPr/>
        </p:nvCxnSpPr>
        <p:spPr>
          <a:xfrm flipH="1">
            <a:off x="4267200" y="2251529"/>
            <a:ext cx="1485900" cy="18687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276600" y="3429000"/>
            <a:ext cx="1981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/>
              <a:t>“System.Proc1.Thread1” Written in Ivory</a:t>
            </a:r>
            <a:endParaRPr lang="en-US" sz="1100" dirty="0"/>
          </a:p>
        </p:txBody>
      </p:sp>
      <p:cxnSp>
        <p:nvCxnSpPr>
          <p:cNvPr id="18" name="Straight Arrow Connector 17"/>
          <p:cNvCxnSpPr>
            <a:stCxn id="15" idx="2"/>
            <a:endCxn id="17" idx="0"/>
          </p:cNvCxnSpPr>
          <p:nvPr/>
        </p:nvCxnSpPr>
        <p:spPr>
          <a:xfrm>
            <a:off x="4267200" y="3200400"/>
            <a:ext cx="0" cy="2286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372100" y="2438400"/>
            <a:ext cx="1981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/>
              <a:t>“System.Proc1.Thread2” Writes to own memory</a:t>
            </a:r>
            <a:endParaRPr lang="en-US" sz="1100" dirty="0"/>
          </a:p>
        </p:txBody>
      </p:sp>
      <p:cxnSp>
        <p:nvCxnSpPr>
          <p:cNvPr id="20" name="Straight Arrow Connector 19"/>
          <p:cNvCxnSpPr>
            <a:stCxn id="14" idx="2"/>
            <a:endCxn id="19" idx="0"/>
          </p:cNvCxnSpPr>
          <p:nvPr/>
        </p:nvCxnSpPr>
        <p:spPr>
          <a:xfrm>
            <a:off x="5753100" y="2251529"/>
            <a:ext cx="609600" cy="18687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342572" y="1042310"/>
            <a:ext cx="1019628" cy="634090"/>
          </a:xfrm>
          <a:prstGeom prst="rect">
            <a:avLst/>
          </a:prstGeom>
          <a:noFill/>
          <a:ln w="158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3529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86D9C8-0CDB-4BF0-99FF-D7490CE4EFA3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800" y="4343400"/>
            <a:ext cx="3530600" cy="2139047"/>
          </a:xfrm>
          <a:prstGeom prst="rect">
            <a:avLst/>
          </a:prstGeom>
          <a:ln w="15875">
            <a:solidFill>
              <a:schemeClr val="accent1"/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en-US" sz="700" b="1" dirty="0" err="1">
                <a:solidFill>
                  <a:srgbClr val="000000"/>
                </a:solidFill>
                <a:latin typeface="Consolas"/>
              </a:rPr>
              <a:t>memory_protected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p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: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process)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&lt;=</a:t>
            </a:r>
          </a:p>
          <a:p>
            <a:r>
              <a:rPr lang="en-US" sz="7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**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2A00FF"/>
                </a:solidFill>
                <a:latin typeface="Consolas"/>
              </a:rPr>
              <a:t>"The memory of process "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p </a:t>
            </a:r>
            <a:r>
              <a:rPr lang="en-US" sz="700" b="1" dirty="0">
                <a:solidFill>
                  <a:srgbClr val="2A00FF"/>
                </a:solidFill>
                <a:latin typeface="Consolas"/>
              </a:rPr>
              <a:t>" is protected </a:t>
            </a:r>
            <a:endParaRPr lang="en-US" sz="700" b="1" dirty="0" smtClean="0">
              <a:solidFill>
                <a:srgbClr val="2A00FF"/>
              </a:solidFill>
              <a:latin typeface="Consolas"/>
            </a:endParaRPr>
          </a:p>
          <a:p>
            <a:r>
              <a:rPr lang="en-US" sz="700" b="1" dirty="0" smtClean="0">
                <a:solidFill>
                  <a:srgbClr val="2A00FF"/>
                </a:solidFill>
                <a:latin typeface="Consolas"/>
              </a:rPr>
              <a:t>from </a:t>
            </a:r>
            <a:r>
              <a:rPr lang="en-US" sz="700" b="1" dirty="0">
                <a:solidFill>
                  <a:srgbClr val="2A00FF"/>
                </a:solidFill>
                <a:latin typeface="Consolas"/>
              </a:rPr>
              <a:t>alterations by other processes"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**</a:t>
            </a:r>
          </a:p>
          <a:p>
            <a:r>
              <a:rPr lang="en-US" sz="7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property(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p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,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SMACCM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::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OS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)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=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2A00FF"/>
                </a:solidFill>
                <a:latin typeface="Consolas"/>
              </a:rPr>
              <a:t>"SeL4"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or</a:t>
            </a:r>
          </a:p>
          <a:p>
            <a:r>
              <a:rPr lang="en-US" sz="7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(property(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p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,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SMACCM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::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OS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)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=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700" b="1" dirty="0" err="1" smtClean="0">
                <a:solidFill>
                  <a:srgbClr val="2A00FF"/>
                </a:solidFill>
                <a:latin typeface="Consolas"/>
              </a:rPr>
              <a:t>eChronos</a:t>
            </a:r>
            <a:r>
              <a:rPr lang="en-US" sz="700" b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7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and</a:t>
            </a:r>
          </a:p>
          <a:p>
            <a:r>
              <a:rPr lang="en-US" sz="700" b="1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700" b="1" dirty="0" err="1">
                <a:solidFill>
                  <a:srgbClr val="7F0055"/>
                </a:solidFill>
                <a:latin typeface="Consolas"/>
              </a:rPr>
              <a:t>forall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mem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: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memory).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bound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p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,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mem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)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=&gt;</a:t>
            </a:r>
          </a:p>
          <a:p>
            <a:r>
              <a:rPr lang="en-US" sz="700" b="1" dirty="0">
                <a:solidFill>
                  <a:srgbClr val="000000"/>
                </a:solidFill>
                <a:latin typeface="Consolas"/>
              </a:rPr>
              <a:t>     </a:t>
            </a:r>
            <a:r>
              <a:rPr lang="en-US" sz="700" b="1" dirty="0" err="1">
                <a:solidFill>
                  <a:srgbClr val="7F0055"/>
                </a:solidFill>
                <a:latin typeface="Consolas"/>
              </a:rPr>
              <a:t>forall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q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: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process).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bound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q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,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mem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)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=&gt;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 err="1">
                <a:solidFill>
                  <a:srgbClr val="000000"/>
                </a:solidFill>
                <a:latin typeface="Consolas"/>
              </a:rPr>
              <a:t>memory_safe_process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q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))</a:t>
            </a:r>
          </a:p>
          <a:p>
            <a:endParaRPr lang="en-US" sz="700" b="1" dirty="0">
              <a:latin typeface="Consolas"/>
            </a:endParaRPr>
          </a:p>
          <a:p>
            <a:r>
              <a:rPr lang="en-US" sz="700" b="1" dirty="0" err="1">
                <a:solidFill>
                  <a:srgbClr val="000000"/>
                </a:solidFill>
                <a:latin typeface="Consolas"/>
              </a:rPr>
              <a:t>memory_safe_process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p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: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process)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&lt;=</a:t>
            </a:r>
          </a:p>
          <a:p>
            <a:r>
              <a:rPr lang="en-US" sz="7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**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2A00FF"/>
                </a:solidFill>
                <a:latin typeface="Consolas"/>
              </a:rPr>
              <a:t>"The process "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p </a:t>
            </a:r>
            <a:r>
              <a:rPr lang="en-US" sz="700" b="1" dirty="0">
                <a:solidFill>
                  <a:srgbClr val="2A00FF"/>
                </a:solidFill>
                <a:latin typeface="Consolas"/>
              </a:rPr>
              <a:t>" only writes to its own memory space"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**</a:t>
            </a:r>
          </a:p>
          <a:p>
            <a:r>
              <a:rPr lang="en-US" sz="7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700" b="1" dirty="0" err="1">
                <a:solidFill>
                  <a:srgbClr val="7F0055"/>
                </a:solidFill>
                <a:latin typeface="Consolas"/>
              </a:rPr>
              <a:t>forall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t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: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thread).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contained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t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,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p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)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=&gt;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 err="1">
                <a:solidFill>
                  <a:srgbClr val="000000"/>
                </a:solidFill>
                <a:latin typeface="Consolas"/>
              </a:rPr>
              <a:t>memory_safe_thread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t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)</a:t>
            </a:r>
          </a:p>
          <a:p>
            <a:endParaRPr lang="en-US" sz="700" b="1" dirty="0">
              <a:latin typeface="Consolas"/>
            </a:endParaRPr>
          </a:p>
          <a:p>
            <a:r>
              <a:rPr lang="en-US" sz="700" b="1" dirty="0" err="1">
                <a:solidFill>
                  <a:srgbClr val="000000"/>
                </a:solidFill>
                <a:latin typeface="Consolas"/>
              </a:rPr>
              <a:t>memory_safe_thread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t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: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thread)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&lt;=</a:t>
            </a:r>
          </a:p>
          <a:p>
            <a:r>
              <a:rPr lang="en-US" sz="7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**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2A00FF"/>
                </a:solidFill>
                <a:latin typeface="Consolas"/>
              </a:rPr>
              <a:t>"The thread "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t </a:t>
            </a:r>
            <a:r>
              <a:rPr lang="en-US" sz="700" b="1" dirty="0">
                <a:solidFill>
                  <a:srgbClr val="2A00FF"/>
                </a:solidFill>
                <a:latin typeface="Consolas"/>
              </a:rPr>
              <a:t>" only writes to its own memory space"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**</a:t>
            </a:r>
          </a:p>
          <a:p>
            <a:r>
              <a:rPr lang="en-US" sz="7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700" b="1" dirty="0" err="1">
                <a:solidFill>
                  <a:srgbClr val="000000"/>
                </a:solidFill>
                <a:latin typeface="Consolas"/>
              </a:rPr>
              <a:t>ivory_thread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t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)</a:t>
            </a:r>
          </a:p>
          <a:p>
            <a:r>
              <a:rPr lang="en-US" sz="700" b="1" dirty="0">
                <a:solidFill>
                  <a:srgbClr val="000000"/>
                </a:solidFill>
                <a:latin typeface="Consolas"/>
              </a:rPr>
              <a:t>  </a:t>
            </a:r>
          </a:p>
          <a:p>
            <a:r>
              <a:rPr lang="en-US" sz="700" b="1" dirty="0" err="1">
                <a:solidFill>
                  <a:srgbClr val="000000"/>
                </a:solidFill>
                <a:latin typeface="Consolas"/>
              </a:rPr>
              <a:t>ivory_thread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t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: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thread)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&lt;=</a:t>
            </a:r>
          </a:p>
          <a:p>
            <a:r>
              <a:rPr lang="en-US" sz="7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**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2A00FF"/>
                </a:solidFill>
                <a:latin typeface="Consolas"/>
              </a:rPr>
              <a:t>"The thread "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t </a:t>
            </a:r>
            <a:r>
              <a:rPr lang="en-US" sz="700" b="1" dirty="0">
                <a:solidFill>
                  <a:srgbClr val="2A00FF"/>
                </a:solidFill>
                <a:latin typeface="Consolas"/>
              </a:rPr>
              <a:t>" is generated from Ivory"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**</a:t>
            </a:r>
          </a:p>
          <a:p>
            <a:r>
              <a:rPr lang="en-US" sz="7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property(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t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,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SMACCM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::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Language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)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=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2A00FF"/>
                </a:solidFill>
                <a:latin typeface="Consolas"/>
              </a:rPr>
              <a:t>"Ivory"</a:t>
            </a:r>
            <a:endParaRPr lang="en-US" sz="700" b="1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297878"/>
              </p:ext>
            </p:extLst>
          </p:nvPr>
        </p:nvGraphicFramePr>
        <p:xfrm>
          <a:off x="0" y="2209800"/>
          <a:ext cx="3111894" cy="20968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5" name="Visio" r:id="rId3" imgW="2511357" imgH="1692343" progId="Visio.Drawing.11">
                  <p:embed/>
                </p:oleObj>
              </mc:Choice>
              <mc:Fallback>
                <p:oleObj name="Visio" r:id="rId3" imgW="2511357" imgH="169234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209800"/>
                        <a:ext cx="3111894" cy="20968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2091229"/>
              </p:ext>
            </p:extLst>
          </p:nvPr>
        </p:nvGraphicFramePr>
        <p:xfrm>
          <a:off x="32657" y="457200"/>
          <a:ext cx="2857500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6" name="Visio" r:id="rId5" imgW="2858040" imgH="1368357" progId="Visio.Drawing.11">
                  <p:embed/>
                </p:oleObj>
              </mc:Choice>
              <mc:Fallback>
                <p:oleObj name="Visio" r:id="rId5" imgW="2858040" imgH="136835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57" y="457200"/>
                        <a:ext cx="2857500" cy="136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4551866"/>
              </p:ext>
            </p:extLst>
          </p:nvPr>
        </p:nvGraphicFramePr>
        <p:xfrm>
          <a:off x="2667000" y="587148"/>
          <a:ext cx="2360613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7" name="Visio" r:id="rId7" imgW="2361119" imgH="1125436" progId="Visio.Drawing.11">
                  <p:embed/>
                </p:oleObj>
              </mc:Choice>
              <mc:Fallback>
                <p:oleObj name="Visio" r:id="rId7" imgW="2361119" imgH="112543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87148"/>
                        <a:ext cx="2360613" cy="1125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Connector 9"/>
          <p:cNvCxnSpPr/>
          <p:nvPr/>
        </p:nvCxnSpPr>
        <p:spPr>
          <a:xfrm flipV="1">
            <a:off x="914400" y="1828800"/>
            <a:ext cx="381000" cy="867230"/>
          </a:xfrm>
          <a:prstGeom prst="line">
            <a:avLst/>
          </a:prstGeom>
          <a:ln w="57150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438400" y="1752600"/>
            <a:ext cx="1143000" cy="943430"/>
          </a:xfrm>
          <a:prstGeom prst="line">
            <a:avLst/>
          </a:prstGeom>
          <a:ln w="57150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172200" y="457200"/>
            <a:ext cx="1905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/>
              <a:t>Process “System.Proc1” protected from other processes</a:t>
            </a:r>
            <a:endParaRPr lang="en-US" sz="1100" dirty="0"/>
          </a:p>
        </p:txBody>
      </p:sp>
      <p:sp>
        <p:nvSpPr>
          <p:cNvPr id="2" name="Rectangle 1"/>
          <p:cNvSpPr/>
          <p:nvPr/>
        </p:nvSpPr>
        <p:spPr>
          <a:xfrm>
            <a:off x="25401" y="6096000"/>
            <a:ext cx="1346200" cy="152400"/>
          </a:xfrm>
          <a:prstGeom prst="rect">
            <a:avLst/>
          </a:prstGeom>
          <a:noFill/>
          <a:ln w="158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800600" y="1489529"/>
            <a:ext cx="1905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/>
              <a:t>Process “System.Proc1” Writes to own memory</a:t>
            </a:r>
            <a:endParaRPr lang="en-US" sz="1100" dirty="0"/>
          </a:p>
        </p:txBody>
      </p:sp>
      <p:cxnSp>
        <p:nvCxnSpPr>
          <p:cNvPr id="6" name="Straight Arrow Connector 5"/>
          <p:cNvCxnSpPr>
            <a:stCxn id="12" idx="2"/>
            <a:endCxn id="14" idx="0"/>
          </p:cNvCxnSpPr>
          <p:nvPr/>
        </p:nvCxnSpPr>
        <p:spPr>
          <a:xfrm flipH="1">
            <a:off x="5753100" y="1219200"/>
            <a:ext cx="1371600" cy="27032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276600" y="2438400"/>
            <a:ext cx="1981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/>
              <a:t>“System.Proc1.Thread1” Writes to own memory</a:t>
            </a:r>
            <a:endParaRPr lang="en-US" sz="1100" dirty="0"/>
          </a:p>
        </p:txBody>
      </p:sp>
      <p:cxnSp>
        <p:nvCxnSpPr>
          <p:cNvPr id="16" name="Straight Arrow Connector 15"/>
          <p:cNvCxnSpPr>
            <a:stCxn id="14" idx="2"/>
            <a:endCxn id="15" idx="0"/>
          </p:cNvCxnSpPr>
          <p:nvPr/>
        </p:nvCxnSpPr>
        <p:spPr>
          <a:xfrm flipH="1">
            <a:off x="4267200" y="2251529"/>
            <a:ext cx="1485900" cy="18687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276600" y="3429000"/>
            <a:ext cx="1981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/>
              <a:t>“System.Proc1.Thread1” Written in Ivory</a:t>
            </a:r>
            <a:endParaRPr lang="en-US" sz="1100" dirty="0"/>
          </a:p>
        </p:txBody>
      </p:sp>
      <p:cxnSp>
        <p:nvCxnSpPr>
          <p:cNvPr id="18" name="Straight Arrow Connector 17"/>
          <p:cNvCxnSpPr>
            <a:stCxn id="15" idx="2"/>
            <a:endCxn id="17" idx="0"/>
          </p:cNvCxnSpPr>
          <p:nvPr/>
        </p:nvCxnSpPr>
        <p:spPr>
          <a:xfrm>
            <a:off x="4267200" y="3200400"/>
            <a:ext cx="0" cy="2286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372100" y="2438400"/>
            <a:ext cx="1981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/>
              <a:t>“System.Proc1.Thread2” Writes to own memory</a:t>
            </a:r>
            <a:endParaRPr lang="en-US" sz="1100" dirty="0"/>
          </a:p>
        </p:txBody>
      </p:sp>
      <p:cxnSp>
        <p:nvCxnSpPr>
          <p:cNvPr id="20" name="Straight Arrow Connector 19"/>
          <p:cNvCxnSpPr>
            <a:stCxn id="14" idx="2"/>
            <a:endCxn id="19" idx="0"/>
          </p:cNvCxnSpPr>
          <p:nvPr/>
        </p:nvCxnSpPr>
        <p:spPr>
          <a:xfrm>
            <a:off x="5753100" y="2251529"/>
            <a:ext cx="609600" cy="18687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410200" y="3429000"/>
            <a:ext cx="1981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/>
              <a:t>“System.Proc1.Thread2” Written in Ivory</a:t>
            </a:r>
          </a:p>
        </p:txBody>
      </p:sp>
      <p:cxnSp>
        <p:nvCxnSpPr>
          <p:cNvPr id="22" name="Straight Arrow Connector 21"/>
          <p:cNvCxnSpPr>
            <a:stCxn id="19" idx="2"/>
            <a:endCxn id="21" idx="0"/>
          </p:cNvCxnSpPr>
          <p:nvPr/>
        </p:nvCxnSpPr>
        <p:spPr>
          <a:xfrm>
            <a:off x="6362700" y="3200400"/>
            <a:ext cx="38100" cy="2286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342572" y="1042310"/>
            <a:ext cx="1019628" cy="634090"/>
          </a:xfrm>
          <a:prstGeom prst="rect">
            <a:avLst/>
          </a:prstGeom>
          <a:noFill/>
          <a:ln w="158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9328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86D9C8-0CDB-4BF0-99FF-D7490CE4EFA3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800" y="4343400"/>
            <a:ext cx="3530600" cy="2139047"/>
          </a:xfrm>
          <a:prstGeom prst="rect">
            <a:avLst/>
          </a:prstGeom>
          <a:ln w="15875">
            <a:solidFill>
              <a:schemeClr val="accent1"/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en-US" sz="700" b="1" dirty="0" err="1">
                <a:solidFill>
                  <a:srgbClr val="000000"/>
                </a:solidFill>
                <a:latin typeface="Consolas"/>
              </a:rPr>
              <a:t>memory_protected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p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: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process)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&lt;=</a:t>
            </a:r>
          </a:p>
          <a:p>
            <a:r>
              <a:rPr lang="en-US" sz="7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**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2A00FF"/>
                </a:solidFill>
                <a:latin typeface="Consolas"/>
              </a:rPr>
              <a:t>"The memory of process "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p </a:t>
            </a:r>
            <a:r>
              <a:rPr lang="en-US" sz="700" b="1" dirty="0">
                <a:solidFill>
                  <a:srgbClr val="2A00FF"/>
                </a:solidFill>
                <a:latin typeface="Consolas"/>
              </a:rPr>
              <a:t>" is protected </a:t>
            </a:r>
            <a:endParaRPr lang="en-US" sz="700" b="1" dirty="0" smtClean="0">
              <a:solidFill>
                <a:srgbClr val="2A00FF"/>
              </a:solidFill>
              <a:latin typeface="Consolas"/>
            </a:endParaRPr>
          </a:p>
          <a:p>
            <a:r>
              <a:rPr lang="en-US" sz="700" b="1" dirty="0" smtClean="0">
                <a:solidFill>
                  <a:srgbClr val="2A00FF"/>
                </a:solidFill>
                <a:latin typeface="Consolas"/>
              </a:rPr>
              <a:t>from </a:t>
            </a:r>
            <a:r>
              <a:rPr lang="en-US" sz="700" b="1" dirty="0">
                <a:solidFill>
                  <a:srgbClr val="2A00FF"/>
                </a:solidFill>
                <a:latin typeface="Consolas"/>
              </a:rPr>
              <a:t>alterations by other processes"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**</a:t>
            </a:r>
          </a:p>
          <a:p>
            <a:r>
              <a:rPr lang="en-US" sz="7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property(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p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,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SMACCM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::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OS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)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=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2A00FF"/>
                </a:solidFill>
                <a:latin typeface="Consolas"/>
              </a:rPr>
              <a:t>"SeL4"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or</a:t>
            </a:r>
          </a:p>
          <a:p>
            <a:r>
              <a:rPr lang="en-US" sz="7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(property(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p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,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SMACCM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::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OS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)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=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700" b="1" dirty="0" err="1" smtClean="0">
                <a:solidFill>
                  <a:srgbClr val="2A00FF"/>
                </a:solidFill>
                <a:latin typeface="Consolas"/>
              </a:rPr>
              <a:t>eChronos</a:t>
            </a:r>
            <a:r>
              <a:rPr lang="en-US" sz="700" b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7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and</a:t>
            </a:r>
          </a:p>
          <a:p>
            <a:r>
              <a:rPr lang="en-US" sz="700" b="1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700" b="1" dirty="0" err="1">
                <a:solidFill>
                  <a:srgbClr val="7F0055"/>
                </a:solidFill>
                <a:latin typeface="Consolas"/>
              </a:rPr>
              <a:t>forall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mem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: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memory).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bound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p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,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mem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)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=&gt;</a:t>
            </a:r>
          </a:p>
          <a:p>
            <a:r>
              <a:rPr lang="en-US" sz="700" b="1" dirty="0">
                <a:solidFill>
                  <a:srgbClr val="000000"/>
                </a:solidFill>
                <a:latin typeface="Consolas"/>
              </a:rPr>
              <a:t>     </a:t>
            </a:r>
            <a:r>
              <a:rPr lang="en-US" sz="700" b="1" dirty="0" err="1">
                <a:solidFill>
                  <a:srgbClr val="7F0055"/>
                </a:solidFill>
                <a:latin typeface="Consolas"/>
              </a:rPr>
              <a:t>forall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q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: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process).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bound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q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,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mem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)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=&gt;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 err="1">
                <a:solidFill>
                  <a:srgbClr val="000000"/>
                </a:solidFill>
                <a:latin typeface="Consolas"/>
              </a:rPr>
              <a:t>memory_safe_process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q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))</a:t>
            </a:r>
          </a:p>
          <a:p>
            <a:endParaRPr lang="en-US" sz="700" b="1" dirty="0">
              <a:latin typeface="Consolas"/>
            </a:endParaRPr>
          </a:p>
          <a:p>
            <a:r>
              <a:rPr lang="en-US" sz="700" b="1" dirty="0" err="1">
                <a:solidFill>
                  <a:srgbClr val="000000"/>
                </a:solidFill>
                <a:latin typeface="Consolas"/>
              </a:rPr>
              <a:t>memory_safe_process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p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: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process)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&lt;=</a:t>
            </a:r>
          </a:p>
          <a:p>
            <a:r>
              <a:rPr lang="en-US" sz="7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**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2A00FF"/>
                </a:solidFill>
                <a:latin typeface="Consolas"/>
              </a:rPr>
              <a:t>"The process "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p </a:t>
            </a:r>
            <a:r>
              <a:rPr lang="en-US" sz="700" b="1" dirty="0">
                <a:solidFill>
                  <a:srgbClr val="2A00FF"/>
                </a:solidFill>
                <a:latin typeface="Consolas"/>
              </a:rPr>
              <a:t>" only writes to its own memory space"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**</a:t>
            </a:r>
          </a:p>
          <a:p>
            <a:r>
              <a:rPr lang="en-US" sz="7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700" b="1" dirty="0" err="1">
                <a:solidFill>
                  <a:srgbClr val="7F0055"/>
                </a:solidFill>
                <a:latin typeface="Consolas"/>
              </a:rPr>
              <a:t>forall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t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: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thread).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contained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t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,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p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)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=&gt;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 err="1">
                <a:solidFill>
                  <a:srgbClr val="000000"/>
                </a:solidFill>
                <a:latin typeface="Consolas"/>
              </a:rPr>
              <a:t>memory_safe_thread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t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)</a:t>
            </a:r>
          </a:p>
          <a:p>
            <a:endParaRPr lang="en-US" sz="700" b="1" dirty="0">
              <a:latin typeface="Consolas"/>
            </a:endParaRPr>
          </a:p>
          <a:p>
            <a:r>
              <a:rPr lang="en-US" sz="700" b="1" dirty="0" err="1">
                <a:solidFill>
                  <a:srgbClr val="000000"/>
                </a:solidFill>
                <a:latin typeface="Consolas"/>
              </a:rPr>
              <a:t>memory_safe_thread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t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: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thread)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&lt;=</a:t>
            </a:r>
          </a:p>
          <a:p>
            <a:r>
              <a:rPr lang="en-US" sz="7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**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2A00FF"/>
                </a:solidFill>
                <a:latin typeface="Consolas"/>
              </a:rPr>
              <a:t>"The thread "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t </a:t>
            </a:r>
            <a:r>
              <a:rPr lang="en-US" sz="700" b="1" dirty="0">
                <a:solidFill>
                  <a:srgbClr val="2A00FF"/>
                </a:solidFill>
                <a:latin typeface="Consolas"/>
              </a:rPr>
              <a:t>" only writes to its own memory space"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**</a:t>
            </a:r>
          </a:p>
          <a:p>
            <a:r>
              <a:rPr lang="en-US" sz="7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700" b="1" dirty="0" err="1">
                <a:solidFill>
                  <a:srgbClr val="000000"/>
                </a:solidFill>
                <a:latin typeface="Consolas"/>
              </a:rPr>
              <a:t>ivory_thread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t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)</a:t>
            </a:r>
          </a:p>
          <a:p>
            <a:r>
              <a:rPr lang="en-US" sz="700" b="1" dirty="0">
                <a:solidFill>
                  <a:srgbClr val="000000"/>
                </a:solidFill>
                <a:latin typeface="Consolas"/>
              </a:rPr>
              <a:t>  </a:t>
            </a:r>
          </a:p>
          <a:p>
            <a:r>
              <a:rPr lang="en-US" sz="700" b="1" dirty="0" err="1">
                <a:solidFill>
                  <a:srgbClr val="000000"/>
                </a:solidFill>
                <a:latin typeface="Consolas"/>
              </a:rPr>
              <a:t>ivory_thread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t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: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thread)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&lt;=</a:t>
            </a:r>
          </a:p>
          <a:p>
            <a:r>
              <a:rPr lang="en-US" sz="7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**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2A00FF"/>
                </a:solidFill>
                <a:latin typeface="Consolas"/>
              </a:rPr>
              <a:t>"The thread "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t </a:t>
            </a:r>
            <a:r>
              <a:rPr lang="en-US" sz="700" b="1" dirty="0">
                <a:solidFill>
                  <a:srgbClr val="2A00FF"/>
                </a:solidFill>
                <a:latin typeface="Consolas"/>
              </a:rPr>
              <a:t>" is generated from Ivory"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**</a:t>
            </a:r>
          </a:p>
          <a:p>
            <a:r>
              <a:rPr lang="en-US" sz="7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property(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t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,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SMACCM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::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Language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)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=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2A00FF"/>
                </a:solidFill>
                <a:latin typeface="Consolas"/>
              </a:rPr>
              <a:t>"Ivory"</a:t>
            </a:r>
            <a:endParaRPr lang="en-US" sz="700" b="1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8497060"/>
              </p:ext>
            </p:extLst>
          </p:nvPr>
        </p:nvGraphicFramePr>
        <p:xfrm>
          <a:off x="0" y="2209800"/>
          <a:ext cx="3111894" cy="20968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9" name="Visio" r:id="rId3" imgW="2511357" imgH="1692343" progId="Visio.Drawing.11">
                  <p:embed/>
                </p:oleObj>
              </mc:Choice>
              <mc:Fallback>
                <p:oleObj name="Visio" r:id="rId3" imgW="2511357" imgH="169234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209800"/>
                        <a:ext cx="3111894" cy="20968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0891790"/>
              </p:ext>
            </p:extLst>
          </p:nvPr>
        </p:nvGraphicFramePr>
        <p:xfrm>
          <a:off x="32657" y="457200"/>
          <a:ext cx="2857500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0" name="Visio" r:id="rId5" imgW="2858040" imgH="1368357" progId="Visio.Drawing.11">
                  <p:embed/>
                </p:oleObj>
              </mc:Choice>
              <mc:Fallback>
                <p:oleObj name="Visio" r:id="rId5" imgW="2858040" imgH="136835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57" y="457200"/>
                        <a:ext cx="2857500" cy="136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7318142"/>
              </p:ext>
            </p:extLst>
          </p:nvPr>
        </p:nvGraphicFramePr>
        <p:xfrm>
          <a:off x="2667000" y="587148"/>
          <a:ext cx="2360613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1" name="Visio" r:id="rId7" imgW="2361119" imgH="1125436" progId="Visio.Drawing.11">
                  <p:embed/>
                </p:oleObj>
              </mc:Choice>
              <mc:Fallback>
                <p:oleObj name="Visio" r:id="rId7" imgW="2361119" imgH="112543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87148"/>
                        <a:ext cx="2360613" cy="1125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Connector 9"/>
          <p:cNvCxnSpPr/>
          <p:nvPr/>
        </p:nvCxnSpPr>
        <p:spPr>
          <a:xfrm flipV="1">
            <a:off x="914400" y="1828800"/>
            <a:ext cx="381000" cy="867230"/>
          </a:xfrm>
          <a:prstGeom prst="line">
            <a:avLst/>
          </a:prstGeom>
          <a:ln w="57150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438400" y="1752600"/>
            <a:ext cx="1143000" cy="943430"/>
          </a:xfrm>
          <a:prstGeom prst="line">
            <a:avLst/>
          </a:prstGeom>
          <a:ln w="57150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172200" y="457200"/>
            <a:ext cx="1905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/>
              <a:t>Process “System.Proc1” protected from other processes</a:t>
            </a:r>
            <a:endParaRPr lang="en-US" sz="1100" dirty="0"/>
          </a:p>
        </p:txBody>
      </p:sp>
      <p:sp>
        <p:nvSpPr>
          <p:cNvPr id="2" name="Rectangle 1"/>
          <p:cNvSpPr/>
          <p:nvPr/>
        </p:nvSpPr>
        <p:spPr>
          <a:xfrm>
            <a:off x="83457" y="5257800"/>
            <a:ext cx="1669143" cy="152400"/>
          </a:xfrm>
          <a:prstGeom prst="rect">
            <a:avLst/>
          </a:prstGeom>
          <a:noFill/>
          <a:ln w="158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800600" y="1489529"/>
            <a:ext cx="1905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/>
              <a:t>Process “System.Proc1” Writes to own memory</a:t>
            </a:r>
            <a:endParaRPr lang="en-US" sz="1100" dirty="0"/>
          </a:p>
        </p:txBody>
      </p:sp>
      <p:cxnSp>
        <p:nvCxnSpPr>
          <p:cNvPr id="6" name="Straight Arrow Connector 5"/>
          <p:cNvCxnSpPr>
            <a:stCxn id="12" idx="2"/>
            <a:endCxn id="14" idx="0"/>
          </p:cNvCxnSpPr>
          <p:nvPr/>
        </p:nvCxnSpPr>
        <p:spPr>
          <a:xfrm flipH="1">
            <a:off x="5753100" y="1219200"/>
            <a:ext cx="1371600" cy="27032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276600" y="2438400"/>
            <a:ext cx="1981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/>
              <a:t>“System.Proc1.Thread1” Writes to own memory</a:t>
            </a:r>
            <a:endParaRPr lang="en-US" sz="1100" dirty="0"/>
          </a:p>
        </p:txBody>
      </p:sp>
      <p:cxnSp>
        <p:nvCxnSpPr>
          <p:cNvPr id="16" name="Straight Arrow Connector 15"/>
          <p:cNvCxnSpPr>
            <a:stCxn id="14" idx="2"/>
            <a:endCxn id="15" idx="0"/>
          </p:cNvCxnSpPr>
          <p:nvPr/>
        </p:nvCxnSpPr>
        <p:spPr>
          <a:xfrm flipH="1">
            <a:off x="4267200" y="2251529"/>
            <a:ext cx="1485900" cy="18687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276600" y="3429000"/>
            <a:ext cx="1981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/>
              <a:t>“System.Proc1.Thread1” Written in Ivory</a:t>
            </a:r>
            <a:endParaRPr lang="en-US" sz="1100" dirty="0"/>
          </a:p>
        </p:txBody>
      </p:sp>
      <p:cxnSp>
        <p:nvCxnSpPr>
          <p:cNvPr id="18" name="Straight Arrow Connector 17"/>
          <p:cNvCxnSpPr>
            <a:stCxn id="15" idx="2"/>
            <a:endCxn id="17" idx="0"/>
          </p:cNvCxnSpPr>
          <p:nvPr/>
        </p:nvCxnSpPr>
        <p:spPr>
          <a:xfrm>
            <a:off x="4267200" y="3200400"/>
            <a:ext cx="0" cy="2286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372100" y="2438400"/>
            <a:ext cx="1981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/>
              <a:t>“System.Proc1.Thread2” Writes to own memory</a:t>
            </a:r>
            <a:endParaRPr lang="en-US" sz="1100" dirty="0"/>
          </a:p>
        </p:txBody>
      </p:sp>
      <p:cxnSp>
        <p:nvCxnSpPr>
          <p:cNvPr id="20" name="Straight Arrow Connector 19"/>
          <p:cNvCxnSpPr>
            <a:stCxn id="14" idx="2"/>
            <a:endCxn id="19" idx="0"/>
          </p:cNvCxnSpPr>
          <p:nvPr/>
        </p:nvCxnSpPr>
        <p:spPr>
          <a:xfrm>
            <a:off x="5753100" y="2251529"/>
            <a:ext cx="609600" cy="18687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410200" y="3429000"/>
            <a:ext cx="1981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/>
              <a:t>“System.Proc1.Thread2” Written in Ivory</a:t>
            </a:r>
          </a:p>
        </p:txBody>
      </p:sp>
      <p:cxnSp>
        <p:nvCxnSpPr>
          <p:cNvPr id="22" name="Straight Arrow Connector 21"/>
          <p:cNvCxnSpPr>
            <a:stCxn id="19" idx="2"/>
            <a:endCxn id="21" idx="0"/>
          </p:cNvCxnSpPr>
          <p:nvPr/>
        </p:nvCxnSpPr>
        <p:spPr>
          <a:xfrm>
            <a:off x="6362700" y="3200400"/>
            <a:ext cx="38100" cy="2286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714500" y="2696030"/>
            <a:ext cx="1181100" cy="713920"/>
          </a:xfrm>
          <a:prstGeom prst="rect">
            <a:avLst/>
          </a:prstGeom>
          <a:noFill/>
          <a:ln w="158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934200" y="1489529"/>
            <a:ext cx="1905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/>
              <a:t>Process “System.Proc2” Writes to own memory</a:t>
            </a:r>
            <a:endParaRPr lang="en-US" sz="1100" dirty="0"/>
          </a:p>
        </p:txBody>
      </p:sp>
      <p:cxnSp>
        <p:nvCxnSpPr>
          <p:cNvPr id="26" name="Straight Arrow Connector 25"/>
          <p:cNvCxnSpPr>
            <a:stCxn id="12" idx="2"/>
            <a:endCxn id="23" idx="0"/>
          </p:cNvCxnSpPr>
          <p:nvPr/>
        </p:nvCxnSpPr>
        <p:spPr>
          <a:xfrm>
            <a:off x="7124700" y="1219200"/>
            <a:ext cx="762000" cy="27032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4888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86D9C8-0CDB-4BF0-99FF-D7490CE4EFA3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800" y="4343400"/>
            <a:ext cx="3530600" cy="2139047"/>
          </a:xfrm>
          <a:prstGeom prst="rect">
            <a:avLst/>
          </a:prstGeom>
          <a:ln w="15875">
            <a:solidFill>
              <a:schemeClr val="accent1"/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en-US" sz="700" b="1" dirty="0" err="1">
                <a:solidFill>
                  <a:srgbClr val="000000"/>
                </a:solidFill>
                <a:latin typeface="Consolas"/>
              </a:rPr>
              <a:t>memory_protected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p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: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process)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&lt;=</a:t>
            </a:r>
          </a:p>
          <a:p>
            <a:r>
              <a:rPr lang="en-US" sz="7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**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2A00FF"/>
                </a:solidFill>
                <a:latin typeface="Consolas"/>
              </a:rPr>
              <a:t>"The memory of process "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p </a:t>
            </a:r>
            <a:r>
              <a:rPr lang="en-US" sz="700" b="1" dirty="0">
                <a:solidFill>
                  <a:srgbClr val="2A00FF"/>
                </a:solidFill>
                <a:latin typeface="Consolas"/>
              </a:rPr>
              <a:t>" is protected </a:t>
            </a:r>
            <a:endParaRPr lang="en-US" sz="700" b="1" dirty="0" smtClean="0">
              <a:solidFill>
                <a:srgbClr val="2A00FF"/>
              </a:solidFill>
              <a:latin typeface="Consolas"/>
            </a:endParaRPr>
          </a:p>
          <a:p>
            <a:r>
              <a:rPr lang="en-US" sz="700" b="1" dirty="0" smtClean="0">
                <a:solidFill>
                  <a:srgbClr val="2A00FF"/>
                </a:solidFill>
                <a:latin typeface="Consolas"/>
              </a:rPr>
              <a:t>from </a:t>
            </a:r>
            <a:r>
              <a:rPr lang="en-US" sz="700" b="1" dirty="0">
                <a:solidFill>
                  <a:srgbClr val="2A00FF"/>
                </a:solidFill>
                <a:latin typeface="Consolas"/>
              </a:rPr>
              <a:t>alterations by other processes"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**</a:t>
            </a:r>
          </a:p>
          <a:p>
            <a:r>
              <a:rPr lang="en-US" sz="7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property(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p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,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SMACCM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::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OS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)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=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2A00FF"/>
                </a:solidFill>
                <a:latin typeface="Consolas"/>
              </a:rPr>
              <a:t>"SeL4"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or</a:t>
            </a:r>
          </a:p>
          <a:p>
            <a:r>
              <a:rPr lang="en-US" sz="7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(property(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p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,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SMACCM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::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OS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)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=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700" b="1" dirty="0" err="1" smtClean="0">
                <a:solidFill>
                  <a:srgbClr val="2A00FF"/>
                </a:solidFill>
                <a:latin typeface="Consolas"/>
              </a:rPr>
              <a:t>eChronos</a:t>
            </a:r>
            <a:r>
              <a:rPr lang="en-US" sz="700" b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7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and</a:t>
            </a:r>
          </a:p>
          <a:p>
            <a:r>
              <a:rPr lang="en-US" sz="700" b="1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700" b="1" dirty="0" err="1">
                <a:solidFill>
                  <a:srgbClr val="7F0055"/>
                </a:solidFill>
                <a:latin typeface="Consolas"/>
              </a:rPr>
              <a:t>forall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mem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: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memory).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bound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p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,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mem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)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=&gt;</a:t>
            </a:r>
          </a:p>
          <a:p>
            <a:r>
              <a:rPr lang="en-US" sz="700" b="1" dirty="0">
                <a:solidFill>
                  <a:srgbClr val="000000"/>
                </a:solidFill>
                <a:latin typeface="Consolas"/>
              </a:rPr>
              <a:t>     </a:t>
            </a:r>
            <a:r>
              <a:rPr lang="en-US" sz="700" b="1" dirty="0" err="1">
                <a:solidFill>
                  <a:srgbClr val="7F0055"/>
                </a:solidFill>
                <a:latin typeface="Consolas"/>
              </a:rPr>
              <a:t>forall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q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: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process).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bound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q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,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mem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)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=&gt;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 err="1">
                <a:solidFill>
                  <a:srgbClr val="000000"/>
                </a:solidFill>
                <a:latin typeface="Consolas"/>
              </a:rPr>
              <a:t>memory_safe_process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q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))</a:t>
            </a:r>
          </a:p>
          <a:p>
            <a:endParaRPr lang="en-US" sz="700" b="1" dirty="0">
              <a:latin typeface="Consolas"/>
            </a:endParaRPr>
          </a:p>
          <a:p>
            <a:r>
              <a:rPr lang="en-US" sz="700" b="1" dirty="0" err="1">
                <a:solidFill>
                  <a:srgbClr val="000000"/>
                </a:solidFill>
                <a:latin typeface="Consolas"/>
              </a:rPr>
              <a:t>memory_safe_process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p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: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process)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&lt;=</a:t>
            </a:r>
          </a:p>
          <a:p>
            <a:r>
              <a:rPr lang="en-US" sz="7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**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2A00FF"/>
                </a:solidFill>
                <a:latin typeface="Consolas"/>
              </a:rPr>
              <a:t>"The process "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p </a:t>
            </a:r>
            <a:r>
              <a:rPr lang="en-US" sz="700" b="1" dirty="0">
                <a:solidFill>
                  <a:srgbClr val="2A00FF"/>
                </a:solidFill>
                <a:latin typeface="Consolas"/>
              </a:rPr>
              <a:t>" only writes to its own memory space"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**</a:t>
            </a:r>
          </a:p>
          <a:p>
            <a:r>
              <a:rPr lang="en-US" sz="7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700" b="1" dirty="0" err="1">
                <a:solidFill>
                  <a:srgbClr val="7F0055"/>
                </a:solidFill>
                <a:latin typeface="Consolas"/>
              </a:rPr>
              <a:t>forall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t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: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thread).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contained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t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,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p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)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=&gt;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 err="1">
                <a:solidFill>
                  <a:srgbClr val="000000"/>
                </a:solidFill>
                <a:latin typeface="Consolas"/>
              </a:rPr>
              <a:t>memory_safe_thread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t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)</a:t>
            </a:r>
          </a:p>
          <a:p>
            <a:endParaRPr lang="en-US" sz="700" b="1" dirty="0">
              <a:latin typeface="Consolas"/>
            </a:endParaRPr>
          </a:p>
          <a:p>
            <a:r>
              <a:rPr lang="en-US" sz="700" b="1" dirty="0" err="1">
                <a:solidFill>
                  <a:srgbClr val="000000"/>
                </a:solidFill>
                <a:latin typeface="Consolas"/>
              </a:rPr>
              <a:t>memory_safe_thread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t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: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thread)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&lt;=</a:t>
            </a:r>
          </a:p>
          <a:p>
            <a:r>
              <a:rPr lang="en-US" sz="7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**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2A00FF"/>
                </a:solidFill>
                <a:latin typeface="Consolas"/>
              </a:rPr>
              <a:t>"The thread "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t </a:t>
            </a:r>
            <a:r>
              <a:rPr lang="en-US" sz="700" b="1" dirty="0">
                <a:solidFill>
                  <a:srgbClr val="2A00FF"/>
                </a:solidFill>
                <a:latin typeface="Consolas"/>
              </a:rPr>
              <a:t>" only writes to its own memory space"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**</a:t>
            </a:r>
          </a:p>
          <a:p>
            <a:r>
              <a:rPr lang="en-US" sz="7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700" b="1" dirty="0" err="1">
                <a:solidFill>
                  <a:srgbClr val="000000"/>
                </a:solidFill>
                <a:latin typeface="Consolas"/>
              </a:rPr>
              <a:t>ivory_thread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t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)</a:t>
            </a:r>
          </a:p>
          <a:p>
            <a:r>
              <a:rPr lang="en-US" sz="700" b="1" dirty="0">
                <a:solidFill>
                  <a:srgbClr val="000000"/>
                </a:solidFill>
                <a:latin typeface="Consolas"/>
              </a:rPr>
              <a:t>  </a:t>
            </a:r>
          </a:p>
          <a:p>
            <a:r>
              <a:rPr lang="en-US" sz="700" b="1" dirty="0" err="1">
                <a:solidFill>
                  <a:srgbClr val="000000"/>
                </a:solidFill>
                <a:latin typeface="Consolas"/>
              </a:rPr>
              <a:t>ivory_thread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t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: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thread)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&lt;=</a:t>
            </a:r>
          </a:p>
          <a:p>
            <a:r>
              <a:rPr lang="en-US" sz="7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**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2A00FF"/>
                </a:solidFill>
                <a:latin typeface="Consolas"/>
              </a:rPr>
              <a:t>"The thread "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t </a:t>
            </a:r>
            <a:r>
              <a:rPr lang="en-US" sz="700" b="1" dirty="0">
                <a:solidFill>
                  <a:srgbClr val="2A00FF"/>
                </a:solidFill>
                <a:latin typeface="Consolas"/>
              </a:rPr>
              <a:t>" is generated from Ivory"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**</a:t>
            </a:r>
          </a:p>
          <a:p>
            <a:r>
              <a:rPr lang="en-US" sz="7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property(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t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,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SMACCM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::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Language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)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=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2A00FF"/>
                </a:solidFill>
                <a:latin typeface="Consolas"/>
              </a:rPr>
              <a:t>"Ivory"</a:t>
            </a:r>
            <a:endParaRPr lang="en-US" sz="700" b="1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1827511"/>
              </p:ext>
            </p:extLst>
          </p:nvPr>
        </p:nvGraphicFramePr>
        <p:xfrm>
          <a:off x="0" y="2209800"/>
          <a:ext cx="3111894" cy="20968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3" name="Visio" r:id="rId3" imgW="2511357" imgH="1692343" progId="Visio.Drawing.11">
                  <p:embed/>
                </p:oleObj>
              </mc:Choice>
              <mc:Fallback>
                <p:oleObj name="Visio" r:id="rId3" imgW="2511357" imgH="169234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209800"/>
                        <a:ext cx="3111894" cy="20968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8169066"/>
              </p:ext>
            </p:extLst>
          </p:nvPr>
        </p:nvGraphicFramePr>
        <p:xfrm>
          <a:off x="32657" y="457200"/>
          <a:ext cx="2857500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4" name="Visio" r:id="rId5" imgW="2858040" imgH="1368357" progId="Visio.Drawing.11">
                  <p:embed/>
                </p:oleObj>
              </mc:Choice>
              <mc:Fallback>
                <p:oleObj name="Visio" r:id="rId5" imgW="2858040" imgH="136835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57" y="457200"/>
                        <a:ext cx="2857500" cy="136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7711241"/>
              </p:ext>
            </p:extLst>
          </p:nvPr>
        </p:nvGraphicFramePr>
        <p:xfrm>
          <a:off x="2667000" y="587148"/>
          <a:ext cx="2360613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5" name="Visio" r:id="rId7" imgW="2361119" imgH="1125436" progId="Visio.Drawing.11">
                  <p:embed/>
                </p:oleObj>
              </mc:Choice>
              <mc:Fallback>
                <p:oleObj name="Visio" r:id="rId7" imgW="2361119" imgH="112543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87148"/>
                        <a:ext cx="2360613" cy="1125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Connector 9"/>
          <p:cNvCxnSpPr/>
          <p:nvPr/>
        </p:nvCxnSpPr>
        <p:spPr>
          <a:xfrm flipV="1">
            <a:off x="914400" y="1828800"/>
            <a:ext cx="381000" cy="867230"/>
          </a:xfrm>
          <a:prstGeom prst="line">
            <a:avLst/>
          </a:prstGeom>
          <a:ln w="57150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438400" y="1752600"/>
            <a:ext cx="1143000" cy="943430"/>
          </a:xfrm>
          <a:prstGeom prst="line">
            <a:avLst/>
          </a:prstGeom>
          <a:ln w="57150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172200" y="457200"/>
            <a:ext cx="1905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/>
              <a:t>Process “System.Proc1” protected from other processes</a:t>
            </a:r>
            <a:endParaRPr lang="en-US" sz="1100" dirty="0"/>
          </a:p>
        </p:txBody>
      </p:sp>
      <p:sp>
        <p:nvSpPr>
          <p:cNvPr id="2" name="Rectangle 1"/>
          <p:cNvSpPr/>
          <p:nvPr/>
        </p:nvSpPr>
        <p:spPr>
          <a:xfrm>
            <a:off x="83457" y="5638800"/>
            <a:ext cx="1516743" cy="152400"/>
          </a:xfrm>
          <a:prstGeom prst="rect">
            <a:avLst/>
          </a:prstGeom>
          <a:noFill/>
          <a:ln w="158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800600" y="1489529"/>
            <a:ext cx="1905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/>
              <a:t>Process “System.Proc1” Writes to own memory</a:t>
            </a:r>
            <a:endParaRPr lang="en-US" sz="1100" dirty="0"/>
          </a:p>
        </p:txBody>
      </p:sp>
      <p:cxnSp>
        <p:nvCxnSpPr>
          <p:cNvPr id="6" name="Straight Arrow Connector 5"/>
          <p:cNvCxnSpPr>
            <a:stCxn id="12" idx="2"/>
            <a:endCxn id="14" idx="0"/>
          </p:cNvCxnSpPr>
          <p:nvPr/>
        </p:nvCxnSpPr>
        <p:spPr>
          <a:xfrm flipH="1">
            <a:off x="5753100" y="1219200"/>
            <a:ext cx="1371600" cy="27032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276600" y="2438400"/>
            <a:ext cx="1981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/>
              <a:t>“System.Proc1.Thread1” Writes to own memory</a:t>
            </a:r>
            <a:endParaRPr lang="en-US" sz="1100" dirty="0"/>
          </a:p>
        </p:txBody>
      </p:sp>
      <p:cxnSp>
        <p:nvCxnSpPr>
          <p:cNvPr id="16" name="Straight Arrow Connector 15"/>
          <p:cNvCxnSpPr>
            <a:stCxn id="14" idx="2"/>
            <a:endCxn id="15" idx="0"/>
          </p:cNvCxnSpPr>
          <p:nvPr/>
        </p:nvCxnSpPr>
        <p:spPr>
          <a:xfrm flipH="1">
            <a:off x="4267200" y="2251529"/>
            <a:ext cx="1485900" cy="18687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276600" y="3429000"/>
            <a:ext cx="1981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/>
              <a:t>“System.Proc1.Thread1” Written in Ivory</a:t>
            </a:r>
            <a:endParaRPr lang="en-US" sz="1100" dirty="0"/>
          </a:p>
        </p:txBody>
      </p:sp>
      <p:cxnSp>
        <p:nvCxnSpPr>
          <p:cNvPr id="18" name="Straight Arrow Connector 17"/>
          <p:cNvCxnSpPr>
            <a:stCxn id="15" idx="2"/>
            <a:endCxn id="17" idx="0"/>
          </p:cNvCxnSpPr>
          <p:nvPr/>
        </p:nvCxnSpPr>
        <p:spPr>
          <a:xfrm>
            <a:off x="4267200" y="3200400"/>
            <a:ext cx="0" cy="2286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372100" y="2438400"/>
            <a:ext cx="1981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/>
              <a:t>“System.Proc1.Thread2” Writes to own memory</a:t>
            </a:r>
            <a:endParaRPr lang="en-US" sz="1100" dirty="0"/>
          </a:p>
        </p:txBody>
      </p:sp>
      <p:cxnSp>
        <p:nvCxnSpPr>
          <p:cNvPr id="20" name="Straight Arrow Connector 19"/>
          <p:cNvCxnSpPr>
            <a:stCxn id="14" idx="2"/>
            <a:endCxn id="19" idx="0"/>
          </p:cNvCxnSpPr>
          <p:nvPr/>
        </p:nvCxnSpPr>
        <p:spPr>
          <a:xfrm>
            <a:off x="5753100" y="2251529"/>
            <a:ext cx="609600" cy="18687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410200" y="3429000"/>
            <a:ext cx="1981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/>
              <a:t>“System.Proc1.Thread2” Written in Ivory</a:t>
            </a:r>
          </a:p>
        </p:txBody>
      </p:sp>
      <p:cxnSp>
        <p:nvCxnSpPr>
          <p:cNvPr id="22" name="Straight Arrow Connector 21"/>
          <p:cNvCxnSpPr>
            <a:stCxn id="19" idx="2"/>
            <a:endCxn id="21" idx="0"/>
          </p:cNvCxnSpPr>
          <p:nvPr/>
        </p:nvCxnSpPr>
        <p:spPr>
          <a:xfrm>
            <a:off x="6362700" y="3200400"/>
            <a:ext cx="38100" cy="2286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200400" y="914400"/>
            <a:ext cx="1295400" cy="762000"/>
          </a:xfrm>
          <a:prstGeom prst="rect">
            <a:avLst/>
          </a:prstGeom>
          <a:noFill/>
          <a:ln w="158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934200" y="1489529"/>
            <a:ext cx="1905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/>
              <a:t>Process “System.Proc2” Writes to own memory</a:t>
            </a:r>
            <a:endParaRPr lang="en-US" sz="1100" dirty="0"/>
          </a:p>
        </p:txBody>
      </p:sp>
      <p:cxnSp>
        <p:nvCxnSpPr>
          <p:cNvPr id="26" name="Straight Arrow Connector 25"/>
          <p:cNvCxnSpPr>
            <a:stCxn id="12" idx="2"/>
            <a:endCxn id="23" idx="0"/>
          </p:cNvCxnSpPr>
          <p:nvPr/>
        </p:nvCxnSpPr>
        <p:spPr>
          <a:xfrm>
            <a:off x="7124700" y="1219200"/>
            <a:ext cx="762000" cy="27032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896100" y="4568371"/>
            <a:ext cx="1981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/>
              <a:t>“System.Proc2.Thread3” Writes to own memory</a:t>
            </a:r>
            <a:endParaRPr lang="en-US" sz="1100" dirty="0"/>
          </a:p>
        </p:txBody>
      </p:sp>
      <p:cxnSp>
        <p:nvCxnSpPr>
          <p:cNvPr id="30" name="Straight Arrow Connector 29"/>
          <p:cNvCxnSpPr>
            <a:stCxn id="23" idx="2"/>
            <a:endCxn id="27" idx="0"/>
          </p:cNvCxnSpPr>
          <p:nvPr/>
        </p:nvCxnSpPr>
        <p:spPr>
          <a:xfrm>
            <a:off x="7886700" y="2251529"/>
            <a:ext cx="0" cy="231684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4389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HACMS– Security of Cyber Physical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86D9C8-0CDB-4BF0-99FF-D7490CE4EFA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5" name="Picture 2" descr="C:\Documents and Settings\ddcofer\My Documents\Projects\hacms\galois-hacms\proposal\nice-figures\HACMS_004_UAVVulnerabilities_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894288"/>
            <a:ext cx="4474523" cy="279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0"/>
          <p:cNvSpPr>
            <a:spLocks noChangeArrowheads="1"/>
          </p:cNvSpPr>
          <p:nvPr/>
        </p:nvSpPr>
        <p:spPr bwMode="auto">
          <a:xfrm>
            <a:off x="4572000" y="4733457"/>
            <a:ext cx="4095467" cy="57006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/>
          <a:lstStyle/>
          <a:p>
            <a:pPr algn="ctr"/>
            <a:r>
              <a:rPr lang="en-US" sz="1600" b="1" i="1" dirty="0">
                <a:solidFill>
                  <a:schemeClr val="bg1"/>
                </a:solidFill>
              </a:rPr>
              <a:t>Security vulnerabilities that can lead to safety hazards</a:t>
            </a:r>
          </a:p>
        </p:txBody>
      </p:sp>
      <p:pic>
        <p:nvPicPr>
          <p:cNvPr id="7" name="Picture 3" descr="C:\Documents and Settings\ddcofer\My Documents\Projects\hacms\program-mgt\2012-Aug-kick-off\posters\AC-XSetup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D0D8DB"/>
              </a:clrFrom>
              <a:clrTo>
                <a:srgbClr val="D0D8D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7620">
            <a:off x="1204728" y="1645308"/>
            <a:ext cx="2368843" cy="1757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boeing.com/rotorcraft/military/ulb/ulb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55" y="3733800"/>
            <a:ext cx="3228245" cy="2582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83420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86D9C8-0CDB-4BF0-99FF-D7490CE4EFA3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800" y="4343400"/>
            <a:ext cx="3530600" cy="2139047"/>
          </a:xfrm>
          <a:prstGeom prst="rect">
            <a:avLst/>
          </a:prstGeom>
          <a:ln w="15875">
            <a:solidFill>
              <a:schemeClr val="accent1"/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en-US" sz="700" b="1" dirty="0" err="1">
                <a:solidFill>
                  <a:srgbClr val="000000"/>
                </a:solidFill>
                <a:latin typeface="Consolas"/>
              </a:rPr>
              <a:t>memory_protected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p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: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process)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&lt;=</a:t>
            </a:r>
          </a:p>
          <a:p>
            <a:r>
              <a:rPr lang="en-US" sz="7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**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2A00FF"/>
                </a:solidFill>
                <a:latin typeface="Consolas"/>
              </a:rPr>
              <a:t>"The memory of process "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p </a:t>
            </a:r>
            <a:r>
              <a:rPr lang="en-US" sz="700" b="1" dirty="0">
                <a:solidFill>
                  <a:srgbClr val="2A00FF"/>
                </a:solidFill>
                <a:latin typeface="Consolas"/>
              </a:rPr>
              <a:t>" is protected </a:t>
            </a:r>
            <a:endParaRPr lang="en-US" sz="700" b="1" dirty="0" smtClean="0">
              <a:solidFill>
                <a:srgbClr val="2A00FF"/>
              </a:solidFill>
              <a:latin typeface="Consolas"/>
            </a:endParaRPr>
          </a:p>
          <a:p>
            <a:r>
              <a:rPr lang="en-US" sz="700" b="1" dirty="0" smtClean="0">
                <a:solidFill>
                  <a:srgbClr val="2A00FF"/>
                </a:solidFill>
                <a:latin typeface="Consolas"/>
              </a:rPr>
              <a:t>from </a:t>
            </a:r>
            <a:r>
              <a:rPr lang="en-US" sz="700" b="1" dirty="0">
                <a:solidFill>
                  <a:srgbClr val="2A00FF"/>
                </a:solidFill>
                <a:latin typeface="Consolas"/>
              </a:rPr>
              <a:t>alterations by other processes"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**</a:t>
            </a:r>
          </a:p>
          <a:p>
            <a:r>
              <a:rPr lang="en-US" sz="7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property(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p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,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SMACCM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::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OS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)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=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2A00FF"/>
                </a:solidFill>
                <a:latin typeface="Consolas"/>
              </a:rPr>
              <a:t>"SeL4"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or</a:t>
            </a:r>
          </a:p>
          <a:p>
            <a:r>
              <a:rPr lang="en-US" sz="7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(property(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p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,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SMACCM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::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OS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)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=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700" b="1" dirty="0" err="1" smtClean="0">
                <a:solidFill>
                  <a:srgbClr val="2A00FF"/>
                </a:solidFill>
                <a:latin typeface="Consolas"/>
              </a:rPr>
              <a:t>eChronos</a:t>
            </a:r>
            <a:r>
              <a:rPr lang="en-US" sz="700" b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7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and</a:t>
            </a:r>
          </a:p>
          <a:p>
            <a:r>
              <a:rPr lang="en-US" sz="700" b="1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700" b="1" dirty="0" err="1">
                <a:solidFill>
                  <a:srgbClr val="7F0055"/>
                </a:solidFill>
                <a:latin typeface="Consolas"/>
              </a:rPr>
              <a:t>forall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mem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: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memory).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bound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p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,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mem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)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=&gt;</a:t>
            </a:r>
          </a:p>
          <a:p>
            <a:r>
              <a:rPr lang="en-US" sz="700" b="1" dirty="0">
                <a:solidFill>
                  <a:srgbClr val="000000"/>
                </a:solidFill>
                <a:latin typeface="Consolas"/>
              </a:rPr>
              <a:t>     </a:t>
            </a:r>
            <a:r>
              <a:rPr lang="en-US" sz="700" b="1" dirty="0" err="1">
                <a:solidFill>
                  <a:srgbClr val="7F0055"/>
                </a:solidFill>
                <a:latin typeface="Consolas"/>
              </a:rPr>
              <a:t>forall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q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: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process).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bound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q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,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mem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)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=&gt;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 err="1">
                <a:solidFill>
                  <a:srgbClr val="000000"/>
                </a:solidFill>
                <a:latin typeface="Consolas"/>
              </a:rPr>
              <a:t>memory_safe_process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q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))</a:t>
            </a:r>
          </a:p>
          <a:p>
            <a:endParaRPr lang="en-US" sz="700" b="1" dirty="0">
              <a:latin typeface="Consolas"/>
            </a:endParaRPr>
          </a:p>
          <a:p>
            <a:r>
              <a:rPr lang="en-US" sz="700" b="1" dirty="0" err="1">
                <a:solidFill>
                  <a:srgbClr val="000000"/>
                </a:solidFill>
                <a:latin typeface="Consolas"/>
              </a:rPr>
              <a:t>memory_safe_process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p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: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process)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&lt;=</a:t>
            </a:r>
          </a:p>
          <a:p>
            <a:r>
              <a:rPr lang="en-US" sz="7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**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2A00FF"/>
                </a:solidFill>
                <a:latin typeface="Consolas"/>
              </a:rPr>
              <a:t>"The process "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p </a:t>
            </a:r>
            <a:r>
              <a:rPr lang="en-US" sz="700" b="1" dirty="0">
                <a:solidFill>
                  <a:srgbClr val="2A00FF"/>
                </a:solidFill>
                <a:latin typeface="Consolas"/>
              </a:rPr>
              <a:t>" only writes to its own memory space"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**</a:t>
            </a:r>
          </a:p>
          <a:p>
            <a:r>
              <a:rPr lang="en-US" sz="7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700" b="1" dirty="0" err="1">
                <a:solidFill>
                  <a:srgbClr val="7F0055"/>
                </a:solidFill>
                <a:latin typeface="Consolas"/>
              </a:rPr>
              <a:t>forall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t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: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thread).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contained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t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,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p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)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=&gt;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 err="1">
                <a:solidFill>
                  <a:srgbClr val="000000"/>
                </a:solidFill>
                <a:latin typeface="Consolas"/>
              </a:rPr>
              <a:t>memory_safe_thread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t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)</a:t>
            </a:r>
          </a:p>
          <a:p>
            <a:endParaRPr lang="en-US" sz="700" b="1" dirty="0">
              <a:latin typeface="Consolas"/>
            </a:endParaRPr>
          </a:p>
          <a:p>
            <a:r>
              <a:rPr lang="en-US" sz="700" b="1" dirty="0" err="1">
                <a:solidFill>
                  <a:srgbClr val="000000"/>
                </a:solidFill>
                <a:latin typeface="Consolas"/>
              </a:rPr>
              <a:t>memory_safe_thread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t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: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thread)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&lt;=</a:t>
            </a:r>
          </a:p>
          <a:p>
            <a:r>
              <a:rPr lang="en-US" sz="7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**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2A00FF"/>
                </a:solidFill>
                <a:latin typeface="Consolas"/>
              </a:rPr>
              <a:t>"The thread "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t </a:t>
            </a:r>
            <a:r>
              <a:rPr lang="en-US" sz="700" b="1" dirty="0">
                <a:solidFill>
                  <a:srgbClr val="2A00FF"/>
                </a:solidFill>
                <a:latin typeface="Consolas"/>
              </a:rPr>
              <a:t>" only writes to its own memory space"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**</a:t>
            </a:r>
          </a:p>
          <a:p>
            <a:r>
              <a:rPr lang="en-US" sz="7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700" b="1" dirty="0" err="1">
                <a:solidFill>
                  <a:srgbClr val="000000"/>
                </a:solidFill>
                <a:latin typeface="Consolas"/>
              </a:rPr>
              <a:t>ivory_thread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t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)</a:t>
            </a:r>
          </a:p>
          <a:p>
            <a:r>
              <a:rPr lang="en-US" sz="700" b="1" dirty="0">
                <a:solidFill>
                  <a:srgbClr val="000000"/>
                </a:solidFill>
                <a:latin typeface="Consolas"/>
              </a:rPr>
              <a:t>  </a:t>
            </a:r>
          </a:p>
          <a:p>
            <a:r>
              <a:rPr lang="en-US" sz="700" b="1" dirty="0" err="1">
                <a:solidFill>
                  <a:srgbClr val="000000"/>
                </a:solidFill>
                <a:latin typeface="Consolas"/>
              </a:rPr>
              <a:t>ivory_thread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t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: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thread)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&lt;=</a:t>
            </a:r>
          </a:p>
          <a:p>
            <a:r>
              <a:rPr lang="en-US" sz="7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**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2A00FF"/>
                </a:solidFill>
                <a:latin typeface="Consolas"/>
              </a:rPr>
              <a:t>"The thread "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t </a:t>
            </a:r>
            <a:r>
              <a:rPr lang="en-US" sz="700" b="1" dirty="0">
                <a:solidFill>
                  <a:srgbClr val="2A00FF"/>
                </a:solidFill>
                <a:latin typeface="Consolas"/>
              </a:rPr>
              <a:t>" is generated from Ivory"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**</a:t>
            </a:r>
          </a:p>
          <a:p>
            <a:r>
              <a:rPr lang="en-US" sz="7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property(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t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,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SMACCM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::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Language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)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=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2A00FF"/>
                </a:solidFill>
                <a:latin typeface="Consolas"/>
              </a:rPr>
              <a:t>"Ivory"</a:t>
            </a:r>
            <a:endParaRPr lang="en-US" sz="700" b="1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8764010"/>
              </p:ext>
            </p:extLst>
          </p:nvPr>
        </p:nvGraphicFramePr>
        <p:xfrm>
          <a:off x="0" y="2209800"/>
          <a:ext cx="3111894" cy="20968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0" name="Visio" r:id="rId3" imgW="2511357" imgH="1692343" progId="Visio.Drawing.11">
                  <p:embed/>
                </p:oleObj>
              </mc:Choice>
              <mc:Fallback>
                <p:oleObj name="Visio" r:id="rId3" imgW="2511357" imgH="169234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209800"/>
                        <a:ext cx="3111894" cy="20968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5563232"/>
              </p:ext>
            </p:extLst>
          </p:nvPr>
        </p:nvGraphicFramePr>
        <p:xfrm>
          <a:off x="32657" y="457200"/>
          <a:ext cx="2857500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1" name="Visio" r:id="rId5" imgW="2858040" imgH="1368357" progId="Visio.Drawing.11">
                  <p:embed/>
                </p:oleObj>
              </mc:Choice>
              <mc:Fallback>
                <p:oleObj name="Visio" r:id="rId5" imgW="2858040" imgH="136835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57" y="457200"/>
                        <a:ext cx="2857500" cy="136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9135590"/>
              </p:ext>
            </p:extLst>
          </p:nvPr>
        </p:nvGraphicFramePr>
        <p:xfrm>
          <a:off x="2667000" y="587148"/>
          <a:ext cx="2360613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2" name="Visio" r:id="rId7" imgW="2361119" imgH="1125436" progId="Visio.Drawing.11">
                  <p:embed/>
                </p:oleObj>
              </mc:Choice>
              <mc:Fallback>
                <p:oleObj name="Visio" r:id="rId7" imgW="2361119" imgH="112543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87148"/>
                        <a:ext cx="2360613" cy="1125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Connector 9"/>
          <p:cNvCxnSpPr/>
          <p:nvPr/>
        </p:nvCxnSpPr>
        <p:spPr>
          <a:xfrm flipV="1">
            <a:off x="914400" y="1828800"/>
            <a:ext cx="381000" cy="867230"/>
          </a:xfrm>
          <a:prstGeom prst="line">
            <a:avLst/>
          </a:prstGeom>
          <a:ln w="57150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438400" y="1752600"/>
            <a:ext cx="1143000" cy="943430"/>
          </a:xfrm>
          <a:prstGeom prst="line">
            <a:avLst/>
          </a:prstGeom>
          <a:ln w="57150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172200" y="457200"/>
            <a:ext cx="1905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/>
              <a:t>Process “System.Proc1” protected from other processes</a:t>
            </a:r>
            <a:endParaRPr lang="en-US" sz="1100" dirty="0"/>
          </a:p>
        </p:txBody>
      </p:sp>
      <p:sp>
        <p:nvSpPr>
          <p:cNvPr id="2" name="Rectangle 1"/>
          <p:cNvSpPr/>
          <p:nvPr/>
        </p:nvSpPr>
        <p:spPr>
          <a:xfrm>
            <a:off x="83457" y="6096000"/>
            <a:ext cx="1288143" cy="152400"/>
          </a:xfrm>
          <a:prstGeom prst="rect">
            <a:avLst/>
          </a:prstGeom>
          <a:noFill/>
          <a:ln w="158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800600" y="1489529"/>
            <a:ext cx="1905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/>
              <a:t>Process “System.Proc1” Writes to own memory</a:t>
            </a:r>
            <a:endParaRPr lang="en-US" sz="1100" dirty="0"/>
          </a:p>
        </p:txBody>
      </p:sp>
      <p:cxnSp>
        <p:nvCxnSpPr>
          <p:cNvPr id="6" name="Straight Arrow Connector 5"/>
          <p:cNvCxnSpPr>
            <a:stCxn id="12" idx="2"/>
            <a:endCxn id="14" idx="0"/>
          </p:cNvCxnSpPr>
          <p:nvPr/>
        </p:nvCxnSpPr>
        <p:spPr>
          <a:xfrm flipH="1">
            <a:off x="5753100" y="1219200"/>
            <a:ext cx="1371600" cy="27032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276600" y="2438400"/>
            <a:ext cx="1981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/>
              <a:t>“System.Proc1.Thread1” Writes to own memory</a:t>
            </a:r>
            <a:endParaRPr lang="en-US" sz="1100" dirty="0"/>
          </a:p>
        </p:txBody>
      </p:sp>
      <p:cxnSp>
        <p:nvCxnSpPr>
          <p:cNvPr id="16" name="Straight Arrow Connector 15"/>
          <p:cNvCxnSpPr>
            <a:stCxn id="14" idx="2"/>
            <a:endCxn id="15" idx="0"/>
          </p:cNvCxnSpPr>
          <p:nvPr/>
        </p:nvCxnSpPr>
        <p:spPr>
          <a:xfrm flipH="1">
            <a:off x="4267200" y="2251529"/>
            <a:ext cx="1485900" cy="18687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276600" y="3429000"/>
            <a:ext cx="1981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/>
              <a:t>“System.Proc1.Thread1” Written in Ivory</a:t>
            </a:r>
            <a:endParaRPr lang="en-US" sz="1100" dirty="0"/>
          </a:p>
        </p:txBody>
      </p:sp>
      <p:cxnSp>
        <p:nvCxnSpPr>
          <p:cNvPr id="18" name="Straight Arrow Connector 17"/>
          <p:cNvCxnSpPr>
            <a:stCxn id="15" idx="2"/>
            <a:endCxn id="17" idx="0"/>
          </p:cNvCxnSpPr>
          <p:nvPr/>
        </p:nvCxnSpPr>
        <p:spPr>
          <a:xfrm>
            <a:off x="4267200" y="3200400"/>
            <a:ext cx="0" cy="2286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372100" y="2438400"/>
            <a:ext cx="1981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/>
              <a:t>“System.Proc1.Thread2” Writes to own memory</a:t>
            </a:r>
            <a:endParaRPr lang="en-US" sz="1100" dirty="0"/>
          </a:p>
        </p:txBody>
      </p:sp>
      <p:cxnSp>
        <p:nvCxnSpPr>
          <p:cNvPr id="20" name="Straight Arrow Connector 19"/>
          <p:cNvCxnSpPr>
            <a:stCxn id="14" idx="2"/>
            <a:endCxn id="19" idx="0"/>
          </p:cNvCxnSpPr>
          <p:nvPr/>
        </p:nvCxnSpPr>
        <p:spPr>
          <a:xfrm>
            <a:off x="5753100" y="2251529"/>
            <a:ext cx="609600" cy="18687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410200" y="3429000"/>
            <a:ext cx="1981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/>
              <a:t>“</a:t>
            </a:r>
            <a:r>
              <a:rPr lang="en-US" sz="1100" dirty="0" smtClean="0"/>
              <a:t>System.Proc1.Thread2” </a:t>
            </a:r>
            <a:r>
              <a:rPr lang="en-US" sz="1100" dirty="0"/>
              <a:t>Written in Ivory</a:t>
            </a:r>
          </a:p>
        </p:txBody>
      </p:sp>
      <p:cxnSp>
        <p:nvCxnSpPr>
          <p:cNvPr id="22" name="Straight Arrow Connector 21"/>
          <p:cNvCxnSpPr>
            <a:stCxn id="19" idx="2"/>
            <a:endCxn id="21" idx="0"/>
          </p:cNvCxnSpPr>
          <p:nvPr/>
        </p:nvCxnSpPr>
        <p:spPr>
          <a:xfrm>
            <a:off x="6362700" y="3200400"/>
            <a:ext cx="38100" cy="2286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200400" y="914400"/>
            <a:ext cx="1295400" cy="762000"/>
          </a:xfrm>
          <a:prstGeom prst="rect">
            <a:avLst/>
          </a:prstGeom>
          <a:noFill/>
          <a:ln w="158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934200" y="1489529"/>
            <a:ext cx="1905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/>
              <a:t>Process “System.Proc2” Writes to own memory</a:t>
            </a:r>
            <a:endParaRPr lang="en-US" sz="1100" dirty="0"/>
          </a:p>
        </p:txBody>
      </p:sp>
      <p:cxnSp>
        <p:nvCxnSpPr>
          <p:cNvPr id="26" name="Straight Arrow Connector 25"/>
          <p:cNvCxnSpPr>
            <a:stCxn id="12" idx="2"/>
            <a:endCxn id="23" idx="0"/>
          </p:cNvCxnSpPr>
          <p:nvPr/>
        </p:nvCxnSpPr>
        <p:spPr>
          <a:xfrm>
            <a:off x="7124700" y="1219200"/>
            <a:ext cx="762000" cy="27032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896100" y="4568371"/>
            <a:ext cx="1981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/>
              <a:t>“System.Proc2.Thread3” Writes to own memory</a:t>
            </a:r>
            <a:endParaRPr lang="en-US" sz="1100" dirty="0"/>
          </a:p>
        </p:txBody>
      </p:sp>
      <p:sp>
        <p:nvSpPr>
          <p:cNvPr id="28" name="Rectangle 27"/>
          <p:cNvSpPr/>
          <p:nvPr/>
        </p:nvSpPr>
        <p:spPr>
          <a:xfrm>
            <a:off x="6858000" y="5562600"/>
            <a:ext cx="1981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/>
              <a:t>“System.Proc2.Thread3” Written in Ivory</a:t>
            </a:r>
            <a:endParaRPr lang="en-US" sz="1100" dirty="0"/>
          </a:p>
        </p:txBody>
      </p:sp>
      <p:cxnSp>
        <p:nvCxnSpPr>
          <p:cNvPr id="30" name="Straight Arrow Connector 29"/>
          <p:cNvCxnSpPr>
            <a:stCxn id="23" idx="2"/>
            <a:endCxn id="27" idx="0"/>
          </p:cNvCxnSpPr>
          <p:nvPr/>
        </p:nvCxnSpPr>
        <p:spPr>
          <a:xfrm>
            <a:off x="7886700" y="2251529"/>
            <a:ext cx="0" cy="231684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7" idx="2"/>
            <a:endCxn id="28" idx="0"/>
          </p:cNvCxnSpPr>
          <p:nvPr/>
        </p:nvCxnSpPr>
        <p:spPr>
          <a:xfrm flipH="1">
            <a:off x="7848600" y="5330371"/>
            <a:ext cx="38100" cy="23222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07818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Failed Assurance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Unlike traditional assurance cases, Resolute can produce 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failed assurance case</a:t>
            </a:r>
            <a:endParaRPr lang="en-US" dirty="0" smtClean="0"/>
          </a:p>
          <a:p>
            <a:pPr lvl="1"/>
            <a:r>
              <a:rPr lang="en-US" dirty="0" smtClean="0"/>
              <a:t>Claims that are false are shown in red so the assurance case can be debugged</a:t>
            </a:r>
          </a:p>
          <a:p>
            <a:r>
              <a:rPr lang="en-US" dirty="0" smtClean="0"/>
              <a:t>Failures may occur if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architecture changes</a:t>
            </a:r>
            <a:r>
              <a:rPr lang="en-US" dirty="0" smtClean="0"/>
              <a:t>, or if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external analysis</a:t>
            </a:r>
            <a:r>
              <a:rPr lang="en-US" dirty="0" smtClean="0"/>
              <a:t> fails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86D9C8-0CDB-4BF0-99FF-D7490CE4EFA3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76077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86D9C8-0CDB-4BF0-99FF-D7490CE4EFA3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800" y="4343400"/>
            <a:ext cx="3530600" cy="2139047"/>
          </a:xfrm>
          <a:prstGeom prst="rect">
            <a:avLst/>
          </a:prstGeom>
          <a:ln w="15875">
            <a:solidFill>
              <a:schemeClr val="accent1"/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en-US" sz="700" b="1" dirty="0" err="1">
                <a:solidFill>
                  <a:srgbClr val="000000"/>
                </a:solidFill>
                <a:latin typeface="Consolas"/>
              </a:rPr>
              <a:t>memory_protected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p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: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process)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&lt;=</a:t>
            </a:r>
          </a:p>
          <a:p>
            <a:r>
              <a:rPr lang="en-US" sz="7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**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2A00FF"/>
                </a:solidFill>
                <a:latin typeface="Consolas"/>
              </a:rPr>
              <a:t>"The memory of process "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p </a:t>
            </a:r>
            <a:r>
              <a:rPr lang="en-US" sz="700" b="1" dirty="0">
                <a:solidFill>
                  <a:srgbClr val="2A00FF"/>
                </a:solidFill>
                <a:latin typeface="Consolas"/>
              </a:rPr>
              <a:t>" is protected </a:t>
            </a:r>
            <a:endParaRPr lang="en-US" sz="700" b="1" dirty="0" smtClean="0">
              <a:solidFill>
                <a:srgbClr val="2A00FF"/>
              </a:solidFill>
              <a:latin typeface="Consolas"/>
            </a:endParaRPr>
          </a:p>
          <a:p>
            <a:r>
              <a:rPr lang="en-US" sz="700" b="1" dirty="0" smtClean="0">
                <a:solidFill>
                  <a:srgbClr val="2A00FF"/>
                </a:solidFill>
                <a:latin typeface="Consolas"/>
              </a:rPr>
              <a:t>from </a:t>
            </a:r>
            <a:r>
              <a:rPr lang="en-US" sz="700" b="1" dirty="0">
                <a:solidFill>
                  <a:srgbClr val="2A00FF"/>
                </a:solidFill>
                <a:latin typeface="Consolas"/>
              </a:rPr>
              <a:t>alterations by other processes"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**</a:t>
            </a:r>
          </a:p>
          <a:p>
            <a:r>
              <a:rPr lang="en-US" sz="7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property(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p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,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SMACCM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::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OS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)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=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2A00FF"/>
                </a:solidFill>
                <a:latin typeface="Consolas"/>
              </a:rPr>
              <a:t>"SeL4"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or</a:t>
            </a:r>
          </a:p>
          <a:p>
            <a:r>
              <a:rPr lang="en-US" sz="7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(property(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p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,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SMACCM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::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OS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)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=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700" b="1" dirty="0" err="1" smtClean="0">
                <a:solidFill>
                  <a:srgbClr val="2A00FF"/>
                </a:solidFill>
                <a:latin typeface="Consolas"/>
              </a:rPr>
              <a:t>eChronos</a:t>
            </a:r>
            <a:r>
              <a:rPr lang="en-US" sz="700" b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7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and</a:t>
            </a:r>
          </a:p>
          <a:p>
            <a:r>
              <a:rPr lang="en-US" sz="700" b="1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700" b="1" dirty="0" err="1">
                <a:solidFill>
                  <a:srgbClr val="7F0055"/>
                </a:solidFill>
                <a:latin typeface="Consolas"/>
              </a:rPr>
              <a:t>forall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mem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: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memory).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bound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p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,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mem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)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=&gt;</a:t>
            </a:r>
          </a:p>
          <a:p>
            <a:r>
              <a:rPr lang="en-US" sz="700" b="1" dirty="0">
                <a:solidFill>
                  <a:srgbClr val="000000"/>
                </a:solidFill>
                <a:latin typeface="Consolas"/>
              </a:rPr>
              <a:t>     </a:t>
            </a:r>
            <a:r>
              <a:rPr lang="en-US" sz="700" b="1" dirty="0" err="1">
                <a:solidFill>
                  <a:srgbClr val="7F0055"/>
                </a:solidFill>
                <a:latin typeface="Consolas"/>
              </a:rPr>
              <a:t>forall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q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: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process).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bound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q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,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mem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)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=&gt;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 err="1">
                <a:solidFill>
                  <a:srgbClr val="000000"/>
                </a:solidFill>
                <a:latin typeface="Consolas"/>
              </a:rPr>
              <a:t>memory_safe_process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q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))</a:t>
            </a:r>
          </a:p>
          <a:p>
            <a:endParaRPr lang="en-US" sz="700" b="1" dirty="0">
              <a:latin typeface="Consolas"/>
            </a:endParaRPr>
          </a:p>
          <a:p>
            <a:r>
              <a:rPr lang="en-US" sz="700" b="1" dirty="0" err="1">
                <a:solidFill>
                  <a:srgbClr val="000000"/>
                </a:solidFill>
                <a:latin typeface="Consolas"/>
              </a:rPr>
              <a:t>memory_safe_process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p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: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process)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&lt;=</a:t>
            </a:r>
          </a:p>
          <a:p>
            <a:r>
              <a:rPr lang="en-US" sz="7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**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2A00FF"/>
                </a:solidFill>
                <a:latin typeface="Consolas"/>
              </a:rPr>
              <a:t>"The process "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p </a:t>
            </a:r>
            <a:r>
              <a:rPr lang="en-US" sz="700" b="1" dirty="0">
                <a:solidFill>
                  <a:srgbClr val="2A00FF"/>
                </a:solidFill>
                <a:latin typeface="Consolas"/>
              </a:rPr>
              <a:t>" only writes to its own memory space"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**</a:t>
            </a:r>
          </a:p>
          <a:p>
            <a:r>
              <a:rPr lang="en-US" sz="7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700" b="1" dirty="0" err="1">
                <a:solidFill>
                  <a:srgbClr val="7F0055"/>
                </a:solidFill>
                <a:latin typeface="Consolas"/>
              </a:rPr>
              <a:t>forall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t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: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thread).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contained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t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,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p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)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=&gt;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 err="1">
                <a:solidFill>
                  <a:srgbClr val="000000"/>
                </a:solidFill>
                <a:latin typeface="Consolas"/>
              </a:rPr>
              <a:t>memory_safe_thread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t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)</a:t>
            </a:r>
          </a:p>
          <a:p>
            <a:endParaRPr lang="en-US" sz="700" b="1" dirty="0">
              <a:latin typeface="Consolas"/>
            </a:endParaRPr>
          </a:p>
          <a:p>
            <a:r>
              <a:rPr lang="en-US" sz="700" b="1" dirty="0" err="1">
                <a:solidFill>
                  <a:srgbClr val="000000"/>
                </a:solidFill>
                <a:latin typeface="Consolas"/>
              </a:rPr>
              <a:t>memory_safe_thread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t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: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thread)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&lt;=</a:t>
            </a:r>
          </a:p>
          <a:p>
            <a:r>
              <a:rPr lang="en-US" sz="7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**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2A00FF"/>
                </a:solidFill>
                <a:latin typeface="Consolas"/>
              </a:rPr>
              <a:t>"The thread "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t </a:t>
            </a:r>
            <a:r>
              <a:rPr lang="en-US" sz="700" b="1" dirty="0">
                <a:solidFill>
                  <a:srgbClr val="2A00FF"/>
                </a:solidFill>
                <a:latin typeface="Consolas"/>
              </a:rPr>
              <a:t>" only writes to its own memory space"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**</a:t>
            </a:r>
          </a:p>
          <a:p>
            <a:r>
              <a:rPr lang="en-US" sz="7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700" b="1" dirty="0" err="1">
                <a:solidFill>
                  <a:srgbClr val="000000"/>
                </a:solidFill>
                <a:latin typeface="Consolas"/>
              </a:rPr>
              <a:t>ivory_thread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t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)</a:t>
            </a:r>
          </a:p>
          <a:p>
            <a:r>
              <a:rPr lang="en-US" sz="700" b="1" dirty="0">
                <a:solidFill>
                  <a:srgbClr val="000000"/>
                </a:solidFill>
                <a:latin typeface="Consolas"/>
              </a:rPr>
              <a:t>  </a:t>
            </a:r>
          </a:p>
          <a:p>
            <a:r>
              <a:rPr lang="en-US" sz="700" b="1" dirty="0" err="1">
                <a:solidFill>
                  <a:srgbClr val="000000"/>
                </a:solidFill>
                <a:latin typeface="Consolas"/>
              </a:rPr>
              <a:t>ivory_thread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t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: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thread)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&lt;=</a:t>
            </a:r>
          </a:p>
          <a:p>
            <a:r>
              <a:rPr lang="en-US" sz="7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**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2A00FF"/>
                </a:solidFill>
                <a:latin typeface="Consolas"/>
              </a:rPr>
              <a:t>"The thread "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t </a:t>
            </a:r>
            <a:r>
              <a:rPr lang="en-US" sz="700" b="1" dirty="0">
                <a:solidFill>
                  <a:srgbClr val="2A00FF"/>
                </a:solidFill>
                <a:latin typeface="Consolas"/>
              </a:rPr>
              <a:t>" is generated from Ivory"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**</a:t>
            </a:r>
          </a:p>
          <a:p>
            <a:r>
              <a:rPr lang="en-US" sz="7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property(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t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,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SMACCM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::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Language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)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/>
              </a:rPr>
              <a:t>=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2A00FF"/>
                </a:solidFill>
                <a:latin typeface="Consolas"/>
              </a:rPr>
              <a:t>"Ivory"</a:t>
            </a:r>
            <a:endParaRPr lang="en-US" sz="700" b="1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2729629"/>
              </p:ext>
            </p:extLst>
          </p:nvPr>
        </p:nvGraphicFramePr>
        <p:xfrm>
          <a:off x="0" y="2209800"/>
          <a:ext cx="3111894" cy="20968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4" name="Visio" r:id="rId3" imgW="2511357" imgH="1692343" progId="Visio.Drawing.11">
                  <p:embed/>
                </p:oleObj>
              </mc:Choice>
              <mc:Fallback>
                <p:oleObj name="Visio" r:id="rId3" imgW="2511357" imgH="169234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209800"/>
                        <a:ext cx="3111894" cy="20968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302005"/>
              </p:ext>
            </p:extLst>
          </p:nvPr>
        </p:nvGraphicFramePr>
        <p:xfrm>
          <a:off x="32657" y="457200"/>
          <a:ext cx="2857500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5" name="Visio" r:id="rId5" imgW="2858040" imgH="1368357" progId="Visio.Drawing.11">
                  <p:embed/>
                </p:oleObj>
              </mc:Choice>
              <mc:Fallback>
                <p:oleObj name="Visio" r:id="rId5" imgW="2858040" imgH="136835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57" y="457200"/>
                        <a:ext cx="2857500" cy="136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6145900"/>
              </p:ext>
            </p:extLst>
          </p:nvPr>
        </p:nvGraphicFramePr>
        <p:xfrm>
          <a:off x="2667000" y="587148"/>
          <a:ext cx="2360613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6" name="Visio" r:id="rId7" imgW="2361119" imgH="1125436" progId="Visio.Drawing.11">
                  <p:embed/>
                </p:oleObj>
              </mc:Choice>
              <mc:Fallback>
                <p:oleObj name="Visio" r:id="rId7" imgW="2361119" imgH="112543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87148"/>
                        <a:ext cx="2360613" cy="1125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Connector 9"/>
          <p:cNvCxnSpPr/>
          <p:nvPr/>
        </p:nvCxnSpPr>
        <p:spPr>
          <a:xfrm flipV="1">
            <a:off x="914400" y="1828800"/>
            <a:ext cx="381000" cy="867230"/>
          </a:xfrm>
          <a:prstGeom prst="line">
            <a:avLst/>
          </a:prstGeom>
          <a:ln w="57150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438400" y="1752600"/>
            <a:ext cx="1143000" cy="943430"/>
          </a:xfrm>
          <a:prstGeom prst="line">
            <a:avLst/>
          </a:prstGeom>
          <a:ln w="57150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172200" y="457200"/>
            <a:ext cx="1905000" cy="762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/>
              <a:t>Process “System.Proc1” protected from other processes</a:t>
            </a:r>
            <a:endParaRPr lang="en-US" sz="1100" dirty="0"/>
          </a:p>
        </p:txBody>
      </p:sp>
      <p:sp>
        <p:nvSpPr>
          <p:cNvPr id="14" name="Rectangle 13"/>
          <p:cNvSpPr/>
          <p:nvPr/>
        </p:nvSpPr>
        <p:spPr>
          <a:xfrm>
            <a:off x="4800600" y="1489529"/>
            <a:ext cx="1905000" cy="762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/>
              <a:t>Process “System.Proc1” Writes to own memory</a:t>
            </a:r>
            <a:endParaRPr lang="en-US" sz="1100" dirty="0"/>
          </a:p>
        </p:txBody>
      </p:sp>
      <p:cxnSp>
        <p:nvCxnSpPr>
          <p:cNvPr id="6" name="Straight Arrow Connector 5"/>
          <p:cNvCxnSpPr>
            <a:stCxn id="12" idx="2"/>
            <a:endCxn id="14" idx="0"/>
          </p:cNvCxnSpPr>
          <p:nvPr/>
        </p:nvCxnSpPr>
        <p:spPr>
          <a:xfrm flipH="1">
            <a:off x="5753100" y="1219200"/>
            <a:ext cx="1371600" cy="27032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276600" y="2438400"/>
            <a:ext cx="1981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/>
              <a:t>“System.Proc1.Thread1” Writes to own memory</a:t>
            </a:r>
            <a:endParaRPr lang="en-US" sz="1100" dirty="0"/>
          </a:p>
        </p:txBody>
      </p:sp>
      <p:cxnSp>
        <p:nvCxnSpPr>
          <p:cNvPr id="16" name="Straight Arrow Connector 15"/>
          <p:cNvCxnSpPr>
            <a:stCxn id="14" idx="2"/>
            <a:endCxn id="15" idx="0"/>
          </p:cNvCxnSpPr>
          <p:nvPr/>
        </p:nvCxnSpPr>
        <p:spPr>
          <a:xfrm flipH="1">
            <a:off x="4267200" y="2251529"/>
            <a:ext cx="1485900" cy="18687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276600" y="3429000"/>
            <a:ext cx="1981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/>
              <a:t>“System.Proc1.Thread1” Written in Ivory</a:t>
            </a:r>
            <a:endParaRPr lang="en-US" sz="1100" dirty="0"/>
          </a:p>
        </p:txBody>
      </p:sp>
      <p:cxnSp>
        <p:nvCxnSpPr>
          <p:cNvPr id="18" name="Straight Arrow Connector 17"/>
          <p:cNvCxnSpPr>
            <a:stCxn id="15" idx="2"/>
            <a:endCxn id="17" idx="0"/>
          </p:cNvCxnSpPr>
          <p:nvPr/>
        </p:nvCxnSpPr>
        <p:spPr>
          <a:xfrm>
            <a:off x="4267200" y="3200400"/>
            <a:ext cx="0" cy="2286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372100" y="2438400"/>
            <a:ext cx="1981200" cy="762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/>
              <a:t>“System.Proc1.Thread2” Writes to own memory</a:t>
            </a:r>
            <a:endParaRPr lang="en-US" sz="1100" dirty="0"/>
          </a:p>
        </p:txBody>
      </p:sp>
      <p:cxnSp>
        <p:nvCxnSpPr>
          <p:cNvPr id="20" name="Straight Arrow Connector 19"/>
          <p:cNvCxnSpPr>
            <a:stCxn id="14" idx="2"/>
            <a:endCxn id="19" idx="0"/>
          </p:cNvCxnSpPr>
          <p:nvPr/>
        </p:nvCxnSpPr>
        <p:spPr>
          <a:xfrm>
            <a:off x="5753100" y="2251529"/>
            <a:ext cx="609600" cy="18687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410200" y="3429000"/>
            <a:ext cx="1981200" cy="762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/>
              <a:t>“System.Proc1.Thread2” Written in Ivory</a:t>
            </a:r>
          </a:p>
        </p:txBody>
      </p:sp>
      <p:cxnSp>
        <p:nvCxnSpPr>
          <p:cNvPr id="22" name="Straight Arrow Connector 21"/>
          <p:cNvCxnSpPr>
            <a:stCxn id="19" idx="2"/>
            <a:endCxn id="21" idx="0"/>
          </p:cNvCxnSpPr>
          <p:nvPr/>
        </p:nvCxnSpPr>
        <p:spPr>
          <a:xfrm>
            <a:off x="6362700" y="3200400"/>
            <a:ext cx="38100" cy="2286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934200" y="1489529"/>
            <a:ext cx="1905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/>
              <a:t>Process “System.Proc2” Writes to own memory</a:t>
            </a:r>
            <a:endParaRPr lang="en-US" sz="1100" dirty="0"/>
          </a:p>
        </p:txBody>
      </p:sp>
      <p:cxnSp>
        <p:nvCxnSpPr>
          <p:cNvPr id="26" name="Straight Arrow Connector 25"/>
          <p:cNvCxnSpPr>
            <a:stCxn id="12" idx="2"/>
            <a:endCxn id="23" idx="0"/>
          </p:cNvCxnSpPr>
          <p:nvPr/>
        </p:nvCxnSpPr>
        <p:spPr>
          <a:xfrm>
            <a:off x="7124700" y="1219200"/>
            <a:ext cx="762000" cy="27032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896100" y="4568371"/>
            <a:ext cx="1981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/>
              <a:t>“System.Proc2.Thread3” Writes to own memory</a:t>
            </a:r>
            <a:endParaRPr lang="en-US" sz="1100" dirty="0"/>
          </a:p>
        </p:txBody>
      </p:sp>
      <p:sp>
        <p:nvSpPr>
          <p:cNvPr id="28" name="Rectangle 27"/>
          <p:cNvSpPr/>
          <p:nvPr/>
        </p:nvSpPr>
        <p:spPr>
          <a:xfrm>
            <a:off x="6858000" y="5562600"/>
            <a:ext cx="1981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/>
              <a:t>“System.Proc2.Thread3” Written in Ivory</a:t>
            </a:r>
            <a:endParaRPr lang="en-US" sz="1100" dirty="0"/>
          </a:p>
        </p:txBody>
      </p:sp>
      <p:cxnSp>
        <p:nvCxnSpPr>
          <p:cNvPr id="30" name="Straight Arrow Connector 29"/>
          <p:cNvCxnSpPr>
            <a:stCxn id="23" idx="2"/>
            <a:endCxn id="27" idx="0"/>
          </p:cNvCxnSpPr>
          <p:nvPr/>
        </p:nvCxnSpPr>
        <p:spPr>
          <a:xfrm>
            <a:off x="7886700" y="2251529"/>
            <a:ext cx="0" cy="231684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7" idx="2"/>
            <a:endCxn id="28" idx="0"/>
          </p:cNvCxnSpPr>
          <p:nvPr/>
        </p:nvCxnSpPr>
        <p:spPr>
          <a:xfrm flipH="1">
            <a:off x="7848600" y="5330371"/>
            <a:ext cx="38100" cy="23222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0215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86D9C8-0CDB-4BF0-99FF-D7490CE4EFA3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3074" name="Picture 2" descr="C:\vboxshare\fail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888" y="1577340"/>
            <a:ext cx="6411912" cy="1924050"/>
          </a:xfrm>
          <a:prstGeom prst="rect">
            <a:avLst/>
          </a:prstGeom>
          <a:noFill/>
          <a:ln w="15875">
            <a:noFill/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vboxshare\succe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010025"/>
            <a:ext cx="7031037" cy="2085975"/>
          </a:xfrm>
          <a:prstGeom prst="rect">
            <a:avLst/>
          </a:prstGeom>
          <a:noFill/>
          <a:ln w="15875">
            <a:noFill/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927261" y="3505200"/>
            <a:ext cx="269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Failed assurance case</a:t>
            </a:r>
            <a:endParaRPr lang="en-US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95600" y="6172200"/>
            <a:ext cx="3237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Successful assurance case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9104469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68363"/>
            <a:ext cx="8305800" cy="503237"/>
          </a:xfrm>
        </p:spPr>
        <p:txBody>
          <a:bodyPr/>
          <a:lstStyle/>
          <a:p>
            <a:r>
              <a:rPr lang="en-US" dirty="0" smtClean="0"/>
              <a:t>Research Vehicle Architecture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19351"/>
            <a:ext cx="3930165" cy="3081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9" descr="https://encrypted-tbn1.gstatic.com/images?q=tbn:ANd9GcTY_VvM7VRzOkMqRint8tBH4ZF-QPlYUFO6PjbHZCYVB86-MjVIyw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200615"/>
            <a:ext cx="1219200" cy="724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0" descr="http://i01.i.aliimg.com/photo/v0/399935913/Flysky_FS_TH9X_2_4G_9CH_Transmitter.jpg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16" r="17485"/>
          <a:stretch/>
        </p:blipFill>
        <p:spPr bwMode="auto">
          <a:xfrm rot="512935">
            <a:off x="250220" y="2921640"/>
            <a:ext cx="570576" cy="54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2" descr="http://www.custom-build-computers.com/image-files/hp-laptop-computers-repairs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353" y="1885950"/>
            <a:ext cx="762618" cy="614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23"/>
          <p:cNvGrpSpPr/>
          <p:nvPr/>
        </p:nvGrpSpPr>
        <p:grpSpPr>
          <a:xfrm>
            <a:off x="2667000" y="1600200"/>
            <a:ext cx="6477000" cy="3267663"/>
            <a:chOff x="2667000" y="1600200"/>
            <a:chExt cx="6477000" cy="3267663"/>
          </a:xfrm>
        </p:grpSpPr>
        <p:grpSp>
          <p:nvGrpSpPr>
            <p:cNvPr id="23" name="Group 22"/>
            <p:cNvGrpSpPr/>
            <p:nvPr/>
          </p:nvGrpSpPr>
          <p:grpSpPr>
            <a:xfrm>
              <a:off x="4304210" y="1600200"/>
              <a:ext cx="4839790" cy="3267663"/>
              <a:chOff x="4304210" y="1600200"/>
              <a:chExt cx="4839790" cy="3267663"/>
            </a:xfrm>
          </p:grpSpPr>
          <p:pic>
            <p:nvPicPr>
              <p:cNvPr id="6" name="Picture 5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04210" y="1600200"/>
                <a:ext cx="4839790" cy="32676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3" name="Picture 13" descr="PX4IOAR stacked with PX4FMU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10400" y="3519080"/>
                <a:ext cx="899105" cy="6486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15" descr="PX4FMU Top View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29200" y="3648292"/>
                <a:ext cx="838200" cy="5095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1" name="Picture 3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10375" y="1972015"/>
                <a:ext cx="591910" cy="647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18" name="Straight Connector 17"/>
            <p:cNvCxnSpPr/>
            <p:nvPr/>
          </p:nvCxnSpPr>
          <p:spPr>
            <a:xfrm flipV="1">
              <a:off x="2667000" y="1600200"/>
              <a:ext cx="1637210" cy="22860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667000" y="3234031"/>
              <a:ext cx="1637210" cy="1414169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848600" y="6477000"/>
            <a:ext cx="849313" cy="244475"/>
          </a:xfrm>
        </p:spPr>
        <p:txBody>
          <a:bodyPr/>
          <a:lstStyle/>
          <a:p>
            <a:pPr>
              <a:defRPr/>
            </a:pPr>
            <a:fld id="{7486D9C8-0CDB-4BF0-99FF-D7490CE4EFA3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18596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AADL model</a:t>
            </a:r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44917"/>
            <a:ext cx="2417975" cy="1632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06629"/>
            <a:ext cx="4724690" cy="3094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249" y="3669304"/>
            <a:ext cx="4378751" cy="2502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755902"/>
            <a:ext cx="4366923" cy="2520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Straight Connector 9"/>
          <p:cNvCxnSpPr/>
          <p:nvPr/>
        </p:nvCxnSpPr>
        <p:spPr>
          <a:xfrm flipV="1">
            <a:off x="2209800" y="1143000"/>
            <a:ext cx="2743200" cy="609600"/>
          </a:xfrm>
          <a:prstGeom prst="line">
            <a:avLst/>
          </a:prstGeom>
          <a:ln w="57150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590800" y="2590800"/>
            <a:ext cx="2514600" cy="1078504"/>
          </a:xfrm>
          <a:prstGeom prst="line">
            <a:avLst/>
          </a:prstGeom>
          <a:ln w="57150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1295400" y="2590800"/>
            <a:ext cx="76200" cy="715829"/>
          </a:xfrm>
          <a:prstGeom prst="line">
            <a:avLst/>
          </a:prstGeom>
          <a:ln w="57150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848600" y="6477000"/>
            <a:ext cx="849313" cy="244475"/>
          </a:xfrm>
        </p:spPr>
        <p:txBody>
          <a:bodyPr/>
          <a:lstStyle/>
          <a:p>
            <a:pPr>
              <a:defRPr/>
            </a:pPr>
            <a:fld id="{7486D9C8-0CDB-4BF0-99FF-D7490CE4EFA3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31055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from SMACCM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86D9C8-0CDB-4BF0-99FF-D7490CE4EFA3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16" name="Cloud 15"/>
          <p:cNvSpPr/>
          <p:nvPr/>
        </p:nvSpPr>
        <p:spPr>
          <a:xfrm>
            <a:off x="3403602" y="2132065"/>
            <a:ext cx="1079500" cy="635000"/>
          </a:xfrm>
          <a:prstGeom prst="clou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 smtClean="0">
                <a:solidFill>
                  <a:schemeClr val="tx1"/>
                </a:solidFill>
              </a:rPr>
              <a:t>Wireless network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65" idx="3"/>
          </p:cNvCxnSpPr>
          <p:nvPr/>
        </p:nvCxnSpPr>
        <p:spPr>
          <a:xfrm flipV="1">
            <a:off x="3119028" y="2648831"/>
            <a:ext cx="396287" cy="5015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6" idx="0"/>
            <a:endCxn id="39" idx="1"/>
          </p:cNvCxnSpPr>
          <p:nvPr/>
        </p:nvCxnSpPr>
        <p:spPr>
          <a:xfrm flipV="1">
            <a:off x="4482202" y="2444574"/>
            <a:ext cx="252548" cy="49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927103" y="2813779"/>
            <a:ext cx="2397712" cy="1127128"/>
            <a:chOff x="381000" y="3448046"/>
            <a:chExt cx="2877255" cy="1352554"/>
          </a:xfrm>
        </p:grpSpPr>
        <p:sp>
          <p:nvSpPr>
            <p:cNvPr id="65" name="Rounded Rectangle 64"/>
            <p:cNvSpPr/>
            <p:nvPr/>
          </p:nvSpPr>
          <p:spPr>
            <a:xfrm>
              <a:off x="2322690" y="3606800"/>
              <a:ext cx="688621" cy="490217"/>
            </a:xfrm>
            <a:prstGeom prst="roundRect">
              <a:avLst>
                <a:gd name="adj" fmla="val 13894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Encrypt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286001" y="4267200"/>
              <a:ext cx="761999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t"/>
            <a:lstStyle/>
            <a:p>
              <a:r>
                <a:rPr lang="en-US" sz="8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Key</a:t>
              </a:r>
              <a:endParaRPr lang="en-US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371600" y="3661408"/>
              <a:ext cx="788811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8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command</a:t>
              </a:r>
              <a:endParaRPr lang="en-US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457200" y="3595792"/>
              <a:ext cx="762000" cy="51223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User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69" name="Straight Arrow Connector 68"/>
            <p:cNvCxnSpPr>
              <a:stCxn id="68" idx="6"/>
              <a:endCxn id="67" idx="1"/>
            </p:cNvCxnSpPr>
            <p:nvPr/>
          </p:nvCxnSpPr>
          <p:spPr>
            <a:xfrm flipV="1">
              <a:off x="1219200" y="3851908"/>
              <a:ext cx="15240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67" idx="3"/>
              <a:endCxn id="65" idx="1"/>
            </p:cNvCxnSpPr>
            <p:nvPr/>
          </p:nvCxnSpPr>
          <p:spPr>
            <a:xfrm>
              <a:off x="2160411" y="3851908"/>
              <a:ext cx="162279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66" idx="0"/>
              <a:endCxn id="65" idx="2"/>
            </p:cNvCxnSpPr>
            <p:nvPr/>
          </p:nvCxnSpPr>
          <p:spPr>
            <a:xfrm flipV="1">
              <a:off x="2667001" y="4097017"/>
              <a:ext cx="0" cy="17018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ounded Rectangle 71"/>
            <p:cNvSpPr/>
            <p:nvPr/>
          </p:nvSpPr>
          <p:spPr>
            <a:xfrm>
              <a:off x="381000" y="3448046"/>
              <a:ext cx="2877255" cy="1352554"/>
            </a:xfrm>
            <a:prstGeom prst="roundRect">
              <a:avLst>
                <a:gd name="adj" fmla="val 13894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800" dirty="0" smtClean="0">
                  <a:solidFill>
                    <a:schemeClr val="tx1"/>
                  </a:solidFill>
                </a:rPr>
                <a:t>Ground Station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927103" y="1480279"/>
            <a:ext cx="2588212" cy="1127128"/>
            <a:chOff x="152400" y="3371845"/>
            <a:chExt cx="3105856" cy="1352554"/>
          </a:xfrm>
        </p:grpSpPr>
        <p:cxnSp>
          <p:nvCxnSpPr>
            <p:cNvPr id="55" name="Straight Arrow Connector 54"/>
            <p:cNvCxnSpPr>
              <a:stCxn id="57" idx="3"/>
            </p:cNvCxnSpPr>
            <p:nvPr/>
          </p:nvCxnSpPr>
          <p:spPr>
            <a:xfrm>
              <a:off x="2782711" y="3857623"/>
              <a:ext cx="475545" cy="56324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Group 55"/>
            <p:cNvGrpSpPr/>
            <p:nvPr/>
          </p:nvGrpSpPr>
          <p:grpSpPr>
            <a:xfrm>
              <a:off x="152400" y="3371845"/>
              <a:ext cx="2877255" cy="1352554"/>
              <a:chOff x="381000" y="1446739"/>
              <a:chExt cx="2877255" cy="1352554"/>
            </a:xfrm>
          </p:grpSpPr>
          <p:sp>
            <p:nvSpPr>
              <p:cNvPr id="57" name="Rounded Rectangle 56"/>
              <p:cNvSpPr/>
              <p:nvPr/>
            </p:nvSpPr>
            <p:spPr>
              <a:xfrm>
                <a:off x="2322690" y="1687408"/>
                <a:ext cx="688621" cy="490217"/>
              </a:xfrm>
              <a:prstGeom prst="roundRect">
                <a:avLst>
                  <a:gd name="adj" fmla="val 13894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800" dirty="0" err="1" smtClean="0">
                    <a:solidFill>
                      <a:schemeClr val="tx1"/>
                    </a:solidFill>
                  </a:rPr>
                  <a:t>Comm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2286001" y="2291080"/>
                <a:ext cx="761999" cy="381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rIns="45720" rtlCol="0" anchor="t"/>
              <a:lstStyle/>
              <a:p>
                <a:r>
                  <a:rPr lang="en-US" sz="8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Unknown credentials</a:t>
                </a:r>
                <a:endParaRPr lang="en-US" sz="8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1371600" y="1742016"/>
                <a:ext cx="788811" cy="381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8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command</a:t>
                </a:r>
                <a:endParaRPr lang="en-US" sz="8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457200" y="1676400"/>
                <a:ext cx="762000" cy="512233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 anchorCtr="0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Attacker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1" name="Straight Arrow Connector 60"/>
              <p:cNvCxnSpPr>
                <a:stCxn id="60" idx="6"/>
                <a:endCxn id="59" idx="1"/>
              </p:cNvCxnSpPr>
              <p:nvPr/>
            </p:nvCxnSpPr>
            <p:spPr>
              <a:xfrm flipV="1">
                <a:off x="1219200" y="1932516"/>
                <a:ext cx="152400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>
                <a:endCxn id="57" idx="1"/>
              </p:cNvCxnSpPr>
              <p:nvPr/>
            </p:nvCxnSpPr>
            <p:spPr>
              <a:xfrm>
                <a:off x="2160411" y="1932517"/>
                <a:ext cx="16227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>
                <a:stCxn id="58" idx="0"/>
                <a:endCxn id="57" idx="2"/>
              </p:cNvCxnSpPr>
              <p:nvPr/>
            </p:nvCxnSpPr>
            <p:spPr>
              <a:xfrm flipV="1">
                <a:off x="2667001" y="2177625"/>
                <a:ext cx="0" cy="1134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Rounded Rectangle 63"/>
              <p:cNvSpPr/>
              <p:nvPr/>
            </p:nvSpPr>
            <p:spPr>
              <a:xfrm>
                <a:off x="381000" y="1446739"/>
                <a:ext cx="2877255" cy="1352554"/>
              </a:xfrm>
              <a:prstGeom prst="roundRect">
                <a:avLst>
                  <a:gd name="adj" fmla="val 13894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800" dirty="0" smtClean="0">
                    <a:solidFill>
                      <a:schemeClr val="tx1"/>
                    </a:solidFill>
                  </a:rPr>
                  <a:t>Attacker A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1" name="Group 20"/>
          <p:cNvGrpSpPr/>
          <p:nvPr/>
        </p:nvGrpSpPr>
        <p:grpSpPr>
          <a:xfrm>
            <a:off x="4536489" y="1447800"/>
            <a:ext cx="3693111" cy="2493108"/>
            <a:chOff x="3736386" y="2838664"/>
            <a:chExt cx="3693111" cy="2991734"/>
          </a:xfrm>
        </p:grpSpPr>
        <p:sp>
          <p:nvSpPr>
            <p:cNvPr id="39" name="Rounded Rectangle 38"/>
            <p:cNvSpPr/>
            <p:nvPr/>
          </p:nvSpPr>
          <p:spPr>
            <a:xfrm>
              <a:off x="3934648" y="3789686"/>
              <a:ext cx="573851" cy="490218"/>
            </a:xfrm>
            <a:prstGeom prst="roundRect">
              <a:avLst>
                <a:gd name="adj" fmla="val 13894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800" dirty="0" err="1" smtClean="0">
                  <a:solidFill>
                    <a:schemeClr val="tx1"/>
                  </a:solidFill>
                </a:rPr>
                <a:t>Comm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0" name="Folded Corner 39"/>
            <p:cNvSpPr/>
            <p:nvPr/>
          </p:nvSpPr>
          <p:spPr>
            <a:xfrm>
              <a:off x="4724397" y="4408178"/>
              <a:ext cx="571500" cy="693417"/>
            </a:xfrm>
            <a:prstGeom prst="foldedCorner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800" dirty="0" smtClean="0">
                  <a:solidFill>
                    <a:schemeClr val="tx1"/>
                  </a:solidFill>
                </a:rPr>
                <a:t>Key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1" name="Bevel 40"/>
            <p:cNvSpPr/>
            <p:nvPr/>
          </p:nvSpPr>
          <p:spPr>
            <a:xfrm>
              <a:off x="6443623" y="4704086"/>
              <a:ext cx="762000" cy="533401"/>
            </a:xfrm>
            <a:prstGeom prst="bevel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800" dirty="0" smtClean="0">
                  <a:solidFill>
                    <a:schemeClr val="tx1"/>
                  </a:solidFill>
                </a:rPr>
                <a:t>Actuator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6507123" y="3794761"/>
              <a:ext cx="635000" cy="490218"/>
            </a:xfrm>
            <a:prstGeom prst="roundRect">
              <a:avLst>
                <a:gd name="adj" fmla="val 13894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800" dirty="0" smtClean="0">
                  <a:solidFill>
                    <a:schemeClr val="tx1"/>
                  </a:solidFill>
                </a:rPr>
                <a:t>Control Laws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5421414" y="3794762"/>
              <a:ext cx="635000" cy="490218"/>
            </a:xfrm>
            <a:prstGeom prst="roundRect">
              <a:avLst>
                <a:gd name="adj" fmla="val 13894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800" dirty="0" smtClean="0">
                  <a:solidFill>
                    <a:schemeClr val="tx1"/>
                  </a:solidFill>
                </a:rPr>
                <a:t>Validate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Straight Arrow Connector 44"/>
            <p:cNvCxnSpPr>
              <a:stCxn id="39" idx="3"/>
            </p:cNvCxnSpPr>
            <p:nvPr/>
          </p:nvCxnSpPr>
          <p:spPr>
            <a:xfrm flipV="1">
              <a:off x="4508499" y="4034793"/>
              <a:ext cx="21049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40" idx="0"/>
            </p:cNvCxnSpPr>
            <p:nvPr/>
          </p:nvCxnSpPr>
          <p:spPr>
            <a:xfrm flipH="1" flipV="1">
              <a:off x="5008972" y="4279903"/>
              <a:ext cx="1175" cy="12827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43" idx="0"/>
            </p:cNvCxnSpPr>
            <p:nvPr/>
          </p:nvCxnSpPr>
          <p:spPr>
            <a:xfrm flipV="1">
              <a:off x="5738914" y="3357884"/>
              <a:ext cx="0" cy="43687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42" idx="2"/>
              <a:endCxn id="41" idx="6"/>
            </p:cNvCxnSpPr>
            <p:nvPr/>
          </p:nvCxnSpPr>
          <p:spPr>
            <a:xfrm>
              <a:off x="6824623" y="4284978"/>
              <a:ext cx="0" cy="41910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ounded Rectangle 49"/>
            <p:cNvSpPr/>
            <p:nvPr/>
          </p:nvSpPr>
          <p:spPr>
            <a:xfrm>
              <a:off x="3736386" y="2838664"/>
              <a:ext cx="3693111" cy="2991734"/>
            </a:xfrm>
            <a:prstGeom prst="roundRect">
              <a:avLst>
                <a:gd name="adj" fmla="val 8966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800" dirty="0" smtClean="0">
                  <a:solidFill>
                    <a:schemeClr val="tx1"/>
                  </a:solidFill>
                </a:rPr>
                <a:t>Vehicle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840123" y="3657605"/>
              <a:ext cx="2370174" cy="186690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8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Mission computer</a:t>
              </a:r>
              <a:endParaRPr lang="en-US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281768" y="3657605"/>
              <a:ext cx="1049375" cy="186690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8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Flight computer</a:t>
              </a:r>
              <a:endParaRPr lang="en-US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" name="Left-Right Arrow 52"/>
            <p:cNvSpPr/>
            <p:nvPr/>
          </p:nvSpPr>
          <p:spPr>
            <a:xfrm>
              <a:off x="4000498" y="2971802"/>
              <a:ext cx="3174999" cy="493049"/>
            </a:xfrm>
            <a:prstGeom prst="leftRightArrow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8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Internal bus</a:t>
              </a:r>
              <a:endParaRPr lang="en-US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>
              <a:off x="6824623" y="3335478"/>
              <a:ext cx="0" cy="43687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Freeform 73"/>
          <p:cNvSpPr/>
          <p:nvPr/>
        </p:nvSpPr>
        <p:spPr>
          <a:xfrm>
            <a:off x="2220687" y="1775640"/>
            <a:ext cx="5323172" cy="1401289"/>
          </a:xfrm>
          <a:custGeom>
            <a:avLst/>
            <a:gdLst>
              <a:gd name="connsiteX0" fmla="*/ 0 w 5320145"/>
              <a:gd name="connsiteY0" fmla="*/ 1401289 h 1401289"/>
              <a:gd name="connsiteX1" fmla="*/ 950026 w 5320145"/>
              <a:gd name="connsiteY1" fmla="*/ 1401289 h 1401289"/>
              <a:gd name="connsiteX2" fmla="*/ 1448789 w 5320145"/>
              <a:gd name="connsiteY2" fmla="*/ 736271 h 1401289"/>
              <a:gd name="connsiteX3" fmla="*/ 3610098 w 5320145"/>
              <a:gd name="connsiteY3" fmla="*/ 712520 h 1401289"/>
              <a:gd name="connsiteX4" fmla="*/ 3610098 w 5320145"/>
              <a:gd name="connsiteY4" fmla="*/ 0 h 1401289"/>
              <a:gd name="connsiteX5" fmla="*/ 4678878 w 5320145"/>
              <a:gd name="connsiteY5" fmla="*/ 0 h 1401289"/>
              <a:gd name="connsiteX6" fmla="*/ 4678878 w 5320145"/>
              <a:gd name="connsiteY6" fmla="*/ 700645 h 1401289"/>
              <a:gd name="connsiteX7" fmla="*/ 5320145 w 5320145"/>
              <a:gd name="connsiteY7" fmla="*/ 688769 h 1401289"/>
              <a:gd name="connsiteX0" fmla="*/ 0 w 5370723"/>
              <a:gd name="connsiteY0" fmla="*/ 1401289 h 1401289"/>
              <a:gd name="connsiteX1" fmla="*/ 950026 w 5370723"/>
              <a:gd name="connsiteY1" fmla="*/ 1401289 h 1401289"/>
              <a:gd name="connsiteX2" fmla="*/ 1448789 w 5370723"/>
              <a:gd name="connsiteY2" fmla="*/ 736271 h 1401289"/>
              <a:gd name="connsiteX3" fmla="*/ 3610098 w 5370723"/>
              <a:gd name="connsiteY3" fmla="*/ 712520 h 1401289"/>
              <a:gd name="connsiteX4" fmla="*/ 3610098 w 5370723"/>
              <a:gd name="connsiteY4" fmla="*/ 0 h 1401289"/>
              <a:gd name="connsiteX5" fmla="*/ 4678878 w 5370723"/>
              <a:gd name="connsiteY5" fmla="*/ 0 h 1401289"/>
              <a:gd name="connsiteX6" fmla="*/ 5307528 w 5370723"/>
              <a:gd name="connsiteY6" fmla="*/ 14845 h 1401289"/>
              <a:gd name="connsiteX7" fmla="*/ 5320145 w 5370723"/>
              <a:gd name="connsiteY7" fmla="*/ 688769 h 1401289"/>
              <a:gd name="connsiteX0" fmla="*/ 0 w 5370723"/>
              <a:gd name="connsiteY0" fmla="*/ 1401289 h 1401289"/>
              <a:gd name="connsiteX1" fmla="*/ 950026 w 5370723"/>
              <a:gd name="connsiteY1" fmla="*/ 1401289 h 1401289"/>
              <a:gd name="connsiteX2" fmla="*/ 1448789 w 5370723"/>
              <a:gd name="connsiteY2" fmla="*/ 736271 h 1401289"/>
              <a:gd name="connsiteX3" fmla="*/ 3610098 w 5370723"/>
              <a:gd name="connsiteY3" fmla="*/ 712520 h 1401289"/>
              <a:gd name="connsiteX4" fmla="*/ 3610098 w 5370723"/>
              <a:gd name="connsiteY4" fmla="*/ 0 h 1401289"/>
              <a:gd name="connsiteX5" fmla="*/ 4678878 w 5370723"/>
              <a:gd name="connsiteY5" fmla="*/ 0 h 1401289"/>
              <a:gd name="connsiteX6" fmla="*/ 5307528 w 5370723"/>
              <a:gd name="connsiteY6" fmla="*/ 14845 h 1401289"/>
              <a:gd name="connsiteX7" fmla="*/ 5320145 w 5370723"/>
              <a:gd name="connsiteY7" fmla="*/ 688769 h 1401289"/>
              <a:gd name="connsiteX0" fmla="*/ 0 w 5320145"/>
              <a:gd name="connsiteY0" fmla="*/ 1401289 h 1401289"/>
              <a:gd name="connsiteX1" fmla="*/ 950026 w 5320145"/>
              <a:gd name="connsiteY1" fmla="*/ 1401289 h 1401289"/>
              <a:gd name="connsiteX2" fmla="*/ 1448789 w 5320145"/>
              <a:gd name="connsiteY2" fmla="*/ 736271 h 1401289"/>
              <a:gd name="connsiteX3" fmla="*/ 3610098 w 5320145"/>
              <a:gd name="connsiteY3" fmla="*/ 712520 h 1401289"/>
              <a:gd name="connsiteX4" fmla="*/ 3610098 w 5320145"/>
              <a:gd name="connsiteY4" fmla="*/ 0 h 1401289"/>
              <a:gd name="connsiteX5" fmla="*/ 4678878 w 5320145"/>
              <a:gd name="connsiteY5" fmla="*/ 0 h 1401289"/>
              <a:gd name="connsiteX6" fmla="*/ 5307528 w 5320145"/>
              <a:gd name="connsiteY6" fmla="*/ 14845 h 1401289"/>
              <a:gd name="connsiteX7" fmla="*/ 5320145 w 5320145"/>
              <a:gd name="connsiteY7" fmla="*/ 688769 h 1401289"/>
              <a:gd name="connsiteX0" fmla="*/ 0 w 5321500"/>
              <a:gd name="connsiteY0" fmla="*/ 1401289 h 1401289"/>
              <a:gd name="connsiteX1" fmla="*/ 950026 w 5321500"/>
              <a:gd name="connsiteY1" fmla="*/ 1401289 h 1401289"/>
              <a:gd name="connsiteX2" fmla="*/ 1448789 w 5321500"/>
              <a:gd name="connsiteY2" fmla="*/ 736271 h 1401289"/>
              <a:gd name="connsiteX3" fmla="*/ 3610098 w 5321500"/>
              <a:gd name="connsiteY3" fmla="*/ 712520 h 1401289"/>
              <a:gd name="connsiteX4" fmla="*/ 3610098 w 5321500"/>
              <a:gd name="connsiteY4" fmla="*/ 0 h 1401289"/>
              <a:gd name="connsiteX5" fmla="*/ 4678878 w 5321500"/>
              <a:gd name="connsiteY5" fmla="*/ 0 h 1401289"/>
              <a:gd name="connsiteX6" fmla="*/ 5307528 w 5321500"/>
              <a:gd name="connsiteY6" fmla="*/ 14845 h 1401289"/>
              <a:gd name="connsiteX7" fmla="*/ 5320145 w 5321500"/>
              <a:gd name="connsiteY7" fmla="*/ 688769 h 1401289"/>
              <a:gd name="connsiteX0" fmla="*/ 0 w 5321500"/>
              <a:gd name="connsiteY0" fmla="*/ 1401289 h 1401289"/>
              <a:gd name="connsiteX1" fmla="*/ 950026 w 5321500"/>
              <a:gd name="connsiteY1" fmla="*/ 1401289 h 1401289"/>
              <a:gd name="connsiteX2" fmla="*/ 1448789 w 5321500"/>
              <a:gd name="connsiteY2" fmla="*/ 736271 h 1401289"/>
              <a:gd name="connsiteX3" fmla="*/ 3610098 w 5321500"/>
              <a:gd name="connsiteY3" fmla="*/ 712520 h 1401289"/>
              <a:gd name="connsiteX4" fmla="*/ 3610098 w 5321500"/>
              <a:gd name="connsiteY4" fmla="*/ 0 h 1401289"/>
              <a:gd name="connsiteX5" fmla="*/ 4678878 w 5321500"/>
              <a:gd name="connsiteY5" fmla="*/ 0 h 1401289"/>
              <a:gd name="connsiteX6" fmla="*/ 5307528 w 5321500"/>
              <a:gd name="connsiteY6" fmla="*/ 14845 h 1401289"/>
              <a:gd name="connsiteX7" fmla="*/ 5320145 w 5321500"/>
              <a:gd name="connsiteY7" fmla="*/ 688769 h 1401289"/>
              <a:gd name="connsiteX0" fmla="*/ 0 w 5321500"/>
              <a:gd name="connsiteY0" fmla="*/ 1401289 h 1401289"/>
              <a:gd name="connsiteX1" fmla="*/ 950026 w 5321500"/>
              <a:gd name="connsiteY1" fmla="*/ 1401289 h 1401289"/>
              <a:gd name="connsiteX2" fmla="*/ 1448789 w 5321500"/>
              <a:gd name="connsiteY2" fmla="*/ 736271 h 1401289"/>
              <a:gd name="connsiteX3" fmla="*/ 3610098 w 5321500"/>
              <a:gd name="connsiteY3" fmla="*/ 712520 h 1401289"/>
              <a:gd name="connsiteX4" fmla="*/ 3610098 w 5321500"/>
              <a:gd name="connsiteY4" fmla="*/ 0 h 1401289"/>
              <a:gd name="connsiteX5" fmla="*/ 5307528 w 5321500"/>
              <a:gd name="connsiteY5" fmla="*/ 14845 h 1401289"/>
              <a:gd name="connsiteX6" fmla="*/ 5320145 w 5321500"/>
              <a:gd name="connsiteY6" fmla="*/ 688769 h 1401289"/>
              <a:gd name="connsiteX0" fmla="*/ 0 w 5323172"/>
              <a:gd name="connsiteY0" fmla="*/ 1401289 h 1401289"/>
              <a:gd name="connsiteX1" fmla="*/ 950026 w 5323172"/>
              <a:gd name="connsiteY1" fmla="*/ 1401289 h 1401289"/>
              <a:gd name="connsiteX2" fmla="*/ 1448789 w 5323172"/>
              <a:gd name="connsiteY2" fmla="*/ 736271 h 1401289"/>
              <a:gd name="connsiteX3" fmla="*/ 3610098 w 5323172"/>
              <a:gd name="connsiteY3" fmla="*/ 712520 h 1401289"/>
              <a:gd name="connsiteX4" fmla="*/ 3610098 w 5323172"/>
              <a:gd name="connsiteY4" fmla="*/ 0 h 1401289"/>
              <a:gd name="connsiteX5" fmla="*/ 5317053 w 5323172"/>
              <a:gd name="connsiteY5" fmla="*/ 5320 h 1401289"/>
              <a:gd name="connsiteX6" fmla="*/ 5320145 w 5323172"/>
              <a:gd name="connsiteY6" fmla="*/ 688769 h 1401289"/>
              <a:gd name="connsiteX0" fmla="*/ 0 w 5323172"/>
              <a:gd name="connsiteY0" fmla="*/ 1401289 h 1401289"/>
              <a:gd name="connsiteX1" fmla="*/ 950026 w 5323172"/>
              <a:gd name="connsiteY1" fmla="*/ 1401289 h 1401289"/>
              <a:gd name="connsiteX2" fmla="*/ 1448789 w 5323172"/>
              <a:gd name="connsiteY2" fmla="*/ 736271 h 1401289"/>
              <a:gd name="connsiteX3" fmla="*/ 4343523 w 5323172"/>
              <a:gd name="connsiteY3" fmla="*/ 702995 h 1401289"/>
              <a:gd name="connsiteX4" fmla="*/ 3610098 w 5323172"/>
              <a:gd name="connsiteY4" fmla="*/ 0 h 1401289"/>
              <a:gd name="connsiteX5" fmla="*/ 5317053 w 5323172"/>
              <a:gd name="connsiteY5" fmla="*/ 5320 h 1401289"/>
              <a:gd name="connsiteX6" fmla="*/ 5320145 w 5323172"/>
              <a:gd name="connsiteY6" fmla="*/ 688769 h 1401289"/>
              <a:gd name="connsiteX0" fmla="*/ 0 w 5323172"/>
              <a:gd name="connsiteY0" fmla="*/ 1401289 h 1401289"/>
              <a:gd name="connsiteX1" fmla="*/ 950026 w 5323172"/>
              <a:gd name="connsiteY1" fmla="*/ 1401289 h 1401289"/>
              <a:gd name="connsiteX2" fmla="*/ 1448789 w 5323172"/>
              <a:gd name="connsiteY2" fmla="*/ 736271 h 1401289"/>
              <a:gd name="connsiteX3" fmla="*/ 4343523 w 5323172"/>
              <a:gd name="connsiteY3" fmla="*/ 702995 h 1401289"/>
              <a:gd name="connsiteX4" fmla="*/ 4362573 w 5323172"/>
              <a:gd name="connsiteY4" fmla="*/ 0 h 1401289"/>
              <a:gd name="connsiteX5" fmla="*/ 5317053 w 5323172"/>
              <a:gd name="connsiteY5" fmla="*/ 5320 h 1401289"/>
              <a:gd name="connsiteX6" fmla="*/ 5320145 w 5323172"/>
              <a:gd name="connsiteY6" fmla="*/ 688769 h 1401289"/>
              <a:gd name="connsiteX0" fmla="*/ 0 w 5323172"/>
              <a:gd name="connsiteY0" fmla="*/ 1401289 h 1401289"/>
              <a:gd name="connsiteX1" fmla="*/ 950026 w 5323172"/>
              <a:gd name="connsiteY1" fmla="*/ 1401289 h 1401289"/>
              <a:gd name="connsiteX2" fmla="*/ 1448789 w 5323172"/>
              <a:gd name="connsiteY2" fmla="*/ 736271 h 1401289"/>
              <a:gd name="connsiteX3" fmla="*/ 4372098 w 5323172"/>
              <a:gd name="connsiteY3" fmla="*/ 712520 h 1401289"/>
              <a:gd name="connsiteX4" fmla="*/ 4362573 w 5323172"/>
              <a:gd name="connsiteY4" fmla="*/ 0 h 1401289"/>
              <a:gd name="connsiteX5" fmla="*/ 5317053 w 5323172"/>
              <a:gd name="connsiteY5" fmla="*/ 5320 h 1401289"/>
              <a:gd name="connsiteX6" fmla="*/ 5320145 w 5323172"/>
              <a:gd name="connsiteY6" fmla="*/ 688769 h 1401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23172" h="1401289">
                <a:moveTo>
                  <a:pt x="0" y="1401289"/>
                </a:moveTo>
                <a:lnTo>
                  <a:pt x="950026" y="1401289"/>
                </a:lnTo>
                <a:lnTo>
                  <a:pt x="1448789" y="736271"/>
                </a:lnTo>
                <a:lnTo>
                  <a:pt x="4372098" y="712520"/>
                </a:lnTo>
                <a:lnTo>
                  <a:pt x="4362573" y="0"/>
                </a:lnTo>
                <a:lnTo>
                  <a:pt x="5317053" y="5320"/>
                </a:lnTo>
                <a:cubicBezTo>
                  <a:pt x="5323361" y="342282"/>
                  <a:pt x="5325464" y="483178"/>
                  <a:pt x="5320145" y="688769"/>
                </a:cubicBezTo>
              </a:path>
            </a:pathLst>
          </a:custGeom>
          <a:noFill/>
          <a:ln w="57150">
            <a:solidFill>
              <a:schemeClr val="tx2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838200" y="4237672"/>
            <a:ext cx="7391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  <a:latin typeface="Tw Cen MT" panose="020B0602020104020603" pitchFamily="34" charset="0"/>
              </a:rPr>
              <a:t>The </a:t>
            </a:r>
            <a:r>
              <a:rPr lang="en-US" dirty="0">
                <a:solidFill>
                  <a:srgbClr val="0070C0"/>
                </a:solidFill>
                <a:latin typeface="Tw Cen MT" panose="020B0602020104020603" pitchFamily="34" charset="0"/>
              </a:rPr>
              <a:t>m</a:t>
            </a:r>
            <a:r>
              <a:rPr lang="en-US" dirty="0" smtClean="0">
                <a:solidFill>
                  <a:srgbClr val="0070C0"/>
                </a:solidFill>
                <a:latin typeface="Tw Cen MT" panose="020B0602020104020603" pitchFamily="34" charset="0"/>
              </a:rPr>
              <a:t>otor </a:t>
            </a:r>
            <a:r>
              <a:rPr lang="en-US" dirty="0">
                <a:solidFill>
                  <a:srgbClr val="0070C0"/>
                </a:solidFill>
                <a:latin typeface="Tw Cen MT" panose="020B0602020104020603" pitchFamily="34" charset="0"/>
              </a:rPr>
              <a:t>controller only receives messages from the </a:t>
            </a:r>
            <a:r>
              <a:rPr lang="en-US" dirty="0" smtClean="0">
                <a:solidFill>
                  <a:srgbClr val="0070C0"/>
                </a:solidFill>
                <a:latin typeface="Tw Cen MT" panose="020B0602020104020603" pitchFamily="34" charset="0"/>
              </a:rPr>
              <a:t>trusted ground </a:t>
            </a:r>
            <a:r>
              <a:rPr lang="en-US" dirty="0">
                <a:solidFill>
                  <a:srgbClr val="0070C0"/>
                </a:solidFill>
                <a:latin typeface="Tw Cen MT" panose="020B0602020104020603" pitchFamily="34" charset="0"/>
              </a:rPr>
              <a:t>s</a:t>
            </a:r>
            <a:r>
              <a:rPr lang="en-US" dirty="0" smtClean="0">
                <a:solidFill>
                  <a:srgbClr val="0070C0"/>
                </a:solidFill>
                <a:latin typeface="Tw Cen MT" panose="020B0602020104020603" pitchFamily="34" charset="0"/>
              </a:rPr>
              <a:t>tation.</a:t>
            </a:r>
            <a:endParaRPr lang="en-US" dirty="0">
              <a:solidFill>
                <a:srgbClr val="0070C0"/>
              </a:solidFill>
              <a:latin typeface="Tw Cen MT" panose="020B06020201040206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  <a:latin typeface="Tw Cen MT" pitchFamily="34" charset="0"/>
              </a:rPr>
              <a:t>All </a:t>
            </a:r>
            <a:r>
              <a:rPr lang="en-US" dirty="0">
                <a:solidFill>
                  <a:srgbClr val="0070C0"/>
                </a:solidFill>
                <a:latin typeface="Tw Cen MT" pitchFamily="34" charset="0"/>
              </a:rPr>
              <a:t>messages received by the </a:t>
            </a:r>
            <a:r>
              <a:rPr lang="en-US" dirty="0" smtClean="0">
                <a:solidFill>
                  <a:srgbClr val="0070C0"/>
                </a:solidFill>
                <a:latin typeface="Tw Cen MT" pitchFamily="34" charset="0"/>
              </a:rPr>
              <a:t>radio reach </a:t>
            </a:r>
            <a:r>
              <a:rPr lang="en-US" dirty="0">
                <a:solidFill>
                  <a:srgbClr val="0070C0"/>
                </a:solidFill>
                <a:latin typeface="Tw Cen MT" pitchFamily="34" charset="0"/>
              </a:rPr>
              <a:t>the </a:t>
            </a:r>
            <a:r>
              <a:rPr lang="en-US" dirty="0" smtClean="0">
                <a:solidFill>
                  <a:srgbClr val="0070C0"/>
                </a:solidFill>
                <a:latin typeface="Tw Cen MT" pitchFamily="34" charset="0"/>
              </a:rPr>
              <a:t>motor controller.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  <a:latin typeface="Tw Cen MT" pitchFamily="34" charset="0"/>
              </a:rPr>
              <a:t>All </a:t>
            </a:r>
            <a:r>
              <a:rPr lang="en-US" dirty="0">
                <a:solidFill>
                  <a:srgbClr val="0070C0"/>
                </a:solidFill>
                <a:latin typeface="Tw Cen MT" panose="020B0602020104020603" pitchFamily="34" charset="0"/>
              </a:rPr>
              <a:t>connections are </a:t>
            </a:r>
            <a:r>
              <a:rPr lang="en-US" dirty="0" smtClean="0">
                <a:solidFill>
                  <a:srgbClr val="0070C0"/>
                </a:solidFill>
                <a:latin typeface="Tw Cen MT" panose="020B0602020104020603" pitchFamily="34" charset="0"/>
              </a:rPr>
              <a:t>accurate/non-</a:t>
            </a:r>
            <a:r>
              <a:rPr lang="en-US" dirty="0" err="1" smtClean="0">
                <a:solidFill>
                  <a:srgbClr val="0070C0"/>
                </a:solidFill>
                <a:latin typeface="Tw Cen MT" panose="020B0602020104020603" pitchFamily="34" charset="0"/>
              </a:rPr>
              <a:t>bypassable</a:t>
            </a:r>
            <a:r>
              <a:rPr lang="en-US" dirty="0">
                <a:solidFill>
                  <a:srgbClr val="0070C0"/>
                </a:solidFill>
                <a:latin typeface="Tw Cen MT" panose="020B0602020104020603" pitchFamily="34" charset="0"/>
              </a:rPr>
              <a:t>.</a:t>
            </a:r>
            <a:endParaRPr lang="en-US" dirty="0" smtClean="0">
              <a:solidFill>
                <a:srgbClr val="0070C0"/>
              </a:solidFill>
              <a:latin typeface="Tw Cen MT" panose="020B06020201040206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  <a:latin typeface="Tw Cen MT" panose="020B0602020104020603" pitchFamily="34" charset="0"/>
              </a:rPr>
              <a:t>Requires memory-safety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70C0"/>
              </a:solidFill>
              <a:latin typeface="Tw Cen MT" pitchFamily="34" charset="0"/>
            </a:endParaRPr>
          </a:p>
        </p:txBody>
      </p:sp>
      <p:cxnSp>
        <p:nvCxnSpPr>
          <p:cNvPr id="73" name="Straight Arrow Connector 72"/>
          <p:cNvCxnSpPr>
            <a:endCxn id="43" idx="1"/>
          </p:cNvCxnSpPr>
          <p:nvPr/>
        </p:nvCxnSpPr>
        <p:spPr>
          <a:xfrm>
            <a:off x="6092943" y="2444573"/>
            <a:ext cx="128574" cy="42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5519092" y="2250723"/>
            <a:ext cx="573851" cy="408514"/>
          </a:xfrm>
          <a:prstGeom prst="roundRect">
            <a:avLst>
              <a:gd name="adj" fmla="val 13894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Decrypt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94021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229224" y="2048018"/>
            <a:ext cx="3533776" cy="923782"/>
            <a:chOff x="5229224" y="2048018"/>
            <a:chExt cx="3533776" cy="923782"/>
          </a:xfrm>
        </p:grpSpPr>
        <p:sp>
          <p:nvSpPr>
            <p:cNvPr id="12" name="Rounded Rectangle 11"/>
            <p:cNvSpPr/>
            <p:nvPr/>
          </p:nvSpPr>
          <p:spPr>
            <a:xfrm>
              <a:off x="5229224" y="2514600"/>
              <a:ext cx="3533775" cy="457200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dirty="0" smtClean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315200" y="2048018"/>
              <a:ext cx="1447800" cy="609600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400" dirty="0" smtClean="0"/>
                <a:t>Proper use of </a:t>
              </a:r>
            </a:p>
            <a:p>
              <a:pPr algn="r"/>
              <a:r>
                <a:rPr lang="en-US" sz="1400" dirty="0" smtClean="0"/>
                <a:t>encryption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14400" y="5464792"/>
            <a:ext cx="7772400" cy="923913"/>
            <a:chOff x="914400" y="5464792"/>
            <a:chExt cx="7772400" cy="923913"/>
          </a:xfrm>
        </p:grpSpPr>
        <p:sp>
          <p:nvSpPr>
            <p:cNvPr id="11" name="Rounded Rectangle 10"/>
            <p:cNvSpPr/>
            <p:nvPr/>
          </p:nvSpPr>
          <p:spPr>
            <a:xfrm>
              <a:off x="7033240" y="5464792"/>
              <a:ext cx="1653560" cy="648566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400" dirty="0" smtClean="0"/>
                <a:t>Threads before </a:t>
              </a:r>
            </a:p>
            <a:p>
              <a:pPr algn="r"/>
              <a:r>
                <a:rPr lang="en-US" sz="1400" dirty="0" smtClean="0"/>
                <a:t>authentication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914400" y="5975652"/>
              <a:ext cx="7772400" cy="413053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endParaRPr lang="en-US" sz="1400" dirty="0" smtClean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1295400" y="3441094"/>
            <a:ext cx="7010400" cy="597506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1400" dirty="0" smtClean="0"/>
              <a:t>Classification of inputs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724400" y="457200"/>
            <a:ext cx="4343400" cy="45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/>
              <a:t>UAV motors only execute </a:t>
            </a:r>
          </a:p>
          <a:p>
            <a:pPr algn="r"/>
            <a:r>
              <a:rPr lang="en-US" sz="1400" dirty="0" smtClean="0"/>
              <a:t>commands from the ground station</a:t>
            </a:r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Secure Delivery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86D9C8-0CDB-4BF0-99FF-D7490CE4EFA3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6" name="Picture 2" descr="C:\Users\ajgacek\Desktop\dot\soundnes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40" y="457200"/>
            <a:ext cx="7757173" cy="598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971614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7734300" y="643268"/>
            <a:ext cx="1333500" cy="61722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/>
          <a:lstStyle/>
          <a:p>
            <a:pPr algn="ctr"/>
            <a:r>
              <a:rPr lang="en-US" sz="1400" dirty="0" smtClean="0"/>
              <a:t>Thread only writes to </a:t>
            </a:r>
            <a:r>
              <a:rPr lang="en-US" sz="1400" dirty="0" err="1" smtClean="0"/>
              <a:t>to</a:t>
            </a:r>
            <a:r>
              <a:rPr lang="en-US" sz="1400" dirty="0" smtClean="0"/>
              <a:t> its own memory space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352800" y="1447800"/>
            <a:ext cx="1600200" cy="685800"/>
          </a:xfrm>
          <a:prstGeom prst="roundRect">
            <a:avLst>
              <a:gd name="adj" fmla="val 1145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1200" dirty="0" smtClean="0"/>
              <a:t>Thread local state protected by </a:t>
            </a:r>
          </a:p>
          <a:p>
            <a:r>
              <a:rPr lang="en-US" sz="1200" dirty="0" smtClean="0"/>
              <a:t>RTOS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</a:t>
            </a:r>
            <a:r>
              <a:rPr lang="en-US" dirty="0"/>
              <a:t>S</a:t>
            </a:r>
            <a:r>
              <a:rPr lang="en-US" dirty="0" smtClean="0"/>
              <a:t>afety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86D9C8-0CDB-4BF0-99FF-D7490CE4EFA3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85800" y="3581400"/>
            <a:ext cx="2895600" cy="144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Requires guarantees from </a:t>
            </a:r>
            <a:r>
              <a:rPr lang="en-US" dirty="0" err="1" smtClean="0"/>
              <a:t>eChronos</a:t>
            </a:r>
            <a:r>
              <a:rPr lang="en-US" dirty="0" smtClean="0"/>
              <a:t> RTOS and Ivory-Tower component generation</a:t>
            </a:r>
            <a:endParaRPr lang="en-US" dirty="0"/>
          </a:p>
        </p:txBody>
      </p:sp>
      <p:pic>
        <p:nvPicPr>
          <p:cNvPr id="6" name="Picture 5" descr="C:\Users\ajgacek\Desktop\dot\memory_saf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598959"/>
            <a:ext cx="8135007" cy="610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46062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13AD8B-6753-4D8D-9DCF-DBA38AAB592C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2000" y="1600200"/>
            <a:ext cx="7924800" cy="4525963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kern="0" dirty="0" smtClean="0"/>
              <a:t>Integration with other assurance case tools</a:t>
            </a:r>
          </a:p>
          <a:p>
            <a:pPr lvl="1"/>
            <a:r>
              <a:rPr lang="en-US" kern="0" dirty="0" smtClean="0"/>
              <a:t>We currently support </a:t>
            </a:r>
            <a:r>
              <a:rPr lang="en-US" kern="0" dirty="0" err="1" smtClean="0"/>
              <a:t>CertWare</a:t>
            </a:r>
            <a:endParaRPr lang="en-US" kern="0" dirty="0" smtClean="0"/>
          </a:p>
          <a:p>
            <a:r>
              <a:rPr lang="en-US" kern="0" dirty="0" smtClean="0"/>
              <a:t>Support for other GSN types</a:t>
            </a:r>
          </a:p>
          <a:p>
            <a:r>
              <a:rPr lang="en-US" kern="0" dirty="0" smtClean="0"/>
              <a:t>Integration with other AADL analyses</a:t>
            </a:r>
          </a:p>
          <a:p>
            <a:pPr lvl="1"/>
            <a:r>
              <a:rPr lang="en-US" kern="0" dirty="0" smtClean="0"/>
              <a:t>Internal: </a:t>
            </a:r>
            <a:r>
              <a:rPr lang="en-US" kern="0" dirty="0" err="1" smtClean="0"/>
              <a:t>Schedulability</a:t>
            </a:r>
            <a:r>
              <a:rPr lang="en-US" kern="0" dirty="0" smtClean="0"/>
              <a:t>, Fault Analysis</a:t>
            </a:r>
          </a:p>
          <a:p>
            <a:pPr lvl="1"/>
            <a:r>
              <a:rPr lang="en-US" kern="0" dirty="0" smtClean="0"/>
              <a:t>External: HOL, SMT Solvers</a:t>
            </a:r>
          </a:p>
          <a:p>
            <a:r>
              <a:rPr lang="en-US" kern="0" dirty="0" smtClean="0"/>
              <a:t>Support for other AADL semantics</a:t>
            </a:r>
          </a:p>
          <a:p>
            <a:endParaRPr lang="en-US" kern="0" dirty="0" smtClean="0"/>
          </a:p>
          <a:p>
            <a:endParaRPr lang="en-US" kern="0" dirty="0" smtClean="0"/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31393296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Evidence in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6629400" cy="4525963"/>
          </a:xfrm>
        </p:spPr>
        <p:txBody>
          <a:bodyPr/>
          <a:lstStyle/>
          <a:p>
            <a:r>
              <a:rPr lang="en-US" dirty="0"/>
              <a:t>How can we make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high-level</a:t>
            </a:r>
            <a:r>
              <a:rPr lang="en-US" dirty="0"/>
              <a:t> claims about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correctness</a:t>
            </a:r>
            <a:r>
              <a:rPr lang="en-US" dirty="0"/>
              <a:t>?</a:t>
            </a:r>
          </a:p>
          <a:p>
            <a:r>
              <a:rPr lang="en-US" dirty="0"/>
              <a:t>Combine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heterogeneous </a:t>
            </a:r>
            <a:r>
              <a:rPr lang="en-US" dirty="0"/>
              <a:t>evidence from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multiple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sources</a:t>
            </a:r>
            <a:endParaRPr lang="en-US" dirty="0" smtClean="0"/>
          </a:p>
          <a:p>
            <a:pPr lvl="1"/>
            <a:r>
              <a:rPr lang="en-US" dirty="0" smtClean="0"/>
              <a:t>Galois: IVORY DSL</a:t>
            </a:r>
          </a:p>
          <a:p>
            <a:pPr lvl="1"/>
            <a:r>
              <a:rPr lang="en-US" dirty="0" smtClean="0"/>
              <a:t>NICTA: Sel4 Microkernel</a:t>
            </a:r>
          </a:p>
          <a:p>
            <a:pPr lvl="1"/>
            <a:r>
              <a:rPr lang="en-US" dirty="0" smtClean="0"/>
              <a:t>Boeing: Internal Processes and Best Practices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86D9C8-0CDB-4BF0-99FF-D7490CE4EFA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09393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tools: Formal Methods Workbench</a:t>
            </a:r>
            <a:endParaRPr lang="en-US" dirty="0"/>
          </a:p>
        </p:txBody>
      </p:sp>
      <p:pic>
        <p:nvPicPr>
          <p:cNvPr id="6" name="Picture 1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524000"/>
            <a:ext cx="3048000" cy="1890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5" name="Group 84"/>
          <p:cNvGrpSpPr/>
          <p:nvPr/>
        </p:nvGrpSpPr>
        <p:grpSpPr>
          <a:xfrm>
            <a:off x="1836396" y="2628900"/>
            <a:ext cx="3040404" cy="3531633"/>
            <a:chOff x="1836396" y="2628900"/>
            <a:chExt cx="3040404" cy="3531633"/>
          </a:xfrm>
        </p:grpSpPr>
        <p:grpSp>
          <p:nvGrpSpPr>
            <p:cNvPr id="63" name="Group 62"/>
            <p:cNvGrpSpPr/>
            <p:nvPr/>
          </p:nvGrpSpPr>
          <p:grpSpPr>
            <a:xfrm>
              <a:off x="1873646" y="2628900"/>
              <a:ext cx="1110265" cy="533400"/>
              <a:chOff x="1129973" y="1950482"/>
              <a:chExt cx="1110265" cy="533400"/>
            </a:xfrm>
          </p:grpSpPr>
          <p:grpSp>
            <p:nvGrpSpPr>
              <p:cNvPr id="64" name="Group 63"/>
              <p:cNvGrpSpPr/>
              <p:nvPr/>
            </p:nvGrpSpPr>
            <p:grpSpPr>
              <a:xfrm flipH="1">
                <a:off x="1129973" y="1950482"/>
                <a:ext cx="1110265" cy="533400"/>
                <a:chOff x="6640902" y="1295400"/>
                <a:chExt cx="1110265" cy="533400"/>
              </a:xfrm>
            </p:grpSpPr>
            <p:sp>
              <p:nvSpPr>
                <p:cNvPr id="66" name="Rectangle 65"/>
                <p:cNvSpPr/>
                <p:nvPr/>
              </p:nvSpPr>
              <p:spPr>
                <a:xfrm>
                  <a:off x="6783673" y="1295400"/>
                  <a:ext cx="737505" cy="5334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66"/>
                <p:cNvSpPr/>
                <p:nvPr/>
              </p:nvSpPr>
              <p:spPr>
                <a:xfrm>
                  <a:off x="7239000" y="1295400"/>
                  <a:ext cx="512167" cy="5334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6640902" y="1371600"/>
                  <a:ext cx="142771" cy="762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6648554" y="1676400"/>
                  <a:ext cx="142771" cy="762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5" name="TextBox 64"/>
              <p:cNvSpPr txBox="1"/>
              <p:nvPr/>
            </p:nvSpPr>
            <p:spPr>
              <a:xfrm>
                <a:off x="1159511" y="1960007"/>
                <a:ext cx="9476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b="1" dirty="0" smtClean="0">
                    <a:latin typeface="Lucida Console" pitchFamily="49" charset="0"/>
                    <a:cs typeface="Times New Roman" pitchFamily="18" charset="0"/>
                  </a:rPr>
                  <a:t>Trusted</a:t>
                </a:r>
              </a:p>
              <a:p>
                <a:pPr algn="r"/>
                <a:r>
                  <a:rPr lang="en-US" sz="1400" b="1" dirty="0" smtClean="0">
                    <a:latin typeface="Lucida Console" pitchFamily="49" charset="0"/>
                    <a:cs typeface="Times New Roman" pitchFamily="18" charset="0"/>
                  </a:rPr>
                  <a:t>Build</a:t>
                </a:r>
                <a:endParaRPr lang="en-US" sz="1400" b="1" dirty="0">
                  <a:latin typeface="Lucida Console" pitchFamily="49" charset="0"/>
                  <a:cs typeface="Times New Roman" pitchFamily="18" charset="0"/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1836396" y="3000374"/>
              <a:ext cx="3040404" cy="3160159"/>
              <a:chOff x="1836396" y="3000374"/>
              <a:chExt cx="3040404" cy="3160159"/>
            </a:xfrm>
          </p:grpSpPr>
          <p:pic>
            <p:nvPicPr>
              <p:cNvPr id="1027" name="Picture 3" descr="C:\Users\ddcofer\AppData\Local\Microsoft\Windows\Temporary Internet Files\Content.IE5\HWJ81UGS\MC900389552[1].wmf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74805" y="4544457"/>
                <a:ext cx="900112" cy="9302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6" name="TextBox 35"/>
              <p:cNvSpPr txBox="1"/>
              <p:nvPr/>
            </p:nvSpPr>
            <p:spPr>
              <a:xfrm>
                <a:off x="2563025" y="4114800"/>
                <a:ext cx="2313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w Cen MT" pitchFamily="34" charset="0"/>
                  </a:rPr>
                  <a:t>Architecture Translation</a:t>
                </a:r>
                <a:endParaRPr lang="en-US" dirty="0">
                  <a:latin typeface="Tw Cen MT" pitchFamily="34" charset="0"/>
                </a:endParaRPr>
              </a:p>
            </p:txBody>
          </p:sp>
          <p:sp>
            <p:nvSpPr>
              <p:cNvPr id="62" name="Freeform 61"/>
              <p:cNvSpPr/>
              <p:nvPr/>
            </p:nvSpPr>
            <p:spPr>
              <a:xfrm>
                <a:off x="1836396" y="3000374"/>
                <a:ext cx="1883808" cy="1082159"/>
              </a:xfrm>
              <a:custGeom>
                <a:avLst/>
                <a:gdLst>
                  <a:gd name="connsiteX0" fmla="*/ 105442 w 2210467"/>
                  <a:gd name="connsiteY0" fmla="*/ 0 h 866775"/>
                  <a:gd name="connsiteX1" fmla="*/ 191167 w 2210467"/>
                  <a:gd name="connsiteY1" fmla="*/ 333375 h 866775"/>
                  <a:gd name="connsiteX2" fmla="*/ 1858042 w 2210467"/>
                  <a:gd name="connsiteY2" fmla="*/ 609600 h 866775"/>
                  <a:gd name="connsiteX3" fmla="*/ 2210467 w 2210467"/>
                  <a:gd name="connsiteY3" fmla="*/ 866775 h 866775"/>
                  <a:gd name="connsiteX0" fmla="*/ 89354 w 2232479"/>
                  <a:gd name="connsiteY0" fmla="*/ 0 h 914400"/>
                  <a:gd name="connsiteX1" fmla="*/ 213179 w 2232479"/>
                  <a:gd name="connsiteY1" fmla="*/ 381000 h 914400"/>
                  <a:gd name="connsiteX2" fmla="*/ 1880054 w 2232479"/>
                  <a:gd name="connsiteY2" fmla="*/ 657225 h 914400"/>
                  <a:gd name="connsiteX3" fmla="*/ 2232479 w 2232479"/>
                  <a:gd name="connsiteY3" fmla="*/ 914400 h 914400"/>
                  <a:gd name="connsiteX0" fmla="*/ 74468 w 2217593"/>
                  <a:gd name="connsiteY0" fmla="*/ 0 h 914400"/>
                  <a:gd name="connsiteX1" fmla="*/ 198293 w 2217593"/>
                  <a:gd name="connsiteY1" fmla="*/ 381000 h 914400"/>
                  <a:gd name="connsiteX2" fmla="*/ 1865168 w 2217593"/>
                  <a:gd name="connsiteY2" fmla="*/ 657225 h 914400"/>
                  <a:gd name="connsiteX3" fmla="*/ 2217593 w 2217593"/>
                  <a:gd name="connsiteY3" fmla="*/ 914400 h 914400"/>
                  <a:gd name="connsiteX0" fmla="*/ 78130 w 2221255"/>
                  <a:gd name="connsiteY0" fmla="*/ 0 h 914400"/>
                  <a:gd name="connsiteX1" fmla="*/ 201955 w 2221255"/>
                  <a:gd name="connsiteY1" fmla="*/ 381000 h 914400"/>
                  <a:gd name="connsiteX2" fmla="*/ 1868830 w 2221255"/>
                  <a:gd name="connsiteY2" fmla="*/ 657225 h 914400"/>
                  <a:gd name="connsiteX3" fmla="*/ 2221255 w 2221255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21255" h="914400">
                    <a:moveTo>
                      <a:pt x="78130" y="0"/>
                    </a:moveTo>
                    <a:cubicBezTo>
                      <a:pt x="3517" y="77787"/>
                      <a:pt x="-96495" y="271463"/>
                      <a:pt x="201955" y="381000"/>
                    </a:cubicBezTo>
                    <a:cubicBezTo>
                      <a:pt x="500405" y="490538"/>
                      <a:pt x="1532280" y="568325"/>
                      <a:pt x="1868830" y="657225"/>
                    </a:cubicBezTo>
                    <a:cubicBezTo>
                      <a:pt x="2205380" y="746125"/>
                      <a:pt x="2213317" y="830262"/>
                      <a:pt x="2221255" y="914400"/>
                    </a:cubicBezTo>
                  </a:path>
                </a:pathLst>
              </a:custGeom>
              <a:noFill/>
              <a:ln w="57150">
                <a:solidFill>
                  <a:srgbClr val="ABB41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3225271" y="5486400"/>
                <a:ext cx="7857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+mj-lt"/>
                  </a:rPr>
                  <a:t>seL4</a:t>
                </a:r>
                <a:endParaRPr lang="en-US" b="1" dirty="0">
                  <a:latin typeface="+mj-lt"/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3200400" y="5791201"/>
                <a:ext cx="12618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err="1" smtClean="0"/>
                  <a:t>eChronos</a:t>
                </a:r>
                <a:endParaRPr lang="en-US" b="1" dirty="0"/>
              </a:p>
            </p:txBody>
          </p:sp>
        </p:grpSp>
      </p:grpSp>
      <p:grpSp>
        <p:nvGrpSpPr>
          <p:cNvPr id="84" name="Group 83"/>
          <p:cNvGrpSpPr/>
          <p:nvPr/>
        </p:nvGrpSpPr>
        <p:grpSpPr>
          <a:xfrm>
            <a:off x="5035675" y="4028451"/>
            <a:ext cx="3651125" cy="2375787"/>
            <a:chOff x="5035675" y="4028451"/>
            <a:chExt cx="3651125" cy="2375787"/>
          </a:xfrm>
        </p:grpSpPr>
        <p:grpSp>
          <p:nvGrpSpPr>
            <p:cNvPr id="7" name="Group 6"/>
            <p:cNvGrpSpPr/>
            <p:nvPr/>
          </p:nvGrpSpPr>
          <p:grpSpPr>
            <a:xfrm>
              <a:off x="6028890" y="4474379"/>
              <a:ext cx="2657910" cy="1181292"/>
              <a:chOff x="4038600" y="3886200"/>
              <a:chExt cx="4800601" cy="21336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4038600" y="3886200"/>
                <a:ext cx="4800600" cy="21336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000"/>
              </a:p>
            </p:txBody>
          </p:sp>
          <p:cxnSp>
            <p:nvCxnSpPr>
              <p:cNvPr id="9" name="Straight Connector 8"/>
              <p:cNvCxnSpPr>
                <a:stCxn id="22" idx="0"/>
                <a:endCxn id="31" idx="3"/>
              </p:cNvCxnSpPr>
              <p:nvPr/>
            </p:nvCxnSpPr>
            <p:spPr>
              <a:xfrm>
                <a:off x="4090988" y="4279900"/>
                <a:ext cx="357187" cy="317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34"/>
              <p:cNvCxnSpPr>
                <a:stCxn id="32" idx="0"/>
                <a:endCxn id="28" idx="3"/>
              </p:cNvCxnSpPr>
              <p:nvPr/>
            </p:nvCxnSpPr>
            <p:spPr>
              <a:xfrm>
                <a:off x="5562601" y="4283075"/>
                <a:ext cx="333375" cy="1125538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36"/>
              <p:cNvCxnSpPr>
                <a:stCxn id="29" idx="0"/>
                <a:endCxn id="24" idx="3"/>
              </p:cNvCxnSpPr>
              <p:nvPr/>
            </p:nvCxnSpPr>
            <p:spPr>
              <a:xfrm flipV="1">
                <a:off x="7010401" y="4487069"/>
                <a:ext cx="380999" cy="921544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>
                <a:stCxn id="32" idx="0"/>
                <a:endCxn id="25" idx="3"/>
              </p:cNvCxnSpPr>
              <p:nvPr/>
            </p:nvCxnSpPr>
            <p:spPr>
              <a:xfrm flipV="1">
                <a:off x="5562601" y="4282283"/>
                <a:ext cx="1828799" cy="79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>
                <a:stCxn id="26" idx="0"/>
                <a:endCxn id="17" idx="3"/>
              </p:cNvCxnSpPr>
              <p:nvPr/>
            </p:nvCxnSpPr>
            <p:spPr>
              <a:xfrm>
                <a:off x="8504238" y="4384675"/>
                <a:ext cx="28257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4448175" y="3975100"/>
                <a:ext cx="1114425" cy="614363"/>
                <a:chOff x="3800475" y="4076700"/>
                <a:chExt cx="1114425" cy="614363"/>
              </a:xfrm>
            </p:grpSpPr>
            <p:sp>
              <p:nvSpPr>
                <p:cNvPr id="30" name="Rectangle 29"/>
                <p:cNvSpPr>
                  <a:spLocks noChangeArrowheads="1"/>
                </p:cNvSpPr>
                <p:nvPr/>
              </p:nvSpPr>
              <p:spPr bwMode="auto">
                <a:xfrm>
                  <a:off x="3800475" y="4076700"/>
                  <a:ext cx="1114425" cy="614363"/>
                </a:xfrm>
                <a:prstGeom prst="rect">
                  <a:avLst/>
                </a:pr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algn="ctr">
                      <a:solidFill>
                        <a:srgbClr val="385D8A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en-US" sz="1050" b="1">
                      <a:solidFill>
                        <a:srgbClr val="FFFFFF"/>
                      </a:solidFill>
                      <a:latin typeface="Verdana" pitchFamily="34" charset="0"/>
                    </a:rPr>
                    <a:t>A</a:t>
                  </a:r>
                </a:p>
              </p:txBody>
            </p:sp>
            <p:sp>
              <p:nvSpPr>
                <p:cNvPr id="31" name="Isosceles Triangle 30"/>
                <p:cNvSpPr>
                  <a:spLocks noChangeArrowheads="1"/>
                </p:cNvSpPr>
                <p:nvPr/>
              </p:nvSpPr>
              <p:spPr bwMode="auto">
                <a:xfrm rot="5400000">
                  <a:off x="3801269" y="4358481"/>
                  <a:ext cx="50800" cy="52388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1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000">
                    <a:solidFill>
                      <a:schemeClr val="lt1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32" name="Isosceles Triangle 31"/>
                <p:cNvSpPr>
                  <a:spLocks noChangeArrowheads="1"/>
                </p:cNvSpPr>
                <p:nvPr/>
              </p:nvSpPr>
              <p:spPr bwMode="auto">
                <a:xfrm rot="5400000">
                  <a:off x="4862513" y="4357687"/>
                  <a:ext cx="50800" cy="53975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1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000">
                    <a:solidFill>
                      <a:schemeClr val="lt1"/>
                    </a:solidFill>
                    <a:latin typeface="+mn-lt"/>
                    <a:cs typeface="+mn-cs"/>
                  </a:endParaRPr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5884862" y="5075238"/>
                <a:ext cx="1125538" cy="614362"/>
                <a:chOff x="5486400" y="5075238"/>
                <a:chExt cx="1125538" cy="614362"/>
              </a:xfrm>
            </p:grpSpPr>
            <p:sp>
              <p:nvSpPr>
                <p:cNvPr id="27" name="Rectangle 26"/>
                <p:cNvSpPr>
                  <a:spLocks noChangeArrowheads="1"/>
                </p:cNvSpPr>
                <p:nvPr/>
              </p:nvSpPr>
              <p:spPr bwMode="auto">
                <a:xfrm>
                  <a:off x="5486400" y="5075238"/>
                  <a:ext cx="1114425" cy="614362"/>
                </a:xfrm>
                <a:prstGeom prst="rect">
                  <a:avLst/>
                </a:pr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algn="ctr">
                      <a:solidFill>
                        <a:srgbClr val="385D8A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en-US" sz="1050" b="1" dirty="0">
                      <a:solidFill>
                        <a:srgbClr val="FFFFFF"/>
                      </a:solidFill>
                      <a:latin typeface="Verdana" pitchFamily="34" charset="0"/>
                    </a:rPr>
                    <a:t>B</a:t>
                  </a:r>
                </a:p>
              </p:txBody>
            </p:sp>
            <p:sp>
              <p:nvSpPr>
                <p:cNvPr id="28" name="Isosceles Triangle 27"/>
                <p:cNvSpPr>
                  <a:spLocks noChangeArrowheads="1"/>
                </p:cNvSpPr>
                <p:nvPr/>
              </p:nvSpPr>
              <p:spPr bwMode="auto">
                <a:xfrm rot="5400000">
                  <a:off x="5498307" y="5382419"/>
                  <a:ext cx="50800" cy="52387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1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000">
                    <a:solidFill>
                      <a:schemeClr val="lt1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29" name="Isosceles Triangle 28"/>
                <p:cNvSpPr>
                  <a:spLocks noChangeArrowheads="1"/>
                </p:cNvSpPr>
                <p:nvPr/>
              </p:nvSpPr>
              <p:spPr bwMode="auto">
                <a:xfrm rot="5400000">
                  <a:off x="6559551" y="5381625"/>
                  <a:ext cx="50800" cy="53975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1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000">
                    <a:solidFill>
                      <a:schemeClr val="lt1"/>
                    </a:solidFill>
                    <a:latin typeface="+mn-lt"/>
                    <a:cs typeface="+mn-cs"/>
                  </a:endParaRPr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7391400" y="4051300"/>
                <a:ext cx="1112838" cy="614363"/>
                <a:chOff x="7248525" y="4051300"/>
                <a:chExt cx="1112838" cy="614363"/>
              </a:xfrm>
            </p:grpSpPr>
            <p:sp>
              <p:nvSpPr>
                <p:cNvPr id="23" name="Rectangle 22"/>
                <p:cNvSpPr>
                  <a:spLocks noChangeArrowheads="1"/>
                </p:cNvSpPr>
                <p:nvPr/>
              </p:nvSpPr>
              <p:spPr bwMode="auto">
                <a:xfrm>
                  <a:off x="7248525" y="4051300"/>
                  <a:ext cx="1112838" cy="614363"/>
                </a:xfrm>
                <a:prstGeom prst="rect">
                  <a:avLst/>
                </a:pr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algn="ctr">
                      <a:solidFill>
                        <a:srgbClr val="385D8A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en-US" sz="1050" b="1">
                      <a:solidFill>
                        <a:srgbClr val="FFFFFF"/>
                      </a:solidFill>
                      <a:latin typeface="Verdana" pitchFamily="34" charset="0"/>
                    </a:rPr>
                    <a:t>C</a:t>
                  </a:r>
                </a:p>
              </p:txBody>
            </p:sp>
            <p:sp>
              <p:nvSpPr>
                <p:cNvPr id="24" name="Isosceles Triangle 23"/>
                <p:cNvSpPr>
                  <a:spLocks noChangeArrowheads="1"/>
                </p:cNvSpPr>
                <p:nvPr/>
              </p:nvSpPr>
              <p:spPr bwMode="auto">
                <a:xfrm rot="5400000">
                  <a:off x="7248525" y="4460875"/>
                  <a:ext cx="52388" cy="52388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1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000">
                    <a:solidFill>
                      <a:schemeClr val="lt1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25" name="Isosceles Triangle 24"/>
                <p:cNvSpPr>
                  <a:spLocks noChangeArrowheads="1"/>
                </p:cNvSpPr>
                <p:nvPr/>
              </p:nvSpPr>
              <p:spPr bwMode="auto">
                <a:xfrm rot="5400000">
                  <a:off x="7248525" y="4256088"/>
                  <a:ext cx="52387" cy="52388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1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000">
                    <a:solidFill>
                      <a:schemeClr val="lt1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26" name="Isosceles Triangle 25"/>
                <p:cNvSpPr>
                  <a:spLocks noChangeArrowheads="1"/>
                </p:cNvSpPr>
                <p:nvPr/>
              </p:nvSpPr>
              <p:spPr bwMode="auto">
                <a:xfrm rot="5400000">
                  <a:off x="8309769" y="4358481"/>
                  <a:ext cx="50800" cy="52388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1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000">
                    <a:solidFill>
                      <a:schemeClr val="lt1"/>
                    </a:solidFill>
                    <a:latin typeface="+mn-lt"/>
                    <a:cs typeface="+mn-cs"/>
                  </a:endParaRPr>
                </a:p>
              </p:txBody>
            </p:sp>
          </p:grpSp>
          <p:sp>
            <p:nvSpPr>
              <p:cNvPr id="17" name="Isosceles Triangle 16"/>
              <p:cNvSpPr>
                <a:spLocks noChangeArrowheads="1"/>
              </p:cNvSpPr>
              <p:nvPr/>
            </p:nvSpPr>
            <p:spPr bwMode="auto">
              <a:xfrm rot="5400000">
                <a:off x="8787607" y="4358481"/>
                <a:ext cx="50800" cy="52387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 w="254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10800000" vert="eaVert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000">
                  <a:solidFill>
                    <a:schemeClr val="lt1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8" name="TextBox 43"/>
              <p:cNvSpPr txBox="1">
                <a:spLocks noChangeArrowheads="1"/>
              </p:cNvSpPr>
              <p:nvPr/>
            </p:nvSpPr>
            <p:spPr bwMode="auto">
              <a:xfrm>
                <a:off x="4227513" y="4572000"/>
                <a:ext cx="1639889" cy="3335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sz="300">
                    <a:latin typeface="Calibri" pitchFamily="34" charset="0"/>
                  </a:rPr>
                  <a:t>Assumption: Input &lt; 20</a:t>
                </a:r>
              </a:p>
              <a:p>
                <a:r>
                  <a:rPr lang="en-US" sz="300">
                    <a:latin typeface="Calibri" pitchFamily="34" charset="0"/>
                  </a:rPr>
                  <a:t>Guarantee: Output &lt; 2*Input</a:t>
                </a:r>
              </a:p>
            </p:txBody>
          </p:sp>
          <p:sp>
            <p:nvSpPr>
              <p:cNvPr id="19" name="TextBox 44"/>
              <p:cNvSpPr txBox="1">
                <a:spLocks noChangeArrowheads="1"/>
              </p:cNvSpPr>
              <p:nvPr/>
            </p:nvSpPr>
            <p:spPr bwMode="auto">
              <a:xfrm>
                <a:off x="5724524" y="5654675"/>
                <a:ext cx="1743075" cy="3335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sz="300">
                    <a:latin typeface="Calibri" pitchFamily="34" charset="0"/>
                  </a:rPr>
                  <a:t>Assumption: Input &lt; 20</a:t>
                </a:r>
              </a:p>
              <a:p>
                <a:r>
                  <a:rPr lang="en-US" sz="300">
                    <a:latin typeface="Calibri" pitchFamily="34" charset="0"/>
                  </a:rPr>
                  <a:t>Guarantee: Output &lt; Input + 15</a:t>
                </a:r>
              </a:p>
            </p:txBody>
          </p:sp>
          <p:sp>
            <p:nvSpPr>
              <p:cNvPr id="20" name="TextBox 45"/>
              <p:cNvSpPr txBox="1">
                <a:spLocks noChangeArrowheads="1"/>
              </p:cNvSpPr>
              <p:nvPr/>
            </p:nvSpPr>
            <p:spPr bwMode="auto">
              <a:xfrm>
                <a:off x="7300912" y="4648200"/>
                <a:ext cx="1538287" cy="3335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sz="300" dirty="0">
                    <a:latin typeface="Calibri" pitchFamily="34" charset="0"/>
                  </a:rPr>
                  <a:t>Assumption: none</a:t>
                </a:r>
              </a:p>
              <a:p>
                <a:r>
                  <a:rPr lang="en-US" sz="300" dirty="0">
                    <a:latin typeface="Calibri" pitchFamily="34" charset="0"/>
                  </a:rPr>
                  <a:t>Guarantee: Output = Input1 + Input2</a:t>
                </a:r>
              </a:p>
            </p:txBody>
          </p:sp>
          <p:sp>
            <p:nvSpPr>
              <p:cNvPr id="21" name="TextBox 46"/>
              <p:cNvSpPr txBox="1">
                <a:spLocks noChangeArrowheads="1"/>
              </p:cNvSpPr>
              <p:nvPr/>
            </p:nvSpPr>
            <p:spPr bwMode="auto">
              <a:xfrm>
                <a:off x="7443790" y="5650467"/>
                <a:ext cx="1395411" cy="333536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sz="300" dirty="0">
                    <a:latin typeface="Calibri" pitchFamily="34" charset="0"/>
                  </a:rPr>
                  <a:t>Assumption: Input &lt; 10</a:t>
                </a:r>
              </a:p>
              <a:p>
                <a:r>
                  <a:rPr lang="en-US" sz="300" dirty="0">
                    <a:latin typeface="Calibri" pitchFamily="34" charset="0"/>
                  </a:rPr>
                  <a:t>Guarantee: Output &lt; 50</a:t>
                </a:r>
              </a:p>
            </p:txBody>
          </p:sp>
          <p:sp>
            <p:nvSpPr>
              <p:cNvPr id="22" name="Isosceles Triangle 17"/>
              <p:cNvSpPr>
                <a:spLocks noChangeArrowheads="1"/>
              </p:cNvSpPr>
              <p:nvPr/>
            </p:nvSpPr>
            <p:spPr bwMode="auto">
              <a:xfrm rot="5400000">
                <a:off x="4039394" y="4253706"/>
                <a:ext cx="50800" cy="52388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 w="254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10800000" vert="eaVert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000">
                  <a:solidFill>
                    <a:schemeClr val="lt1"/>
                  </a:solidFill>
                  <a:latin typeface="+mn-lt"/>
                  <a:cs typeface="+mn-cs"/>
                </a:endParaRPr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6240377" y="4028451"/>
              <a:ext cx="2075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w Cen MT" pitchFamily="34" charset="0"/>
                </a:rPr>
                <a:t>Architecture Analysis</a:t>
              </a:r>
              <a:endParaRPr lang="en-US" dirty="0">
                <a:latin typeface="Tw Cen MT" pitchFamily="34" charset="0"/>
              </a:endParaRPr>
            </a:p>
          </p:txBody>
        </p:sp>
        <p:pic>
          <p:nvPicPr>
            <p:cNvPr id="81" name="Picture 2" descr="C:\Users\ddcofer\Documents\Projects\hacms\svn_smaccm\meetings\2013-July-PI-meeting\slides\Rockwell\resolute_screen_shots\verbose_graph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5675" y="5090293"/>
              <a:ext cx="1796847" cy="1313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7" name="Group 86"/>
          <p:cNvGrpSpPr/>
          <p:nvPr/>
        </p:nvGrpSpPr>
        <p:grpSpPr>
          <a:xfrm>
            <a:off x="306132" y="1752600"/>
            <a:ext cx="2380152" cy="4304874"/>
            <a:chOff x="306132" y="1752600"/>
            <a:chExt cx="2380152" cy="4304874"/>
          </a:xfrm>
        </p:grpSpPr>
        <p:grpSp>
          <p:nvGrpSpPr>
            <p:cNvPr id="33" name="Group 32"/>
            <p:cNvGrpSpPr/>
            <p:nvPr/>
          </p:nvGrpSpPr>
          <p:grpSpPr>
            <a:xfrm>
              <a:off x="685800" y="1752600"/>
              <a:ext cx="2000484" cy="2895601"/>
              <a:chOff x="685800" y="1752600"/>
              <a:chExt cx="2000484" cy="2895601"/>
            </a:xfrm>
          </p:grpSpPr>
          <p:pic>
            <p:nvPicPr>
              <p:cNvPr id="1026" name="Picture 2" descr="https://encrypted-tbn0.gstatic.com/images?q=tbn:ANd9GcQyR5lXe_e8Fx9HyDitWCJgBJAjBpV0KbUBCI4CfK9l44Rg0zil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8200" y="4267200"/>
                <a:ext cx="1476375" cy="3810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TextBox 2"/>
              <p:cNvSpPr txBox="1"/>
              <p:nvPr/>
            </p:nvSpPr>
            <p:spPr>
              <a:xfrm>
                <a:off x="685800" y="3733800"/>
                <a:ext cx="2000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w Cen MT" pitchFamily="34" charset="0"/>
                  </a:rPr>
                  <a:t>Architecture Models</a:t>
                </a:r>
                <a:endParaRPr lang="en-US" dirty="0">
                  <a:latin typeface="Tw Cen MT" pitchFamily="34" charset="0"/>
                </a:endParaRPr>
              </a:p>
            </p:txBody>
          </p:sp>
          <p:grpSp>
            <p:nvGrpSpPr>
              <p:cNvPr id="44" name="Group 43"/>
              <p:cNvGrpSpPr/>
              <p:nvPr/>
            </p:nvGrpSpPr>
            <p:grpSpPr>
              <a:xfrm>
                <a:off x="1469873" y="1752600"/>
                <a:ext cx="1112138" cy="533400"/>
                <a:chOff x="1129973" y="1950482"/>
                <a:chExt cx="1112138" cy="533400"/>
              </a:xfrm>
            </p:grpSpPr>
            <p:grpSp>
              <p:nvGrpSpPr>
                <p:cNvPr id="52" name="Group 51"/>
                <p:cNvGrpSpPr/>
                <p:nvPr/>
              </p:nvGrpSpPr>
              <p:grpSpPr>
                <a:xfrm flipH="1">
                  <a:off x="1129973" y="1950482"/>
                  <a:ext cx="1112138" cy="533400"/>
                  <a:chOff x="6639029" y="1295400"/>
                  <a:chExt cx="1112138" cy="533400"/>
                </a:xfrm>
              </p:grpSpPr>
              <p:sp>
                <p:nvSpPr>
                  <p:cNvPr id="53" name="Rectangle 52"/>
                  <p:cNvSpPr/>
                  <p:nvPr/>
                </p:nvSpPr>
                <p:spPr>
                  <a:xfrm>
                    <a:off x="6783673" y="1295400"/>
                    <a:ext cx="737505" cy="53340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" name="Oval 53"/>
                  <p:cNvSpPr/>
                  <p:nvPr/>
                </p:nvSpPr>
                <p:spPr>
                  <a:xfrm>
                    <a:off x="7239000" y="1295400"/>
                    <a:ext cx="512167" cy="533400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" name="Rectangle 54"/>
                  <p:cNvSpPr/>
                  <p:nvPr/>
                </p:nvSpPr>
                <p:spPr>
                  <a:xfrm>
                    <a:off x="6640902" y="1371600"/>
                    <a:ext cx="142771" cy="7620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" name="Rectangle 55"/>
                  <p:cNvSpPr/>
                  <p:nvPr/>
                </p:nvSpPr>
                <p:spPr>
                  <a:xfrm>
                    <a:off x="6639029" y="1676400"/>
                    <a:ext cx="142771" cy="7620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8" name="TextBox 37"/>
                <p:cNvSpPr txBox="1"/>
                <p:nvPr/>
              </p:nvSpPr>
              <p:spPr>
                <a:xfrm>
                  <a:off x="1245236" y="2045732"/>
                  <a:ext cx="79380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Calibri" pitchFamily="34" charset="0"/>
                      <a:cs typeface="Times New Roman" pitchFamily="18" charset="0"/>
                    </a:rPr>
                    <a:t>OSATE</a:t>
                  </a:r>
                  <a:endParaRPr lang="en-US" b="1" dirty="0">
                    <a:latin typeface="Calibri" pitchFamily="34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58" name="Freeform 57"/>
              <p:cNvSpPr/>
              <p:nvPr/>
            </p:nvSpPr>
            <p:spPr>
              <a:xfrm>
                <a:off x="1143000" y="2032517"/>
                <a:ext cx="403073" cy="1739384"/>
              </a:xfrm>
              <a:custGeom>
                <a:avLst/>
                <a:gdLst>
                  <a:gd name="connsiteX0" fmla="*/ 400072 w 400072"/>
                  <a:gd name="connsiteY0" fmla="*/ 55644 h 1179594"/>
                  <a:gd name="connsiteX1" fmla="*/ 22 w 400072"/>
                  <a:gd name="connsiteY1" fmla="*/ 84219 h 1179594"/>
                  <a:gd name="connsiteX2" fmla="*/ 381022 w 400072"/>
                  <a:gd name="connsiteY2" fmla="*/ 855744 h 1179594"/>
                  <a:gd name="connsiteX3" fmla="*/ 304822 w 400072"/>
                  <a:gd name="connsiteY3" fmla="*/ 1160544 h 1179594"/>
                  <a:gd name="connsiteX4" fmla="*/ 304822 w 400072"/>
                  <a:gd name="connsiteY4" fmla="*/ 1160544 h 1179594"/>
                  <a:gd name="connsiteX5" fmla="*/ 304822 w 400072"/>
                  <a:gd name="connsiteY5" fmla="*/ 1179594 h 1179594"/>
                  <a:gd name="connsiteX0" fmla="*/ 409597 w 409597"/>
                  <a:gd name="connsiteY0" fmla="*/ 14182 h 1138132"/>
                  <a:gd name="connsiteX1" fmla="*/ 22 w 409597"/>
                  <a:gd name="connsiteY1" fmla="*/ 195157 h 1138132"/>
                  <a:gd name="connsiteX2" fmla="*/ 390547 w 409597"/>
                  <a:gd name="connsiteY2" fmla="*/ 814282 h 1138132"/>
                  <a:gd name="connsiteX3" fmla="*/ 314347 w 409597"/>
                  <a:gd name="connsiteY3" fmla="*/ 1119082 h 1138132"/>
                  <a:gd name="connsiteX4" fmla="*/ 314347 w 409597"/>
                  <a:gd name="connsiteY4" fmla="*/ 1119082 h 1138132"/>
                  <a:gd name="connsiteX5" fmla="*/ 314347 w 409597"/>
                  <a:gd name="connsiteY5" fmla="*/ 1138132 h 1138132"/>
                  <a:gd name="connsiteX0" fmla="*/ 390525 w 403073"/>
                  <a:gd name="connsiteY0" fmla="*/ 11255 h 1182830"/>
                  <a:gd name="connsiteX1" fmla="*/ 0 w 403073"/>
                  <a:gd name="connsiteY1" fmla="*/ 239855 h 1182830"/>
                  <a:gd name="connsiteX2" fmla="*/ 390525 w 403073"/>
                  <a:gd name="connsiteY2" fmla="*/ 858980 h 1182830"/>
                  <a:gd name="connsiteX3" fmla="*/ 314325 w 403073"/>
                  <a:gd name="connsiteY3" fmla="*/ 1163780 h 1182830"/>
                  <a:gd name="connsiteX4" fmla="*/ 314325 w 403073"/>
                  <a:gd name="connsiteY4" fmla="*/ 1163780 h 1182830"/>
                  <a:gd name="connsiteX5" fmla="*/ 314325 w 403073"/>
                  <a:gd name="connsiteY5" fmla="*/ 1182830 h 1182830"/>
                  <a:gd name="connsiteX0" fmla="*/ 390525 w 403073"/>
                  <a:gd name="connsiteY0" fmla="*/ 0 h 1171575"/>
                  <a:gd name="connsiteX1" fmla="*/ 0 w 403073"/>
                  <a:gd name="connsiteY1" fmla="*/ 228600 h 1171575"/>
                  <a:gd name="connsiteX2" fmla="*/ 390525 w 403073"/>
                  <a:gd name="connsiteY2" fmla="*/ 847725 h 1171575"/>
                  <a:gd name="connsiteX3" fmla="*/ 314325 w 403073"/>
                  <a:gd name="connsiteY3" fmla="*/ 1152525 h 1171575"/>
                  <a:gd name="connsiteX4" fmla="*/ 314325 w 403073"/>
                  <a:gd name="connsiteY4" fmla="*/ 1152525 h 1171575"/>
                  <a:gd name="connsiteX5" fmla="*/ 314325 w 403073"/>
                  <a:gd name="connsiteY5" fmla="*/ 1171575 h 1171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3073" h="1171575">
                    <a:moveTo>
                      <a:pt x="390525" y="0"/>
                    </a:moveTo>
                    <a:cubicBezTo>
                      <a:pt x="201612" y="23812"/>
                      <a:pt x="0" y="87313"/>
                      <a:pt x="0" y="228600"/>
                    </a:cubicBezTo>
                    <a:cubicBezTo>
                      <a:pt x="0" y="369887"/>
                      <a:pt x="338137" y="693737"/>
                      <a:pt x="390525" y="847725"/>
                    </a:cubicBezTo>
                    <a:cubicBezTo>
                      <a:pt x="442913" y="1001713"/>
                      <a:pt x="314325" y="1152525"/>
                      <a:pt x="314325" y="1152525"/>
                    </a:cubicBezTo>
                    <a:lnTo>
                      <a:pt x="314325" y="1152525"/>
                    </a:lnTo>
                    <a:lnTo>
                      <a:pt x="314325" y="1171575"/>
                    </a:lnTo>
                  </a:path>
                </a:pathLst>
              </a:custGeom>
              <a:noFill/>
              <a:ln w="57150">
                <a:solidFill>
                  <a:srgbClr val="ABB41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89" name="Picture 7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132" y="4807057"/>
              <a:ext cx="2166255" cy="12504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94" name="Group 93"/>
          <p:cNvGrpSpPr/>
          <p:nvPr/>
        </p:nvGrpSpPr>
        <p:grpSpPr>
          <a:xfrm>
            <a:off x="6497183" y="1381125"/>
            <a:ext cx="2080361" cy="2667000"/>
            <a:chOff x="6497183" y="1381125"/>
            <a:chExt cx="2080361" cy="2667000"/>
          </a:xfrm>
        </p:grpSpPr>
        <p:grpSp>
          <p:nvGrpSpPr>
            <p:cNvPr id="83" name="Group 82"/>
            <p:cNvGrpSpPr/>
            <p:nvPr/>
          </p:nvGrpSpPr>
          <p:grpSpPr>
            <a:xfrm>
              <a:off x="6497183" y="1381125"/>
              <a:ext cx="2080361" cy="2667000"/>
              <a:chOff x="6497183" y="1381125"/>
              <a:chExt cx="2080361" cy="2667000"/>
            </a:xfrm>
          </p:grpSpPr>
          <p:sp>
            <p:nvSpPr>
              <p:cNvPr id="80" name="Freeform 79"/>
              <p:cNvSpPr/>
              <p:nvPr/>
            </p:nvSpPr>
            <p:spPr>
              <a:xfrm>
                <a:off x="7580507" y="1647825"/>
                <a:ext cx="997037" cy="2400300"/>
              </a:xfrm>
              <a:custGeom>
                <a:avLst/>
                <a:gdLst>
                  <a:gd name="connsiteX0" fmla="*/ 0 w 586671"/>
                  <a:gd name="connsiteY0" fmla="*/ 3888 h 1661238"/>
                  <a:gd name="connsiteX1" fmla="*/ 581025 w 586671"/>
                  <a:gd name="connsiteY1" fmla="*/ 203913 h 1661238"/>
                  <a:gd name="connsiteX2" fmla="*/ 295275 w 586671"/>
                  <a:gd name="connsiteY2" fmla="*/ 1318338 h 1661238"/>
                  <a:gd name="connsiteX3" fmla="*/ 295275 w 586671"/>
                  <a:gd name="connsiteY3" fmla="*/ 1661238 h 1661238"/>
                  <a:gd name="connsiteX0" fmla="*/ 0 w 586671"/>
                  <a:gd name="connsiteY0" fmla="*/ 0 h 1657350"/>
                  <a:gd name="connsiteX1" fmla="*/ 581025 w 586671"/>
                  <a:gd name="connsiteY1" fmla="*/ 200025 h 1657350"/>
                  <a:gd name="connsiteX2" fmla="*/ 295275 w 586671"/>
                  <a:gd name="connsiteY2" fmla="*/ 1314450 h 1657350"/>
                  <a:gd name="connsiteX3" fmla="*/ 295275 w 586671"/>
                  <a:gd name="connsiteY3" fmla="*/ 1657350 h 1657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6671" h="1657350">
                    <a:moveTo>
                      <a:pt x="0" y="0"/>
                    </a:moveTo>
                    <a:cubicBezTo>
                      <a:pt x="265906" y="19050"/>
                      <a:pt x="531813" y="-19050"/>
                      <a:pt x="581025" y="200025"/>
                    </a:cubicBezTo>
                    <a:cubicBezTo>
                      <a:pt x="630237" y="419100"/>
                      <a:pt x="342900" y="1071563"/>
                      <a:pt x="295275" y="1314450"/>
                    </a:cubicBezTo>
                    <a:cubicBezTo>
                      <a:pt x="247650" y="1557338"/>
                      <a:pt x="271462" y="1607344"/>
                      <a:pt x="295275" y="1657350"/>
                    </a:cubicBezTo>
                  </a:path>
                </a:pathLst>
              </a:custGeom>
              <a:noFill/>
              <a:ln w="57150">
                <a:solidFill>
                  <a:srgbClr val="ABB41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2" name="Group 71"/>
              <p:cNvGrpSpPr/>
              <p:nvPr/>
            </p:nvGrpSpPr>
            <p:grpSpPr>
              <a:xfrm>
                <a:off x="6497183" y="1381125"/>
                <a:ext cx="1503817" cy="533400"/>
                <a:chOff x="6640902" y="1295400"/>
                <a:chExt cx="1503817" cy="533400"/>
              </a:xfrm>
            </p:grpSpPr>
            <p:grpSp>
              <p:nvGrpSpPr>
                <p:cNvPr id="74" name="Group 73"/>
                <p:cNvGrpSpPr/>
                <p:nvPr/>
              </p:nvGrpSpPr>
              <p:grpSpPr>
                <a:xfrm>
                  <a:off x="6640902" y="1295400"/>
                  <a:ext cx="1503817" cy="533400"/>
                  <a:chOff x="6640902" y="1295400"/>
                  <a:chExt cx="1503817" cy="533400"/>
                </a:xfrm>
              </p:grpSpPr>
              <p:sp>
                <p:nvSpPr>
                  <p:cNvPr id="76" name="Rectangle 75"/>
                  <p:cNvSpPr/>
                  <p:nvPr/>
                </p:nvSpPr>
                <p:spPr>
                  <a:xfrm>
                    <a:off x="6783673" y="1295400"/>
                    <a:ext cx="1095567" cy="53340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" name="Oval 76"/>
                  <p:cNvSpPr/>
                  <p:nvPr/>
                </p:nvSpPr>
                <p:spPr>
                  <a:xfrm>
                    <a:off x="7632552" y="1295400"/>
                    <a:ext cx="512167" cy="533400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" name="Rectangle 77"/>
                  <p:cNvSpPr/>
                  <p:nvPr/>
                </p:nvSpPr>
                <p:spPr>
                  <a:xfrm>
                    <a:off x="6640902" y="1371600"/>
                    <a:ext cx="142771" cy="7620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9" name="Rectangle 78"/>
                  <p:cNvSpPr/>
                  <p:nvPr/>
                </p:nvSpPr>
                <p:spPr>
                  <a:xfrm>
                    <a:off x="6648554" y="1676400"/>
                    <a:ext cx="142771" cy="7620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75" name="TextBox 74"/>
                <p:cNvSpPr txBox="1"/>
                <p:nvPr/>
              </p:nvSpPr>
              <p:spPr>
                <a:xfrm>
                  <a:off x="6766755" y="1333500"/>
                  <a:ext cx="135287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>
                      <a:latin typeface="Tw Cen MT" pitchFamily="34" charset="0"/>
                    </a:rPr>
                    <a:t>Resolute</a:t>
                  </a:r>
                  <a:endParaRPr lang="en-US" sz="2400" b="1" dirty="0">
                    <a:latin typeface="Tw Cen MT" pitchFamily="34" charset="0"/>
                  </a:endParaRPr>
                </a:p>
              </p:txBody>
            </p:sp>
          </p:grpSp>
        </p:grpSp>
        <p:sp>
          <p:nvSpPr>
            <p:cNvPr id="91" name="TextBox 90"/>
            <p:cNvSpPr txBox="1"/>
            <p:nvPr/>
          </p:nvSpPr>
          <p:spPr>
            <a:xfrm>
              <a:off x="6540229" y="1852940"/>
              <a:ext cx="13083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>
                  <a:latin typeface="+mn-lt"/>
                </a:rPr>
                <a:t>Assurance Case</a:t>
              </a:r>
              <a:endParaRPr lang="en-US" sz="1000" b="1" dirty="0">
                <a:latin typeface="+mn-lt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6540793" y="2133600"/>
            <a:ext cx="1634953" cy="1924050"/>
            <a:chOff x="6540793" y="2133600"/>
            <a:chExt cx="1634953" cy="1924050"/>
          </a:xfrm>
        </p:grpSpPr>
        <p:grpSp>
          <p:nvGrpSpPr>
            <p:cNvPr id="61" name="Group 60"/>
            <p:cNvGrpSpPr/>
            <p:nvPr/>
          </p:nvGrpSpPr>
          <p:grpSpPr>
            <a:xfrm>
              <a:off x="6540793" y="2133600"/>
              <a:ext cx="1634953" cy="1924050"/>
              <a:chOff x="6540793" y="2133600"/>
              <a:chExt cx="1634953" cy="1924050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6540793" y="2133600"/>
                <a:ext cx="1110265" cy="533400"/>
                <a:chOff x="6640902" y="1295400"/>
                <a:chExt cx="1110265" cy="533400"/>
              </a:xfrm>
            </p:grpSpPr>
            <p:grpSp>
              <p:nvGrpSpPr>
                <p:cNvPr id="43" name="Group 42"/>
                <p:cNvGrpSpPr/>
                <p:nvPr/>
              </p:nvGrpSpPr>
              <p:grpSpPr>
                <a:xfrm>
                  <a:off x="6640902" y="1295400"/>
                  <a:ext cx="1110265" cy="533400"/>
                  <a:chOff x="6640902" y="1295400"/>
                  <a:chExt cx="1110265" cy="533400"/>
                </a:xfrm>
              </p:grpSpPr>
              <p:sp>
                <p:nvSpPr>
                  <p:cNvPr id="39" name="Rectangle 38"/>
                  <p:cNvSpPr/>
                  <p:nvPr/>
                </p:nvSpPr>
                <p:spPr>
                  <a:xfrm>
                    <a:off x="6783673" y="1295400"/>
                    <a:ext cx="737505" cy="53340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Oval 39"/>
                  <p:cNvSpPr/>
                  <p:nvPr/>
                </p:nvSpPr>
                <p:spPr>
                  <a:xfrm>
                    <a:off x="7239000" y="1295400"/>
                    <a:ext cx="512167" cy="533400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Rectangle 41"/>
                  <p:cNvSpPr/>
                  <p:nvPr/>
                </p:nvSpPr>
                <p:spPr>
                  <a:xfrm>
                    <a:off x="6640902" y="1371600"/>
                    <a:ext cx="142771" cy="7620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" name="Rectangle 44"/>
                  <p:cNvSpPr/>
                  <p:nvPr/>
                </p:nvSpPr>
                <p:spPr>
                  <a:xfrm>
                    <a:off x="6648554" y="1676400"/>
                    <a:ext cx="142771" cy="7620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" name="TextBox 1"/>
                <p:cNvSpPr txBox="1"/>
                <p:nvPr/>
              </p:nvSpPr>
              <p:spPr>
                <a:xfrm>
                  <a:off x="6766755" y="1371600"/>
                  <a:ext cx="9444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Century Gothic" pitchFamily="34" charset="0"/>
                    </a:rPr>
                    <a:t>AGREE</a:t>
                  </a:r>
                  <a:endParaRPr lang="en-US" b="1" dirty="0">
                    <a:latin typeface="Century Gothic" pitchFamily="34" charset="0"/>
                  </a:endParaRPr>
                </a:p>
              </p:txBody>
            </p:sp>
          </p:grpSp>
          <p:sp>
            <p:nvSpPr>
              <p:cNvPr id="59" name="Freeform 58"/>
              <p:cNvSpPr/>
              <p:nvPr/>
            </p:nvSpPr>
            <p:spPr>
              <a:xfrm>
                <a:off x="7589075" y="2400300"/>
                <a:ext cx="586671" cy="1657350"/>
              </a:xfrm>
              <a:custGeom>
                <a:avLst/>
                <a:gdLst>
                  <a:gd name="connsiteX0" fmla="*/ 0 w 586671"/>
                  <a:gd name="connsiteY0" fmla="*/ 3888 h 1661238"/>
                  <a:gd name="connsiteX1" fmla="*/ 581025 w 586671"/>
                  <a:gd name="connsiteY1" fmla="*/ 203913 h 1661238"/>
                  <a:gd name="connsiteX2" fmla="*/ 295275 w 586671"/>
                  <a:gd name="connsiteY2" fmla="*/ 1318338 h 1661238"/>
                  <a:gd name="connsiteX3" fmla="*/ 295275 w 586671"/>
                  <a:gd name="connsiteY3" fmla="*/ 1661238 h 1661238"/>
                  <a:gd name="connsiteX0" fmla="*/ 0 w 586671"/>
                  <a:gd name="connsiteY0" fmla="*/ 0 h 1657350"/>
                  <a:gd name="connsiteX1" fmla="*/ 581025 w 586671"/>
                  <a:gd name="connsiteY1" fmla="*/ 200025 h 1657350"/>
                  <a:gd name="connsiteX2" fmla="*/ 295275 w 586671"/>
                  <a:gd name="connsiteY2" fmla="*/ 1314450 h 1657350"/>
                  <a:gd name="connsiteX3" fmla="*/ 295275 w 586671"/>
                  <a:gd name="connsiteY3" fmla="*/ 1657350 h 1657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6671" h="1657350">
                    <a:moveTo>
                      <a:pt x="0" y="0"/>
                    </a:moveTo>
                    <a:cubicBezTo>
                      <a:pt x="265906" y="19050"/>
                      <a:pt x="531813" y="-19050"/>
                      <a:pt x="581025" y="200025"/>
                    </a:cubicBezTo>
                    <a:cubicBezTo>
                      <a:pt x="630237" y="419100"/>
                      <a:pt x="342900" y="1071563"/>
                      <a:pt x="295275" y="1314450"/>
                    </a:cubicBezTo>
                    <a:cubicBezTo>
                      <a:pt x="247650" y="1557338"/>
                      <a:pt x="271462" y="1607344"/>
                      <a:pt x="295275" y="1657350"/>
                    </a:cubicBezTo>
                  </a:path>
                </a:pathLst>
              </a:custGeom>
              <a:noFill/>
              <a:ln w="57150">
                <a:solidFill>
                  <a:srgbClr val="ABB41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2" name="TextBox 91"/>
            <p:cNvSpPr txBox="1"/>
            <p:nvPr/>
          </p:nvSpPr>
          <p:spPr>
            <a:xfrm>
              <a:off x="6572250" y="2609850"/>
              <a:ext cx="15905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>
                  <a:latin typeface="+mn-lt"/>
                </a:rPr>
                <a:t>Behavioral Analysis</a:t>
              </a:r>
              <a:endParaRPr lang="en-US" sz="1000" b="1" dirty="0">
                <a:latin typeface="+mn-lt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6387559" y="2933700"/>
            <a:ext cx="1346694" cy="1114425"/>
            <a:chOff x="6387559" y="2933700"/>
            <a:chExt cx="1346694" cy="1114425"/>
          </a:xfrm>
        </p:grpSpPr>
        <p:grpSp>
          <p:nvGrpSpPr>
            <p:cNvPr id="41" name="Group 40"/>
            <p:cNvGrpSpPr/>
            <p:nvPr/>
          </p:nvGrpSpPr>
          <p:grpSpPr>
            <a:xfrm>
              <a:off x="6387559" y="2933700"/>
              <a:ext cx="1346694" cy="1114425"/>
              <a:chOff x="6387559" y="2933700"/>
              <a:chExt cx="1346694" cy="1114425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6387559" y="2933700"/>
                <a:ext cx="1110265" cy="533400"/>
                <a:chOff x="6793302" y="2971800"/>
                <a:chExt cx="1110265" cy="533400"/>
              </a:xfrm>
            </p:grpSpPr>
            <p:grpSp>
              <p:nvGrpSpPr>
                <p:cNvPr id="47" name="Group 46"/>
                <p:cNvGrpSpPr/>
                <p:nvPr/>
              </p:nvGrpSpPr>
              <p:grpSpPr>
                <a:xfrm>
                  <a:off x="6793302" y="2971800"/>
                  <a:ext cx="1110265" cy="533400"/>
                  <a:chOff x="6640902" y="1295400"/>
                  <a:chExt cx="1110265" cy="533400"/>
                </a:xfrm>
              </p:grpSpPr>
              <p:sp>
                <p:nvSpPr>
                  <p:cNvPr id="48" name="Rectangle 47"/>
                  <p:cNvSpPr/>
                  <p:nvPr/>
                </p:nvSpPr>
                <p:spPr>
                  <a:xfrm>
                    <a:off x="6783673" y="1295400"/>
                    <a:ext cx="737505" cy="53340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" name="Oval 48"/>
                  <p:cNvSpPr/>
                  <p:nvPr/>
                </p:nvSpPr>
                <p:spPr>
                  <a:xfrm>
                    <a:off x="7239000" y="1295400"/>
                    <a:ext cx="512167" cy="533400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" name="Rectangle 49"/>
                  <p:cNvSpPr/>
                  <p:nvPr/>
                </p:nvSpPr>
                <p:spPr>
                  <a:xfrm>
                    <a:off x="6640902" y="1371600"/>
                    <a:ext cx="142771" cy="7620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" name="Rectangle 50"/>
                  <p:cNvSpPr/>
                  <p:nvPr/>
                </p:nvSpPr>
                <p:spPr>
                  <a:xfrm>
                    <a:off x="6648554" y="1676400"/>
                    <a:ext cx="142771" cy="7620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4" name="TextBox 33"/>
                <p:cNvSpPr txBox="1"/>
                <p:nvPr/>
              </p:nvSpPr>
              <p:spPr>
                <a:xfrm>
                  <a:off x="6984878" y="3048000"/>
                  <a:ext cx="8130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Magneto" pitchFamily="82" charset="0"/>
                    </a:rPr>
                    <a:t>Lute</a:t>
                  </a:r>
                  <a:endParaRPr lang="en-US" b="1" dirty="0">
                    <a:latin typeface="Magneto" pitchFamily="82" charset="0"/>
                  </a:endParaRPr>
                </a:p>
              </p:txBody>
            </p:sp>
          </p:grpSp>
          <p:sp>
            <p:nvSpPr>
              <p:cNvPr id="60" name="Freeform 59"/>
              <p:cNvSpPr/>
              <p:nvPr/>
            </p:nvSpPr>
            <p:spPr>
              <a:xfrm>
                <a:off x="7467017" y="3180756"/>
                <a:ext cx="267236" cy="867369"/>
              </a:xfrm>
              <a:custGeom>
                <a:avLst/>
                <a:gdLst>
                  <a:gd name="connsiteX0" fmla="*/ 0 w 302886"/>
                  <a:gd name="connsiteY0" fmla="*/ 0 h 866775"/>
                  <a:gd name="connsiteX1" fmla="*/ 295275 w 302886"/>
                  <a:gd name="connsiteY1" fmla="*/ 247650 h 866775"/>
                  <a:gd name="connsiteX2" fmla="*/ 219075 w 302886"/>
                  <a:gd name="connsiteY2" fmla="*/ 638175 h 866775"/>
                  <a:gd name="connsiteX3" fmla="*/ 257175 w 302886"/>
                  <a:gd name="connsiteY3" fmla="*/ 866775 h 866775"/>
                  <a:gd name="connsiteX0" fmla="*/ 0 w 267236"/>
                  <a:gd name="connsiteY0" fmla="*/ 0 h 866775"/>
                  <a:gd name="connsiteX1" fmla="*/ 257175 w 267236"/>
                  <a:gd name="connsiteY1" fmla="*/ 133350 h 866775"/>
                  <a:gd name="connsiteX2" fmla="*/ 219075 w 267236"/>
                  <a:gd name="connsiteY2" fmla="*/ 638175 h 866775"/>
                  <a:gd name="connsiteX3" fmla="*/ 257175 w 267236"/>
                  <a:gd name="connsiteY3" fmla="*/ 866775 h 866775"/>
                  <a:gd name="connsiteX0" fmla="*/ 0 w 267236"/>
                  <a:gd name="connsiteY0" fmla="*/ 594 h 867369"/>
                  <a:gd name="connsiteX1" fmla="*/ 257175 w 267236"/>
                  <a:gd name="connsiteY1" fmla="*/ 133944 h 867369"/>
                  <a:gd name="connsiteX2" fmla="*/ 219075 w 267236"/>
                  <a:gd name="connsiteY2" fmla="*/ 638769 h 867369"/>
                  <a:gd name="connsiteX3" fmla="*/ 257175 w 267236"/>
                  <a:gd name="connsiteY3" fmla="*/ 867369 h 867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7236" h="867369">
                    <a:moveTo>
                      <a:pt x="0" y="594"/>
                    </a:moveTo>
                    <a:cubicBezTo>
                      <a:pt x="157956" y="-4962"/>
                      <a:pt x="220663" y="27582"/>
                      <a:pt x="257175" y="133944"/>
                    </a:cubicBezTo>
                    <a:cubicBezTo>
                      <a:pt x="293688" y="240307"/>
                      <a:pt x="219075" y="516532"/>
                      <a:pt x="219075" y="638769"/>
                    </a:cubicBezTo>
                    <a:cubicBezTo>
                      <a:pt x="219075" y="761006"/>
                      <a:pt x="234950" y="804663"/>
                      <a:pt x="257175" y="867369"/>
                    </a:cubicBezTo>
                  </a:path>
                </a:pathLst>
              </a:custGeom>
              <a:noFill/>
              <a:ln w="57150">
                <a:solidFill>
                  <a:srgbClr val="ABB41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3" name="TextBox 92"/>
            <p:cNvSpPr txBox="1"/>
            <p:nvPr/>
          </p:nvSpPr>
          <p:spPr>
            <a:xfrm>
              <a:off x="6450425" y="3429000"/>
              <a:ext cx="9492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>
                  <a:latin typeface="+mn-lt"/>
                </a:rPr>
                <a:t>Structural </a:t>
              </a:r>
            </a:p>
            <a:p>
              <a:r>
                <a:rPr lang="en-US" sz="1000" b="1" dirty="0" smtClean="0">
                  <a:latin typeface="+mn-lt"/>
                </a:rPr>
                <a:t>Analysis</a:t>
              </a:r>
              <a:endParaRPr lang="en-US" sz="1000" b="1" dirty="0">
                <a:latin typeface="+mn-lt"/>
              </a:endParaRPr>
            </a:p>
          </p:txBody>
        </p:sp>
      </p:grpSp>
      <p:sp>
        <p:nvSpPr>
          <p:cNvPr id="82" name="Rectangle 81"/>
          <p:cNvSpPr/>
          <p:nvPr/>
        </p:nvSpPr>
        <p:spPr>
          <a:xfrm>
            <a:off x="6985656" y="5747265"/>
            <a:ext cx="1701144" cy="6569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Kind/</a:t>
            </a:r>
            <a:r>
              <a:rPr lang="en-US" b="1" dirty="0" err="1" smtClean="0"/>
              <a:t>JKind</a:t>
            </a:r>
            <a:endParaRPr lang="en-US" b="1" dirty="0"/>
          </a:p>
        </p:txBody>
      </p:sp>
      <p:sp>
        <p:nvSpPr>
          <p:cNvPr id="9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848600" y="6477000"/>
            <a:ext cx="849313" cy="244475"/>
          </a:xfrm>
        </p:spPr>
        <p:txBody>
          <a:bodyPr/>
          <a:lstStyle/>
          <a:p>
            <a:pPr>
              <a:defRPr/>
            </a:pPr>
            <a:fld id="{7486D9C8-0CDB-4BF0-99FF-D7490CE4EFA3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50445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Comments/Questions?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13AD8B-6753-4D8D-9DCF-DBA38AAB592C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96523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Assurance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A reasoned and compelling argument, supported by a body of evidence, that a system, service or organization will operate as intended for a defined application in a defined environment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 algn="r"/>
            <a:r>
              <a:rPr lang="en-US" sz="1400" dirty="0" smtClean="0"/>
              <a:t>GSN community standard V1</a:t>
            </a:r>
          </a:p>
          <a:p>
            <a:pPr lvl="1" algn="r"/>
            <a:endParaRPr lang="en-US" sz="1400" dirty="0" smtClean="0"/>
          </a:p>
          <a:p>
            <a:r>
              <a:rPr lang="en-US" dirty="0" smtClean="0"/>
              <a:t>A graphical representation of an argument supported by evidence</a:t>
            </a:r>
          </a:p>
          <a:p>
            <a:r>
              <a:rPr lang="en-US" dirty="0" smtClean="0"/>
              <a:t>May address different system aspects</a:t>
            </a:r>
          </a:p>
          <a:p>
            <a:pPr lvl="1"/>
            <a:r>
              <a:rPr lang="en-US" dirty="0" smtClean="0"/>
              <a:t>Safety</a:t>
            </a:r>
          </a:p>
          <a:p>
            <a:pPr lvl="1"/>
            <a:r>
              <a:rPr lang="en-US" dirty="0" smtClean="0"/>
              <a:t>Security</a:t>
            </a:r>
          </a:p>
          <a:p>
            <a:pPr lvl="1"/>
            <a:r>
              <a:rPr lang="en-US" dirty="0" smtClean="0"/>
              <a:t>Correctness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86D9C8-0CDB-4BF0-99FF-D7490CE4EFA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2798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Assurance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3733800" cy="4525963"/>
          </a:xfrm>
        </p:spPr>
        <p:txBody>
          <a:bodyPr/>
          <a:lstStyle/>
          <a:p>
            <a:r>
              <a:rPr lang="en-US" dirty="0" smtClean="0"/>
              <a:t>Goal Structuring Notation (GSN) is used in several tools</a:t>
            </a:r>
          </a:p>
          <a:p>
            <a:pPr lvl="1"/>
            <a:r>
              <a:rPr lang="en-US" i="1" dirty="0" smtClean="0"/>
              <a:t>Goals</a:t>
            </a:r>
            <a:r>
              <a:rPr lang="en-US" dirty="0" smtClean="0"/>
              <a:t>: claims about the system</a:t>
            </a:r>
          </a:p>
          <a:p>
            <a:pPr lvl="1"/>
            <a:r>
              <a:rPr lang="en-US" i="1" dirty="0" smtClean="0"/>
              <a:t>Strategy</a:t>
            </a:r>
            <a:r>
              <a:rPr lang="en-US" dirty="0" smtClean="0"/>
              <a:t>: argues why a goal is true</a:t>
            </a:r>
          </a:p>
          <a:p>
            <a:pPr lvl="1"/>
            <a:r>
              <a:rPr lang="en-US" i="1" dirty="0" smtClean="0"/>
              <a:t>Assumption</a:t>
            </a:r>
            <a:r>
              <a:rPr lang="en-US" dirty="0"/>
              <a:t>s</a:t>
            </a:r>
            <a:endParaRPr lang="en-US" dirty="0" smtClean="0"/>
          </a:p>
          <a:p>
            <a:pPr lvl="1"/>
            <a:r>
              <a:rPr lang="en-US" i="1" dirty="0" smtClean="0"/>
              <a:t>Solution</a:t>
            </a:r>
            <a:r>
              <a:rPr lang="en-US" dirty="0" smtClean="0"/>
              <a:t>: leaf level evidence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86D9C8-0CDB-4BF0-99FF-D7490CE4EFA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5532419"/>
              </p:ext>
            </p:extLst>
          </p:nvPr>
        </p:nvGraphicFramePr>
        <p:xfrm>
          <a:off x="4724400" y="1524000"/>
          <a:ext cx="3701549" cy="486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2" name="Visio" r:id="rId3" imgW="4860589" imgH="6389598" progId="Visio.Drawing.11">
                  <p:embed/>
                </p:oleObj>
              </mc:Choice>
              <mc:Fallback>
                <p:oleObj name="Visio" r:id="rId3" imgW="4860589" imgH="6389598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524000"/>
                        <a:ext cx="3701549" cy="486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283967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Assurance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Positives</a:t>
            </a:r>
          </a:p>
          <a:p>
            <a:pPr lvl="1"/>
            <a:r>
              <a:rPr lang="en-US" dirty="0" smtClean="0"/>
              <a:t>Informal</a:t>
            </a:r>
          </a:p>
          <a:p>
            <a:pPr lvl="1"/>
            <a:r>
              <a:rPr lang="en-US" dirty="0" smtClean="0"/>
              <a:t>Can include many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different sources </a:t>
            </a:r>
            <a:r>
              <a:rPr lang="en-US" dirty="0" smtClean="0"/>
              <a:t>of evidence</a:t>
            </a:r>
          </a:p>
          <a:p>
            <a:pPr lvl="1"/>
            <a:r>
              <a:rPr lang="en-US" dirty="0" smtClean="0"/>
              <a:t>Understandable by domain experts</a:t>
            </a:r>
          </a:p>
          <a:p>
            <a:pPr lvl="1"/>
            <a:r>
              <a:rPr lang="en-US" dirty="0" smtClean="0"/>
              <a:t>Captures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structure</a:t>
            </a:r>
            <a:r>
              <a:rPr lang="en-US" dirty="0" smtClean="0"/>
              <a:t> of argument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Negatives</a:t>
            </a:r>
          </a:p>
          <a:p>
            <a:pPr lvl="1"/>
            <a:r>
              <a:rPr lang="en-US" dirty="0" smtClean="0"/>
              <a:t>Informal</a:t>
            </a:r>
          </a:p>
          <a:p>
            <a:pPr lvl="1"/>
            <a:r>
              <a:rPr lang="en-US" dirty="0" smtClean="0"/>
              <a:t>Not strongly tied to the system design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Semantics </a:t>
            </a:r>
            <a:r>
              <a:rPr lang="en-US" dirty="0" smtClean="0"/>
              <a:t>are loose (English is ambiguous)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86D9C8-0CDB-4BF0-99FF-D7490CE4EFA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61803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Assurance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Negatives</a:t>
            </a:r>
          </a:p>
          <a:p>
            <a:pPr lvl="1"/>
            <a:r>
              <a:rPr lang="en-US" dirty="0"/>
              <a:t>Informal</a:t>
            </a:r>
          </a:p>
          <a:p>
            <a:pPr lvl="1"/>
            <a:r>
              <a:rPr lang="en-US" dirty="0"/>
              <a:t>Not strongly tied to the system design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Semantics </a:t>
            </a:r>
            <a:r>
              <a:rPr lang="en-US" dirty="0"/>
              <a:t>are loose (English is ambiguous)</a:t>
            </a:r>
          </a:p>
          <a:p>
            <a:endParaRPr lang="en-US" dirty="0" smtClean="0"/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Resolute</a:t>
            </a:r>
            <a:r>
              <a:rPr lang="en-US" dirty="0"/>
              <a:t>: An Assurance Case Language for Architecture Models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Use 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logic </a:t>
            </a:r>
            <a:r>
              <a:rPr lang="en-US" dirty="0" smtClean="0"/>
              <a:t>to generate an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assurance case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Make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structure of the system architecture </a:t>
            </a:r>
            <a:r>
              <a:rPr lang="en-US" dirty="0" smtClean="0"/>
              <a:t>dictate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structure of the assurance case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Use an architectural design language with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defined semantics </a:t>
            </a:r>
            <a:r>
              <a:rPr lang="en-US" dirty="0" smtClean="0"/>
              <a:t>(AADL)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86D9C8-0CDB-4BF0-99FF-D7490CE4EFA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672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Resolute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772400" cy="4525963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Claims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rules </a:t>
            </a:r>
            <a:r>
              <a:rPr lang="en-US" dirty="0" smtClean="0"/>
              <a:t>for satisfying those claims</a:t>
            </a:r>
          </a:p>
          <a:p>
            <a:r>
              <a:rPr lang="en-US" dirty="0" smtClean="0"/>
              <a:t>Rules and claims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parameterized by AADL types</a:t>
            </a:r>
          </a:p>
          <a:p>
            <a:r>
              <a:rPr lang="en-US" dirty="0"/>
              <a:t>A</a:t>
            </a:r>
            <a:r>
              <a:rPr lang="en-US" dirty="0" smtClean="0"/>
              <a:t>ssurance cases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instantiated</a:t>
            </a:r>
            <a:r>
              <a:rPr lang="en-US" dirty="0" smtClean="0"/>
              <a:t> with elements from AADL model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86D9C8-0CDB-4BF0-99FF-D7490CE4EFA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600" y="3505200"/>
            <a:ext cx="8001000" cy="1815882"/>
          </a:xfrm>
          <a:prstGeom prst="rect">
            <a:avLst/>
          </a:prstGeom>
          <a:ln w="15875">
            <a:solidFill>
              <a:schemeClr val="accent6">
                <a:lumMod val="60000"/>
                <a:lumOff val="40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memory_protected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(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p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: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process)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&lt;=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**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2A00FF"/>
                </a:solidFill>
                <a:latin typeface="Consolas"/>
              </a:rPr>
              <a:t>"The memory of process "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p </a:t>
            </a:r>
            <a:r>
              <a:rPr lang="en-US" sz="1600" b="1" dirty="0">
                <a:solidFill>
                  <a:srgbClr val="2A00FF"/>
                </a:solidFill>
                <a:latin typeface="Consolas"/>
              </a:rPr>
              <a:t>" is protected from alterations by other processes"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**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property(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p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,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SMACCM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::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OS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)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=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2A00FF"/>
                </a:solidFill>
                <a:latin typeface="Consolas"/>
              </a:rPr>
              <a:t>"SeL4"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or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(property(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p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,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SMACCM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::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OS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)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=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600" b="1" dirty="0" err="1" smtClean="0">
                <a:solidFill>
                  <a:srgbClr val="2A00FF"/>
                </a:solidFill>
                <a:latin typeface="Consolas"/>
              </a:rPr>
              <a:t>eChronos</a:t>
            </a:r>
            <a:r>
              <a:rPr lang="en-US" sz="1600" b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and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600" b="1" dirty="0" err="1">
                <a:solidFill>
                  <a:srgbClr val="7F0055"/>
                </a:solidFill>
                <a:latin typeface="Consolas"/>
              </a:rPr>
              <a:t>forall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(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mem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: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memory).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bound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(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p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,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mem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)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=&gt;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 </a:t>
            </a:r>
            <a:r>
              <a:rPr lang="en-US" sz="1600" b="1" dirty="0" err="1">
                <a:solidFill>
                  <a:srgbClr val="7F0055"/>
                </a:solidFill>
                <a:latin typeface="Consolas"/>
              </a:rPr>
              <a:t>forall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(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q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: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process).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bound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(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q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,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mem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)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=&gt;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memory_safe_process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(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q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))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9153376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Resolute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Rules are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sufficient</a:t>
            </a:r>
            <a:r>
              <a:rPr lang="en-US" dirty="0" smtClean="0"/>
              <a:t> but not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complete</a:t>
            </a:r>
          </a:p>
          <a:p>
            <a:pPr lvl="1"/>
            <a:r>
              <a:rPr lang="en-US" dirty="0" smtClean="0"/>
              <a:t>No 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closed world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assumption (similar to other logic programing languages)</a:t>
            </a:r>
          </a:p>
          <a:p>
            <a:r>
              <a:rPr lang="en-US" dirty="0" smtClean="0"/>
              <a:t>This means a claim can never be used in 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negative context</a:t>
            </a:r>
          </a:p>
          <a:p>
            <a:pPr lvl="1"/>
            <a:r>
              <a:rPr lang="en-US" dirty="0" smtClean="0"/>
              <a:t>“</a:t>
            </a:r>
            <a:r>
              <a:rPr lang="en-US" i="1" dirty="0" smtClean="0"/>
              <a:t>The absence of evidence is not evidence of absence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Resolute supports computations which can be used in a negative context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86D9C8-0CDB-4BF0-99FF-D7490CE4EFA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600" y="4051518"/>
            <a:ext cx="8001000" cy="1815882"/>
          </a:xfrm>
          <a:prstGeom prst="rect">
            <a:avLst/>
          </a:prstGeom>
          <a:ln w="15875">
            <a:solidFill>
              <a:schemeClr val="accent6">
                <a:lumMod val="60000"/>
                <a:lumOff val="40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memory_protected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(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p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: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process)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&lt;=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**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2A00FF"/>
                </a:solidFill>
                <a:latin typeface="Consolas"/>
              </a:rPr>
              <a:t>"The memory of process "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p </a:t>
            </a:r>
            <a:r>
              <a:rPr lang="en-US" sz="1600" b="1" dirty="0">
                <a:solidFill>
                  <a:srgbClr val="2A00FF"/>
                </a:solidFill>
                <a:latin typeface="Consolas"/>
              </a:rPr>
              <a:t>" is protected from alterations by other processes"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**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property(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p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,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SMACCM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::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OS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)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=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2A00FF"/>
                </a:solidFill>
                <a:latin typeface="Consolas"/>
              </a:rPr>
              <a:t>"SeL4"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or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(property(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p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,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SMACCM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::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OS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)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=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600" b="1" dirty="0" err="1" smtClean="0">
                <a:solidFill>
                  <a:srgbClr val="2A00FF"/>
                </a:solidFill>
                <a:latin typeface="Consolas"/>
              </a:rPr>
              <a:t>eChronos</a:t>
            </a:r>
            <a:r>
              <a:rPr lang="en-US" sz="1600" b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and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600" b="1" dirty="0" err="1">
                <a:solidFill>
                  <a:srgbClr val="7F0055"/>
                </a:solidFill>
                <a:latin typeface="Consolas"/>
              </a:rPr>
              <a:t>forall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(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mem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: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memory).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bound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(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p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,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mem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)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=&gt;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 </a:t>
            </a:r>
            <a:r>
              <a:rPr lang="en-US" sz="1600" b="1" dirty="0" err="1">
                <a:solidFill>
                  <a:srgbClr val="7F0055"/>
                </a:solidFill>
                <a:latin typeface="Consolas"/>
              </a:rPr>
              <a:t>forall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(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q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: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process).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bound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(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q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,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mem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)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=&gt;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memory_safe_process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(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q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))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7342348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C_standard_grey">
  <a:themeElements>
    <a:clrScheme name="RC_standard_grey 2">
      <a:dk1>
        <a:srgbClr val="000000"/>
      </a:dk1>
      <a:lt1>
        <a:srgbClr val="FFFFFF"/>
      </a:lt1>
      <a:dk2>
        <a:srgbClr val="D39100"/>
      </a:dk2>
      <a:lt2>
        <a:srgbClr val="F8F8F8"/>
      </a:lt2>
      <a:accent1>
        <a:srgbClr val="ABB41D"/>
      </a:accent1>
      <a:accent2>
        <a:srgbClr val="4A5F1D"/>
      </a:accent2>
      <a:accent3>
        <a:srgbClr val="FFFFFF"/>
      </a:accent3>
      <a:accent4>
        <a:srgbClr val="000000"/>
      </a:accent4>
      <a:accent5>
        <a:srgbClr val="D2D6AB"/>
      </a:accent5>
      <a:accent6>
        <a:srgbClr val="425519"/>
      </a:accent6>
      <a:hlink>
        <a:srgbClr val="63B5E8"/>
      </a:hlink>
      <a:folHlink>
        <a:srgbClr val="0068C6"/>
      </a:folHlink>
    </a:clrScheme>
    <a:fontScheme name="RC_standard_grey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C_standard_grey 1">
        <a:dk1>
          <a:srgbClr val="000000"/>
        </a:dk1>
        <a:lt1>
          <a:srgbClr val="FFFFFF"/>
        </a:lt1>
        <a:dk2>
          <a:srgbClr val="D39100"/>
        </a:dk2>
        <a:lt2>
          <a:srgbClr val="F8F8F8"/>
        </a:lt2>
        <a:accent1>
          <a:srgbClr val="C0C0C0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878787"/>
        </a:accent6>
        <a:hlink>
          <a:srgbClr val="777777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C_standard_grey 2">
        <a:dk1>
          <a:srgbClr val="000000"/>
        </a:dk1>
        <a:lt1>
          <a:srgbClr val="FFFFFF"/>
        </a:lt1>
        <a:dk2>
          <a:srgbClr val="D39100"/>
        </a:dk2>
        <a:lt2>
          <a:srgbClr val="F8F8F8"/>
        </a:lt2>
        <a:accent1>
          <a:srgbClr val="ABB41D"/>
        </a:accent1>
        <a:accent2>
          <a:srgbClr val="4A5F1D"/>
        </a:accent2>
        <a:accent3>
          <a:srgbClr val="FFFFFF"/>
        </a:accent3>
        <a:accent4>
          <a:srgbClr val="000000"/>
        </a:accent4>
        <a:accent5>
          <a:srgbClr val="D2D6AB"/>
        </a:accent5>
        <a:accent6>
          <a:srgbClr val="425519"/>
        </a:accent6>
        <a:hlink>
          <a:srgbClr val="63B5E8"/>
        </a:hlink>
        <a:folHlink>
          <a:srgbClr val="0068C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RC_standard_grey</Template>
  <TotalTime>12025</TotalTime>
  <Words>3108</Words>
  <Application>Microsoft Office PowerPoint</Application>
  <PresentationFormat>On-screen Show (4:3)</PresentationFormat>
  <Paragraphs>469</Paragraphs>
  <Slides>31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RC_standard_grey</vt:lpstr>
      <vt:lpstr>Custom Design</vt:lpstr>
      <vt:lpstr>Visio</vt:lpstr>
      <vt:lpstr>Resolute: An Assurance Case Language for Architecture Models</vt:lpstr>
      <vt:lpstr>HACMS– Security of Cyber Physical Systems</vt:lpstr>
      <vt:lpstr>Evidence in the model</vt:lpstr>
      <vt:lpstr>Assurance Cases</vt:lpstr>
      <vt:lpstr>Assurance Cases</vt:lpstr>
      <vt:lpstr>Assurance Cases</vt:lpstr>
      <vt:lpstr>Assurance Cases</vt:lpstr>
      <vt:lpstr>Resolute Language</vt:lpstr>
      <vt:lpstr>Resolute Logic</vt:lpstr>
      <vt:lpstr>Tool Environment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Failed Assurance Cases</vt:lpstr>
      <vt:lpstr>PowerPoint Presentation</vt:lpstr>
      <vt:lpstr>Analysis Results</vt:lpstr>
      <vt:lpstr>Research Vehicle Architecture</vt:lpstr>
      <vt:lpstr>AADL model</vt:lpstr>
      <vt:lpstr>Properties from SMACCM Project</vt:lpstr>
      <vt:lpstr>Secure Delivery</vt:lpstr>
      <vt:lpstr>Memory Safety</vt:lpstr>
      <vt:lpstr>Future Work</vt:lpstr>
      <vt:lpstr>Common tools: Formal Methods Workbench</vt:lpstr>
      <vt:lpstr>Comments/Questions?</vt:lpstr>
    </vt:vector>
  </TitlesOfParts>
  <Company>Rockwell Collins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ddcofer</dc:creator>
  <cp:lastModifiedBy>Backes, John D</cp:lastModifiedBy>
  <cp:revision>382</cp:revision>
  <cp:lastPrinted>2012-03-23T15:00:39Z</cp:lastPrinted>
  <dcterms:created xsi:type="dcterms:W3CDTF">2012-01-31T16:19:15Z</dcterms:created>
  <dcterms:modified xsi:type="dcterms:W3CDTF">2014-10-20T06:05:50Z</dcterms:modified>
</cp:coreProperties>
</file>