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7" r:id="rId2"/>
    <p:sldId id="270" r:id="rId3"/>
    <p:sldId id="271" r:id="rId4"/>
    <p:sldId id="268" r:id="rId5"/>
    <p:sldId id="276" r:id="rId6"/>
    <p:sldId id="279" r:id="rId7"/>
    <p:sldId id="269" r:id="rId8"/>
    <p:sldId id="273" r:id="rId9"/>
    <p:sldId id="291" r:id="rId10"/>
    <p:sldId id="280" r:id="rId11"/>
    <p:sldId id="282" r:id="rId12"/>
    <p:sldId id="293" r:id="rId13"/>
    <p:sldId id="287" r:id="rId14"/>
    <p:sldId id="286" r:id="rId15"/>
    <p:sldId id="284" r:id="rId16"/>
    <p:sldId id="288" r:id="rId17"/>
    <p:sldId id="285" r:id="rId18"/>
    <p:sldId id="292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B7B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8436" autoAdjust="0"/>
  </p:normalViewPr>
  <p:slideViewPr>
    <p:cSldViewPr snapToGrid="0">
      <p:cViewPr varScale="1">
        <p:scale>
          <a:sx n="87" d="100"/>
          <a:sy n="87" d="100"/>
        </p:scale>
        <p:origin x="-485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SeL4: proven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mico</a:t>
            </a:r>
            <a:r>
              <a:rPr lang="en-US" baseline="0" dirty="0" smtClean="0"/>
              <a:t> kernel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Tasks and services running on VM on the micro kernel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if VM crashes, WP will get you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Task/Service Modeling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UxAS</a:t>
            </a:r>
            <a:r>
              <a:rPr lang="en-US" dirty="0" smtClean="0"/>
              <a:t> on seL4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John </a:t>
            </a:r>
            <a:r>
              <a:rPr lang="en-US" b="1" dirty="0" err="1" smtClean="0"/>
              <a:t>Backes</a:t>
            </a:r>
            <a:r>
              <a:rPr lang="en-US" dirty="0" smtClean="0"/>
              <a:t>, Rockwell Collins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DaCosta</a:t>
            </a:r>
            <a:r>
              <a:rPr lang="en-US" dirty="0" smtClean="0"/>
              <a:t>, Rockwell Collins</a:t>
            </a:r>
            <a:endParaRPr lang="en-US" dirty="0"/>
          </a:p>
        </p:txBody>
      </p:sp>
      <p:sp>
        <p:nvSpPr>
          <p:cNvPr id="4" name="AutoShape 4" descr="Image result for rockwell collin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ge result for rockwell collin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ge result for rockwell collins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45" y="4778058"/>
            <a:ext cx="43243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5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UxAS</a:t>
            </a:r>
            <a:r>
              <a:rPr lang="en-US" dirty="0" smtClean="0"/>
              <a:t> + seL4 Architecture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7030" y="1525771"/>
            <a:ext cx="9339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run in untrusted Linux Virtual Machine on top of seL4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Critical services run as isolated native seL4 Services/Tasks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793687" y="2356768"/>
            <a:ext cx="8218773" cy="2908657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52625" y="4375296"/>
            <a:ext cx="2315880" cy="890099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1523" y="4425988"/>
            <a:ext cx="7971891" cy="355618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512303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445406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177818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244715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440247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109217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3785095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7838735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1523" y="4049996"/>
            <a:ext cx="7971891" cy="315824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579200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6460974" y="2942153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712994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523" y="4849061"/>
            <a:ext cx="7971891" cy="3789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264090" y="4425988"/>
            <a:ext cx="2102478" cy="802640"/>
          </a:xfrm>
          <a:prstGeom prst="rect">
            <a:avLst/>
          </a:prstGeom>
          <a:solidFill>
            <a:srgbClr val="8064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</a:t>
            </a:r>
          </a:p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3123292" y="2942149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Waypiont</a:t>
            </a: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Manager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84100" y="5313292"/>
            <a:ext cx="10703518" cy="750082"/>
            <a:chOff x="784100" y="5313292"/>
            <a:chExt cx="10703518" cy="750082"/>
          </a:xfrm>
        </p:grpSpPr>
        <p:sp>
          <p:nvSpPr>
            <p:cNvPr id="49" name="Rectangle 48"/>
            <p:cNvSpPr/>
            <p:nvPr/>
          </p:nvSpPr>
          <p:spPr>
            <a:xfrm>
              <a:off x="784100" y="5313292"/>
              <a:ext cx="10703518" cy="750082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4400" kern="0" cap="small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seL4</a:t>
              </a:r>
              <a:endParaRPr lang="en-US" sz="4400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65015" y="5392464"/>
              <a:ext cx="591737" cy="591737"/>
              <a:chOff x="10270391" y="5361859"/>
              <a:chExt cx="591737" cy="59173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284850" y="5370824"/>
                <a:ext cx="556506" cy="5827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2" descr="Image result for green check mark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0391" y="5361859"/>
                <a:ext cx="591737" cy="591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8324072" y="5392464"/>
              <a:ext cx="591737" cy="591737"/>
              <a:chOff x="10270391" y="5361859"/>
              <a:chExt cx="591737" cy="591737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284850" y="5370824"/>
                <a:ext cx="556506" cy="5827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2" descr="Image result for green check mark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0391" y="5361859"/>
                <a:ext cx="591737" cy="591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516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4" grpId="0" animBg="1"/>
      <p:bldP spid="50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UxAS</a:t>
            </a:r>
            <a:r>
              <a:rPr lang="en-US" dirty="0" smtClean="0"/>
              <a:t> + seL4 Architecture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7030" y="1525771"/>
            <a:ext cx="9339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run in untrusted Linux Virtual Machine on top of seL4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Critical services run as isolated native seL4 Services/Tasks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793687" y="2356768"/>
            <a:ext cx="8218773" cy="2908657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52625" y="4375296"/>
            <a:ext cx="2315880" cy="890099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1523" y="4425988"/>
            <a:ext cx="7971891" cy="355618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512303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445406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177818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244715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440247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109217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3785095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7838735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1523" y="4049996"/>
            <a:ext cx="7971891" cy="315824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579200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6460974" y="2942153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712994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523" y="4849061"/>
            <a:ext cx="7971891" cy="3789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264090" y="4425988"/>
            <a:ext cx="2102478" cy="802640"/>
          </a:xfrm>
          <a:prstGeom prst="rect">
            <a:avLst/>
          </a:prstGeom>
          <a:solidFill>
            <a:srgbClr val="8064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</a:t>
            </a:r>
          </a:p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84100" y="5313292"/>
            <a:ext cx="10703518" cy="75008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4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seL4</a:t>
            </a:r>
            <a:endParaRPr lang="en-US" sz="4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07" y="4233567"/>
            <a:ext cx="1890500" cy="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25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88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63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95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58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33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03" y="2487581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78" y="2487581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39" y="2487581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420" y="2487581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11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265015" y="5392464"/>
            <a:ext cx="591737" cy="591737"/>
            <a:chOff x="10270391" y="5361859"/>
            <a:chExt cx="591737" cy="591737"/>
          </a:xfrm>
        </p:grpSpPr>
        <p:sp>
          <p:nvSpPr>
            <p:cNvPr id="60" name="Rounded Rectangle 59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/>
          <p:cNvGrpSpPr/>
          <p:nvPr/>
        </p:nvGrpSpPr>
        <p:grpSpPr>
          <a:xfrm>
            <a:off x="8324072" y="5392464"/>
            <a:ext cx="591737" cy="591737"/>
            <a:chOff x="10270391" y="5361859"/>
            <a:chExt cx="591737" cy="591737"/>
          </a:xfrm>
        </p:grpSpPr>
        <p:sp>
          <p:nvSpPr>
            <p:cNvPr id="68" name="Rounded Rectangle 67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9293861" y="4801908"/>
            <a:ext cx="383540" cy="407637"/>
            <a:chOff x="10270391" y="5361859"/>
            <a:chExt cx="591737" cy="591737"/>
          </a:xfrm>
        </p:grpSpPr>
        <p:sp>
          <p:nvSpPr>
            <p:cNvPr id="74" name="Rounded Rectangle 73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83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110" y="1703998"/>
            <a:ext cx="4413250" cy="499745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AADL Specification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" y="1637323"/>
            <a:ext cx="5613400" cy="51308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86700" y="1846385"/>
            <a:ext cx="4172661" cy="326194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6699" y="5336931"/>
            <a:ext cx="4172661" cy="72976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7908" y="1778977"/>
            <a:ext cx="4172661" cy="197533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2049" y="3827587"/>
            <a:ext cx="5459050" cy="278422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0069" y="1637323"/>
            <a:ext cx="237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Component Features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05246" y="2037433"/>
            <a:ext cx="958362" cy="72921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34644" y="4265260"/>
            <a:ext cx="1602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Component </a:t>
            </a:r>
          </a:p>
          <a:p>
            <a:pPr algn="ctr"/>
            <a:r>
              <a:rPr lang="en-US" sz="2000" dirty="0" smtClean="0"/>
              <a:t>Configuration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65377" y="4973146"/>
            <a:ext cx="571500" cy="58359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6346" y="2322909"/>
            <a:ext cx="1469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Component </a:t>
            </a:r>
          </a:p>
          <a:p>
            <a:pPr algn="ctr"/>
            <a:r>
              <a:rPr lang="en-US" sz="2000" dirty="0" smtClean="0"/>
              <a:t>Instances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6831" y="2748145"/>
            <a:ext cx="439516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34925" y="3330034"/>
            <a:ext cx="1469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Component </a:t>
            </a:r>
          </a:p>
          <a:p>
            <a:pPr algn="ctr"/>
            <a:r>
              <a:rPr lang="en-US" sz="2000" dirty="0" smtClean="0"/>
              <a:t>Connections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46885" y="4037920"/>
            <a:ext cx="818724" cy="58128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7" grpId="0"/>
      <p:bldP spid="17" grpId="0"/>
      <p:bldP spid="20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5672076" cy="4668452"/>
          </a:xfrm>
        </p:spPr>
        <p:txBody>
          <a:bodyPr/>
          <a:lstStyle/>
          <a:p>
            <a:r>
              <a:rPr lang="en-US" dirty="0" smtClean="0"/>
              <a:t>Launch attack against </a:t>
            </a:r>
            <a:r>
              <a:rPr lang="en-US" dirty="0" err="1" smtClean="0"/>
              <a:t>UxAS</a:t>
            </a:r>
            <a:endParaRPr lang="en-US" dirty="0" smtClean="0"/>
          </a:p>
          <a:p>
            <a:pPr lvl="1"/>
            <a:r>
              <a:rPr lang="en-US" dirty="0" smtClean="0"/>
              <a:t>Kill </a:t>
            </a:r>
            <a:r>
              <a:rPr lang="en-US" dirty="0" err="1" smtClean="0"/>
              <a:t>UxAS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Exhaust all resource in Linux</a:t>
            </a:r>
          </a:p>
          <a:p>
            <a:pPr lvl="1"/>
            <a:r>
              <a:rPr lang="en-US" dirty="0" smtClean="0"/>
              <a:t>Simulates malicious adversary</a:t>
            </a:r>
          </a:p>
          <a:p>
            <a:pPr lvl="1"/>
            <a:r>
              <a:rPr lang="en-US" dirty="0" smtClean="0"/>
              <a:t>Simulates latent bug in </a:t>
            </a:r>
            <a:r>
              <a:rPr lang="en-US" dirty="0" err="1" smtClean="0"/>
              <a:t>UxAS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Demonstrate that system still maintains minimal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The waypoint manager continues to deliver waypoints to the autopilot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C:\Users\jdbackes\Desktop\amase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141" y="1574799"/>
            <a:ext cx="6131424" cy="452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3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7562" y="1590676"/>
            <a:ext cx="7691088" cy="4495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6025" y="2143125"/>
            <a:ext cx="1415312" cy="12858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59137" y="3186114"/>
            <a:ext cx="1309292" cy="130492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6025" y="4276725"/>
            <a:ext cx="1415312" cy="12858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7711337" y="2786063"/>
            <a:ext cx="1447800" cy="10525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8" idx="3"/>
          </p:cNvCxnSpPr>
          <p:nvPr/>
        </p:nvCxnSpPr>
        <p:spPr>
          <a:xfrm flipH="1">
            <a:off x="7711337" y="3838576"/>
            <a:ext cx="1447800" cy="10810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V="1">
            <a:off x="7003681" y="3429000"/>
            <a:ext cx="0" cy="8477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119119" y="2786063"/>
            <a:ext cx="117690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5119119" y="4919663"/>
            <a:ext cx="11769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1175" y="1533526"/>
            <a:ext cx="3814827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Mission Computer (seL4)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0904" y="2223137"/>
            <a:ext cx="1085554" cy="646331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Waypoint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8933" y="4373477"/>
            <a:ext cx="1027525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0569" y="2143125"/>
            <a:ext cx="3638550" cy="341947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09219" y="4191000"/>
            <a:ext cx="1066800" cy="89127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Route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Planner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7794" y="2250340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Linux Virtual Machine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5094" y="2995612"/>
            <a:ext cx="1066800" cy="89127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Plan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Assign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9219" y="2995612"/>
            <a:ext cx="1066800" cy="89127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Comm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95094" y="4191000"/>
            <a:ext cx="1066800" cy="89127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Payload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35237" y="2758171"/>
            <a:ext cx="489688" cy="216149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28863" y="2028171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Serial</a:t>
            </a:r>
          </a:p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88" y="3221577"/>
            <a:ext cx="439341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04" y="2869468"/>
            <a:ext cx="471233" cy="47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9331760" y="3292107"/>
            <a:ext cx="96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FCC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8199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137" y="3936801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96" y="5082272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423" y="3921936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82" y="5067407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41" y="2876905"/>
            <a:ext cx="471233" cy="47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16" y="4643774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43" y="4782929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93" y="3622593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77" y="390962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53" y="469664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2" y="2922234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16" y="257756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83" y="3373969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664" y="4130990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56" y="491966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8" y="4926676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93" y="4096098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19" y="2450395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56" y="254630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709" y="3918222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68" y="5063693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03" y="2876904"/>
            <a:ext cx="471233" cy="47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6752E-7 -3.7037E-6 C 0.00429 -0.01157 0.00208 -0.00694 0.00638 -0.01458 C 0.00794 -0.02291 0.01107 -0.02986 0.01367 -0.03726 C 0.01549 -0.04236 0.01667 -0.04814 0.01823 -0.05347 C 0.02031 -0.06064 0.02422 -0.06597 0.02735 -0.07152 C 0.0293 -0.075 0.03295 -0.08078 0.03555 -0.08287 C 0.03738 -0.08426 0.04115 -0.08611 0.04115 -0.08611 C 0.04597 -0.09467 0.05287 -0.09398 0.05939 -0.09583 C 0.06733 -0.09814 0.07528 -0.10162 0.08322 -0.10393 C 0.09455 -0.1037 0.16996 -0.1118 0.20578 -0.09907 C 0.21151 -0.09699 0.21646 -0.09189 0.22219 -0.08935 C 0.22922 -0.08125 0.23756 -0.07569 0.24329 -0.06481 C 0.24472 -0.05717 0.24667 -0.05555 0.24967 -0.05023 " pathEditMode="relative" ptsTypes="ffffffffffffA">
                                      <p:cBhvr>
                                        <p:cTn id="10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3949E-6 -4.44444E-6 C 0.01837 -0.00625 0.01707 -0.00278 0.04767 -0.00162 C 0.05744 0.00417 0.06656 0.00949 0.07685 0.01134 C 0.08167 0.01343 0.09391 0.01783 0.09795 0.02269 C 0.10146 0.02685 0.09964 0.02523 0.10342 0.02755 C 0.10472 0.03472 0.10902 0.03959 0.11253 0.04375 C 0.11371 0.05023 0.11553 0.05139 0.11905 0.05371 C 0.12334 0.06134 0.12074 0.05741 0.12725 0.06505 C 0.13038 0.06875 0.13142 0.07431 0.13455 0.07801 C 0.13676 0.09005 0.14275 0.09537 0.14913 0.09908 C 0.15421 0.11273 0.14744 0.09676 0.15382 0.10556 C 0.15473 0.10672 0.15486 0.10903 0.15564 0.11042 C 0.15643 0.11181 0.15747 0.1125 0.15838 0.11366 C 0.16059 0.11945 0.16255 0.11991 0.16567 0.12361 C 0.16867 0.13148 0.17427 0.13542 0.17935 0.1382 C 0.18117 0.13912 0.18482 0.14144 0.18482 0.14144 C 0.18573 0.14306 0.1869 0.14445 0.18755 0.1463 C 0.18807 0.14769 0.18794 0.14977 0.18847 0.15116 C 0.1886 0.15162 0.18912 0.15116 0.18938 0.15116 " pathEditMode="relative" ptsTypes="ffffffffffffffffffA">
                                      <p:cBhvr>
                                        <p:cTn id="19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2251E-7 -3.7037E-7 C -0.00547 -0.00162 -0.01029 -0.00324 -0.01563 -0.00648 C -0.02136 -0.00602 -0.02722 -0.00579 -0.03295 -0.00486 C -0.04311 -0.00324 -0.05379 0.00556 -0.06408 0.0081 C -0.07268 0.01945 -0.08388 0.02014 -0.09339 0.02778 C -0.0969 0.03056 -0.10081 0.03287 -0.10433 0.03588 C -0.11032 0.04121 -0.10381 0.03681 -0.1098 0.04398 C -0.11058 0.04491 -0.11162 0.04491 -0.11253 0.0456 C -0.11566 0.04838 -0.118 0.05347 -0.12087 0.05695 C -0.12399 0.06551 -0.13038 0.07338 -0.13546 0.07801 C -0.13728 0.08472 -0.1378 0.08866 -0.14184 0.09097 C -0.14431 0.0956 -0.1503 0.1044 -0.15382 0.10741 C -0.15695 0.11019 -0.16085 0.11088 -0.16385 0.11389 C -0.1688 0.11875 -0.17297 0.12523 -0.17844 0.12847 C -0.17935 0.13009 -0.18 0.13218 -0.18117 0.13333 C -0.18221 0.13449 -0.18378 0.13357 -0.18482 0.13496 C -0.1869 0.1375 -0.18846 0.14144 -0.19029 0.14468 C -0.19094 0.14583 -0.19224 0.14792 -0.19224 0.14792 C -0.19419 0.15833 -0.19498 0.16181 -0.19498 0.17246 " pathEditMode="relative" ptsTypes="ffffffffffffffffffA">
                                      <p:cBhvr>
                                        <p:cTn id="28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98 0.17245 C -0.20058 0.16644 -0.20644 0.16134 -0.2123 0.15602 C -0.21608 0.15255 -0.22142 0.15208 -0.22506 0.14792 C -0.22923 0.14329 -0.23249 0.13542 -0.23705 0.13171 C -0.24226 0.12755 -0.24786 0.12639 -0.25346 0.12523 C -0.26557 0.11806 -0.29904 0.12083 -0.3066 0.12037 C -0.32457 0.11505 -0.3445 0.11644 -0.36234 0.11551 C -0.36351 0.11597 -0.36481 0.11667 -0.36599 0.11713 C -0.36755 0.11783 -0.37054 0.11875 -0.37054 0.11875 " pathEditMode="relative" ptsTypes="ffffffffA">
                                      <p:cBhvr>
                                        <p:cTn id="32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824E-6 -4.81481E-6 C -0.00104 -0.06759 -0.00039 -0.03888 -0.00456 -0.07662 C -0.00534 -0.10833 -0.00664 -0.13912 -0.00729 -0.17083 C -0.00703 -0.20879 -0.00638 -0.24676 -0.00638 -0.28472 C -0.00638 -0.29838 -0.00547 -0.29606 -0.00821 -0.30092 " pathEditMode="relative" ptsTypes="ffff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2251E-7 -3.7037E-7 C -0.00547 -0.00162 -0.01029 -0.00324 -0.01563 -0.00648 C -0.02136 -0.00602 -0.02722 -0.00579 -0.03295 -0.00486 C -0.04311 -0.00324 -0.05379 0.00556 -0.06408 0.0081 C -0.07268 0.01945 -0.08388 0.02014 -0.09339 0.02778 C -0.0969 0.03056 -0.10081 0.03287 -0.10433 0.03588 C -0.11032 0.04121 -0.10381 0.03681 -0.1098 0.04398 C -0.11058 0.04491 -0.11162 0.04491 -0.11253 0.0456 C -0.11566 0.04838 -0.118 0.05347 -0.12087 0.05695 C -0.12399 0.06551 -0.13038 0.07338 -0.13546 0.07801 C -0.13728 0.08472 -0.1378 0.08866 -0.14184 0.09097 C -0.14431 0.0956 -0.1503 0.1044 -0.15382 0.10741 C -0.15695 0.11019 -0.16085 0.11088 -0.16385 0.11389 C -0.1688 0.11875 -0.17297 0.12523 -0.17844 0.12847 C -0.17935 0.13009 -0.18 0.13218 -0.18117 0.13333 C -0.18221 0.13449 -0.18378 0.13357 -0.18482 0.13496 C -0.1869 0.1375 -0.18846 0.14144 -0.19029 0.14468 C -0.19094 0.14583 -0.19224 0.14792 -0.19224 0.14792 C -0.19419 0.15833 -0.19498 0.16181 -0.19498 0.17246 " pathEditMode="relative" ptsTypes="ffffffffffffffffff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98 0.17245 C -0.20058 0.16644 -0.20644 0.16134 -0.2123 0.15602 C -0.21608 0.15255 -0.22142 0.15208 -0.22506 0.14792 C -0.22923 0.14329 -0.23249 0.13542 -0.23705 0.13171 C -0.24226 0.12755 -0.24786 0.12639 -0.25346 0.12523 C -0.26557 0.11806 -0.29904 0.12083 -0.3066 0.12037 C -0.32457 0.11505 -0.3445 0.11644 -0.36234 0.11551 C -0.36351 0.11597 -0.36481 0.11667 -0.36599 0.11713 C -0.36755 0.11783 -0.37054 0.11875 -0.37054 0.11875 " pathEditMode="relative" ptsTypes="ffffffffA">
                                      <p:cBhvr>
                                        <p:cTn id="5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824E-6 -4.81481E-6 C -0.00104 -0.06759 -0.00039 -0.03888 -0.00456 -0.07662 C -0.00534 -0.10833 -0.00664 -0.13912 -0.00729 -0.17083 C -0.00703 -0.20879 -0.00638 -0.24676 -0.00638 -0.28472 C -0.00638 -0.29838 -0.00547 -0.29606 -0.00821 -0.30092 " pathEditMode="relative" ptsTypes="ffffA"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3949E-6 -4.44444E-6 C 0.01837 -0.00625 0.01707 -0.00278 0.04767 -0.00162 C 0.05744 0.00417 0.06656 0.00949 0.07685 0.01134 C 0.08167 0.01343 0.09391 0.01783 0.09795 0.02269 C 0.10146 0.02685 0.09964 0.02523 0.10342 0.02755 C 0.10472 0.03472 0.10902 0.03959 0.11253 0.04375 C 0.11371 0.05023 0.11553 0.05139 0.11905 0.05371 C 0.12334 0.06134 0.12074 0.05741 0.12725 0.06505 C 0.13038 0.06875 0.13142 0.07431 0.13455 0.07801 C 0.13676 0.09005 0.14275 0.09537 0.14913 0.09908 C 0.15421 0.11273 0.14744 0.09676 0.15382 0.10556 C 0.15473 0.10672 0.15486 0.10903 0.15564 0.11042 C 0.15643 0.11181 0.15747 0.1125 0.15838 0.11366 C 0.16059 0.11945 0.16255 0.11991 0.16567 0.12361 C 0.16867 0.13148 0.17427 0.13542 0.17935 0.1382 C 0.18117 0.13912 0.18482 0.14144 0.18482 0.14144 C 0.18573 0.14306 0.1869 0.14445 0.18755 0.1463 C 0.18807 0.14769 0.18794 0.14977 0.18847 0.15116 C 0.1886 0.15162 0.18912 0.15116 0.18938 0.15116 " pathEditMode="relative" ptsTypes="ffffffffffffffffffA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2251E-7 -3.7037E-7 C -0.00547 -0.00162 -0.01029 -0.00324 -0.01563 -0.00648 C -0.02136 -0.00602 -0.02722 -0.00579 -0.03295 -0.00486 C -0.04311 -0.00324 -0.05379 0.00556 -0.06408 0.0081 C -0.07268 0.01945 -0.08388 0.02014 -0.09339 0.02778 C -0.0969 0.03056 -0.10081 0.03287 -0.10433 0.03588 C -0.11032 0.04121 -0.10381 0.03681 -0.1098 0.04398 C -0.11058 0.04491 -0.11162 0.04491 -0.11253 0.0456 C -0.11566 0.04838 -0.118 0.05347 -0.12087 0.05695 C -0.12399 0.06551 -0.13038 0.07338 -0.13546 0.07801 C -0.13728 0.08472 -0.1378 0.08866 -0.14184 0.09097 C -0.14431 0.0956 -0.1503 0.1044 -0.15382 0.10741 C -0.15695 0.11019 -0.16085 0.11088 -0.16385 0.11389 C -0.1688 0.11875 -0.17297 0.12523 -0.17844 0.12847 C -0.17935 0.13009 -0.18 0.13218 -0.18117 0.13333 C -0.18221 0.13449 -0.18378 0.13357 -0.18482 0.13496 C -0.1869 0.1375 -0.18846 0.14144 -0.19029 0.14468 C -0.19094 0.14583 -0.19224 0.14792 -0.19224 0.14792 C -0.19419 0.15833 -0.19498 0.16181 -0.19498 0.17246 " pathEditMode="relative" ptsTypes="ffffffffffffffffffA">
                                      <p:cBhvr>
                                        <p:cTn id="18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824E-6 -4.81481E-6 C -0.00104 -0.06759 -0.00039 -0.03888 -0.00456 -0.07662 C -0.00534 -0.10833 -0.00664 -0.13912 -0.00729 -0.17083 C -0.00703 -0.20879 -0.00638 -0.24676 -0.00638 -0.28472 C -0.00638 -0.29838 -0.00547 -0.29606 -0.00821 -0.30092 " pathEditMode="relative" ptsTypes="ffff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3949E-6 -4.44444E-6 C 0.01837 -0.00625 0.01707 -0.00278 0.04767 -0.00162 C 0.05744 0.00417 0.06656 0.00949 0.07685 0.01134 C 0.08167 0.01343 0.09391 0.01783 0.09795 0.02269 C 0.10146 0.02685 0.09964 0.02523 0.10342 0.02755 C 0.10472 0.03472 0.10902 0.03959 0.11253 0.04375 C 0.11371 0.05023 0.11553 0.05139 0.11905 0.05371 C 0.12334 0.06134 0.12074 0.05741 0.12725 0.06505 C 0.13038 0.06875 0.13142 0.07431 0.13455 0.07801 C 0.13676 0.09005 0.14275 0.09537 0.14913 0.09908 C 0.15421 0.11273 0.14744 0.09676 0.15382 0.10556 C 0.15473 0.10672 0.15486 0.10903 0.15564 0.11042 C 0.15643 0.11181 0.15747 0.1125 0.15838 0.11366 C 0.16059 0.11945 0.16255 0.11991 0.16567 0.12361 C 0.16867 0.13148 0.17427 0.13542 0.17935 0.1382 C 0.18117 0.13912 0.18482 0.14144 0.18482 0.14144 C 0.18573 0.14306 0.1869 0.14445 0.18755 0.1463 C 0.18807 0.14769 0.18794 0.14977 0.18847 0.15116 C 0.1886 0.15162 0.18912 0.15116 0.18938 0.15116 " pathEditMode="relative" ptsTypes="ffffffffffffffffffA">
                                      <p:cBhvr>
                                        <p:cTn id="2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Verification of Waypoint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Waypoint Manager is to send subsets of the mission’s waypoints to the flight control computer</a:t>
            </a:r>
          </a:p>
          <a:p>
            <a:r>
              <a:rPr lang="en-US" dirty="0" smtClean="0"/>
              <a:t>“Correctness” means:</a:t>
            </a:r>
          </a:p>
          <a:p>
            <a:pPr lvl="1"/>
            <a:r>
              <a:rPr lang="en-US" dirty="0" smtClean="0"/>
              <a:t>The component never sends more waypoints than the autopilot can handle</a:t>
            </a:r>
          </a:p>
          <a:p>
            <a:pPr lvl="1"/>
            <a:r>
              <a:rPr lang="en-US" dirty="0" smtClean="0"/>
              <a:t>The component sends the next </a:t>
            </a:r>
            <a:r>
              <a:rPr lang="en-US" b="1" dirty="0" smtClean="0"/>
              <a:t>N</a:t>
            </a:r>
            <a:r>
              <a:rPr lang="en-US" dirty="0" smtClean="0"/>
              <a:t> waypoints whenever the autopilot reaches waypoint </a:t>
            </a:r>
            <a:r>
              <a:rPr lang="en-US" b="1" dirty="0" smtClean="0"/>
              <a:t>N/2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67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57911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0489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>
            <a:off x="145033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7611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6"/>
          </p:cNvCxnSpPr>
          <p:nvPr/>
        </p:nvCxnSpPr>
        <p:spPr>
          <a:xfrm>
            <a:off x="232155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4733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6"/>
          </p:cNvCxnSpPr>
          <p:nvPr/>
        </p:nvCxnSpPr>
        <p:spPr>
          <a:xfrm>
            <a:off x="319277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71855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6"/>
          </p:cNvCxnSpPr>
          <p:nvPr/>
        </p:nvCxnSpPr>
        <p:spPr>
          <a:xfrm>
            <a:off x="406399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58977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6"/>
          </p:cNvCxnSpPr>
          <p:nvPr/>
        </p:nvCxnSpPr>
        <p:spPr>
          <a:xfrm>
            <a:off x="493521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46099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6"/>
          </p:cNvCxnSpPr>
          <p:nvPr/>
        </p:nvCxnSpPr>
        <p:spPr>
          <a:xfrm>
            <a:off x="580643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33221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6"/>
          </p:cNvCxnSpPr>
          <p:nvPr/>
        </p:nvCxnSpPr>
        <p:spPr>
          <a:xfrm>
            <a:off x="667765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20343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6"/>
          </p:cNvCxnSpPr>
          <p:nvPr/>
        </p:nvCxnSpPr>
        <p:spPr>
          <a:xfrm>
            <a:off x="754887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07465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6"/>
          </p:cNvCxnSpPr>
          <p:nvPr/>
        </p:nvCxnSpPr>
        <p:spPr>
          <a:xfrm>
            <a:off x="842009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94587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6"/>
          </p:cNvCxnSpPr>
          <p:nvPr/>
        </p:nvCxnSpPr>
        <p:spPr>
          <a:xfrm>
            <a:off x="929131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1709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6"/>
          </p:cNvCxnSpPr>
          <p:nvPr/>
        </p:nvCxnSpPr>
        <p:spPr>
          <a:xfrm>
            <a:off x="1016253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68831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6"/>
          </p:cNvCxnSpPr>
          <p:nvPr/>
        </p:nvCxnSpPr>
        <p:spPr>
          <a:xfrm>
            <a:off x="1103375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55953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581" y="4796116"/>
            <a:ext cx="3245220" cy="735106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69175" y="5759823"/>
            <a:ext cx="274440" cy="367553"/>
            <a:chOff x="4176537" y="5759823"/>
            <a:chExt cx="274440" cy="367553"/>
          </a:xfrm>
        </p:grpSpPr>
        <p:sp>
          <p:nvSpPr>
            <p:cNvPr id="41" name="Isosceles Triangle 40"/>
            <p:cNvSpPr/>
            <p:nvPr/>
          </p:nvSpPr>
          <p:spPr>
            <a:xfrm rot="5400000">
              <a:off x="4132729" y="5809129"/>
              <a:ext cx="367553" cy="26894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4151885" y="5878270"/>
              <a:ext cx="183776" cy="13447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34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94857 -0.00116 " pathEditMode="relative" rAng="0" ptsTypes="AA">
                                      <p:cBhvr>
                                        <p:cTn id="6" dur="14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22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312 0.00185 L 0.15312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14479 0.00185 L 0.29583 0.0018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29583 0.00185 L 0.43854 0.0018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3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.43333 2.22222E-6 L 0.57604 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4" nodeType="withEffect">
                                  <p:stCondLst>
                                    <p:cond delay="8100"/>
                                  </p:stCondLst>
                                  <p:childTnLst>
                                    <p:animMotion origin="layout" path="M 0.58021 2.22222E-6 L 0.72083 2.22222E-6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Arguments for Task/Services and seL4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6905" y="1701067"/>
            <a:ext cx="6020972" cy="4422947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490537" y="1564174"/>
            <a:ext cx="5516368" cy="4781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Argument Purpose: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Examine ability of </a:t>
            </a:r>
            <a:r>
              <a:rPr lang="en-US" sz="2400" dirty="0" err="1" smtClean="0"/>
              <a:t>UxAS</a:t>
            </a:r>
            <a:r>
              <a:rPr lang="en-US" sz="2400" dirty="0" smtClean="0"/>
              <a:t> to return home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Under normal behavior and failure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Provide rationale/organization for </a:t>
            </a:r>
            <a:r>
              <a:rPr lang="en-US" sz="2400" dirty="0"/>
              <a:t>benefits of </a:t>
            </a:r>
            <a:r>
              <a:rPr lang="en-US" sz="2400" dirty="0" smtClean="0"/>
              <a:t>seL4</a:t>
            </a:r>
          </a:p>
          <a:p>
            <a:pPr marL="0" indent="0">
              <a:buNone/>
            </a:pPr>
            <a:r>
              <a:rPr lang="en-US" dirty="0" smtClean="0"/>
              <a:t>Decomposed target </a:t>
            </a:r>
            <a:r>
              <a:rPr lang="en-US" dirty="0" err="1" smtClean="0"/>
              <a:t>UxAS</a:t>
            </a:r>
            <a:r>
              <a:rPr lang="en-US" dirty="0" smtClean="0"/>
              <a:t> service goal into sub-claims </a:t>
            </a:r>
            <a:r>
              <a:rPr lang="en-US" dirty="0"/>
              <a:t>based on architectural components</a:t>
            </a:r>
          </a:p>
          <a:p>
            <a:pPr lvl="1"/>
            <a:r>
              <a:rPr lang="en-US" dirty="0"/>
              <a:t>Virtual machine (VM) running tasks</a:t>
            </a:r>
          </a:p>
          <a:p>
            <a:pPr lvl="1"/>
            <a:r>
              <a:rPr lang="en-US" dirty="0"/>
              <a:t>Waypoint manager (WM) running on seL4 kernel with VM</a:t>
            </a:r>
          </a:p>
          <a:p>
            <a:pPr lvl="1"/>
            <a:r>
              <a:rPr lang="en-US" dirty="0"/>
              <a:t>Connection to Autopilot</a:t>
            </a:r>
          </a:p>
          <a:p>
            <a:pPr lvl="1"/>
            <a:r>
              <a:rPr lang="en-US" dirty="0"/>
              <a:t>Autopilot running independently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Task/Service Modeling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changes to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687" y="2356768"/>
            <a:ext cx="8218773" cy="2908657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52625" y="4375296"/>
            <a:ext cx="2315880" cy="890099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1523" y="4425988"/>
            <a:ext cx="7971891" cy="355618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12303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45406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177818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244715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40247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1109217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3785095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7838735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1523" y="4049996"/>
            <a:ext cx="7971891" cy="315824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579200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6460974" y="2942153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712994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1523" y="4849061"/>
            <a:ext cx="7971891" cy="3789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64090" y="4425988"/>
            <a:ext cx="2102478" cy="802640"/>
          </a:xfrm>
          <a:prstGeom prst="rect">
            <a:avLst/>
          </a:prstGeom>
          <a:solidFill>
            <a:srgbClr val="8064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</a:t>
            </a:r>
          </a:p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4100" y="5313292"/>
            <a:ext cx="10703518" cy="75008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4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seL4</a:t>
            </a:r>
            <a:endParaRPr lang="en-US" sz="4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Task/Service Modeling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65015" y="5392464"/>
            <a:ext cx="591737" cy="591737"/>
            <a:chOff x="10270391" y="5361859"/>
            <a:chExt cx="591737" cy="591737"/>
          </a:xfrm>
        </p:grpSpPr>
        <p:sp>
          <p:nvSpPr>
            <p:cNvPr id="38" name="Rounded Rectangle 37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8324072" y="5392464"/>
            <a:ext cx="591737" cy="591737"/>
            <a:chOff x="10270391" y="5361859"/>
            <a:chExt cx="591737" cy="591737"/>
          </a:xfrm>
        </p:grpSpPr>
        <p:sp>
          <p:nvSpPr>
            <p:cNvPr id="41" name="Rounded Rectangle 40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9293861" y="4801908"/>
            <a:ext cx="383540" cy="407637"/>
            <a:chOff x="10270391" y="5361859"/>
            <a:chExt cx="591737" cy="591737"/>
          </a:xfrm>
        </p:grpSpPr>
        <p:sp>
          <p:nvSpPr>
            <p:cNvPr id="44" name="Rounded Rectangle 43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9144295" y="3371784"/>
            <a:ext cx="2315880" cy="890099"/>
            <a:chOff x="9144295" y="3371784"/>
            <a:chExt cx="2315880" cy="890099"/>
          </a:xfrm>
        </p:grpSpPr>
        <p:sp>
          <p:nvSpPr>
            <p:cNvPr id="46" name="Rectangle 45"/>
            <p:cNvSpPr/>
            <p:nvPr/>
          </p:nvSpPr>
          <p:spPr>
            <a:xfrm>
              <a:off x="9144295" y="3371784"/>
              <a:ext cx="2315880" cy="8900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55760" y="3422476"/>
              <a:ext cx="2102478" cy="802640"/>
            </a:xfrm>
            <a:prstGeom prst="rect">
              <a:avLst/>
            </a:prstGeom>
            <a:solidFill>
              <a:srgbClr val="8064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kern="0" cap="small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Route Planner</a:t>
              </a:r>
              <a:endParaRPr lang="en-US" sz="2400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52625" y="2375522"/>
            <a:ext cx="2315880" cy="890099"/>
            <a:chOff x="9152625" y="2375522"/>
            <a:chExt cx="2315880" cy="890099"/>
          </a:xfrm>
        </p:grpSpPr>
        <p:sp>
          <p:nvSpPr>
            <p:cNvPr id="48" name="Rectangle 47"/>
            <p:cNvSpPr/>
            <p:nvPr/>
          </p:nvSpPr>
          <p:spPr>
            <a:xfrm>
              <a:off x="9152625" y="2375522"/>
              <a:ext cx="2315880" cy="8900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4090" y="2426214"/>
              <a:ext cx="2102478" cy="802640"/>
            </a:xfrm>
            <a:prstGeom prst="rect">
              <a:avLst/>
            </a:prstGeom>
            <a:solidFill>
              <a:srgbClr val="8064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kern="0" cap="small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Assignment Opt</a:t>
              </a:r>
              <a:endParaRPr lang="en-US" sz="2400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303233" y="3783014"/>
            <a:ext cx="383540" cy="407637"/>
            <a:chOff x="10270391" y="5361859"/>
            <a:chExt cx="591737" cy="591737"/>
          </a:xfrm>
        </p:grpSpPr>
        <p:sp>
          <p:nvSpPr>
            <p:cNvPr id="53" name="Rounded Rectangle 52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9303233" y="2791826"/>
            <a:ext cx="383540" cy="407637"/>
            <a:chOff x="10270391" y="5361859"/>
            <a:chExt cx="591737" cy="591737"/>
          </a:xfrm>
        </p:grpSpPr>
        <p:sp>
          <p:nvSpPr>
            <p:cNvPr id="56" name="Rounded Rectangle 55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61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would we like to prove about </a:t>
            </a:r>
            <a:r>
              <a:rPr lang="en-US" dirty="0" err="1" smtClean="0"/>
              <a:t>UxAS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 properties</a:t>
            </a:r>
          </a:p>
          <a:p>
            <a:pPr lvl="1"/>
            <a:r>
              <a:rPr lang="en-US" dirty="0" smtClean="0"/>
              <a:t>“Services do not throw exceptions”</a:t>
            </a:r>
          </a:p>
          <a:p>
            <a:pPr lvl="1"/>
            <a:r>
              <a:rPr lang="en-US" dirty="0" smtClean="0"/>
              <a:t>“Services implement their formal specification”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“The vehicle stays within a safe flight envelope”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“Multiple vehicles maintain safe separation”</a:t>
            </a:r>
          </a:p>
          <a:p>
            <a:r>
              <a:rPr lang="en-US" dirty="0" smtClean="0"/>
              <a:t>Quality of service properties</a:t>
            </a:r>
          </a:p>
          <a:p>
            <a:pPr lvl="1"/>
            <a:r>
              <a:rPr lang="en-US" dirty="0" smtClean="0"/>
              <a:t>“Messages are processed and delivered in a timely manner”</a:t>
            </a:r>
          </a:p>
          <a:p>
            <a:r>
              <a:rPr lang="en-US" dirty="0" smtClean="0"/>
              <a:t>Security properties</a:t>
            </a:r>
          </a:p>
          <a:p>
            <a:pPr lvl="1"/>
            <a:r>
              <a:rPr lang="en-US" dirty="0" smtClean="0"/>
              <a:t>“Services cannot alter each other’s state except through defined channels”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“Only trusted commands are executed”</a:t>
            </a:r>
          </a:p>
          <a:p>
            <a:pPr lvl="1"/>
            <a:r>
              <a:rPr lang="en-US" dirty="0" smtClean="0"/>
              <a:t>“Services do not consume resources not allocated to them”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326215" y="4800727"/>
            <a:ext cx="591737" cy="591737"/>
            <a:chOff x="10270391" y="5361859"/>
            <a:chExt cx="591737" cy="591737"/>
          </a:xfrm>
        </p:grpSpPr>
        <p:sp>
          <p:nvSpPr>
            <p:cNvPr id="8" name="Rounded Rectangle 7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408515" y="5570264"/>
            <a:ext cx="591737" cy="591737"/>
            <a:chOff x="10270391" y="5361859"/>
            <a:chExt cx="591737" cy="591737"/>
          </a:xfrm>
        </p:grpSpPr>
        <p:sp>
          <p:nvSpPr>
            <p:cNvPr id="11" name="Rounded Rectangle 10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AutoShape 2" descr="Image result for waiting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54" y="1638300"/>
            <a:ext cx="626709" cy="62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454" y="2019563"/>
            <a:ext cx="626709" cy="62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634" y="3759463"/>
            <a:ext cx="626709" cy="62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000252" y="3811030"/>
            <a:ext cx="591737" cy="591737"/>
            <a:chOff x="10270391" y="5361859"/>
            <a:chExt cx="591737" cy="591737"/>
          </a:xfrm>
        </p:grpSpPr>
        <p:sp>
          <p:nvSpPr>
            <p:cNvPr id="18" name="Rounded Rectangle 17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0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links to project description, code, and other research at: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 descr="http://loonwerks.com/images/loonwe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265360"/>
            <a:ext cx="10563146" cy="20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7300" y="4013200"/>
            <a:ext cx="394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loonwerks.com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75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UxAS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UxAS</a:t>
            </a:r>
            <a:r>
              <a:rPr lang="en-US" dirty="0"/>
              <a:t>: Unmanned Systems Autonomy Services</a:t>
            </a:r>
          </a:p>
          <a:p>
            <a:r>
              <a:rPr lang="en-US" dirty="0"/>
              <a:t>C</a:t>
            </a:r>
            <a:r>
              <a:rPr lang="en-US" dirty="0" smtClean="0"/>
              <a:t>ollection </a:t>
            </a:r>
            <a:r>
              <a:rPr lang="en-US" dirty="0"/>
              <a:t>of software modules that interconnect to automate mission-level decision making</a:t>
            </a:r>
          </a:p>
          <a:p>
            <a:pPr lvl="1"/>
            <a:r>
              <a:rPr lang="en-US" dirty="0"/>
              <a:t>Task assignment</a:t>
            </a:r>
          </a:p>
          <a:p>
            <a:pPr lvl="1"/>
            <a:r>
              <a:rPr lang="en-US" dirty="0"/>
              <a:t>Cooperative control</a:t>
            </a:r>
          </a:p>
          <a:p>
            <a:pPr lvl="1"/>
            <a:r>
              <a:rPr lang="en-US" dirty="0"/>
              <a:t>Sensor steering</a:t>
            </a:r>
          </a:p>
          <a:p>
            <a:r>
              <a:rPr lang="en-US" dirty="0"/>
              <a:t>Used to conduct experiments and demonstrations of cooperative control and human-machine teaming</a:t>
            </a:r>
          </a:p>
          <a:p>
            <a:r>
              <a:rPr lang="en-US" dirty="0" smtClean="0"/>
              <a:t>Services are deployed across multiple entities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would we like to prove about </a:t>
            </a:r>
            <a:r>
              <a:rPr lang="en-US" dirty="0" err="1" smtClean="0"/>
              <a:t>UxAS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 properties</a:t>
            </a:r>
          </a:p>
          <a:p>
            <a:pPr lvl="1"/>
            <a:r>
              <a:rPr lang="en-US" dirty="0" smtClean="0"/>
              <a:t>“Services do not throw exceptions”</a:t>
            </a:r>
          </a:p>
          <a:p>
            <a:pPr lvl="1"/>
            <a:r>
              <a:rPr lang="en-US" dirty="0" smtClean="0"/>
              <a:t>“Services implement their formal specification”</a:t>
            </a:r>
          </a:p>
          <a:p>
            <a:pPr lvl="1"/>
            <a:r>
              <a:rPr lang="en-US" dirty="0" smtClean="0"/>
              <a:t>“The vehicle stays within a safe flight envelope”</a:t>
            </a:r>
          </a:p>
          <a:p>
            <a:pPr lvl="1"/>
            <a:r>
              <a:rPr lang="en-US" dirty="0" smtClean="0"/>
              <a:t>“Multiple vehicles maintain safe separation”</a:t>
            </a:r>
          </a:p>
          <a:p>
            <a:r>
              <a:rPr lang="en-US" dirty="0" smtClean="0"/>
              <a:t>Quality of service properties</a:t>
            </a:r>
          </a:p>
          <a:p>
            <a:pPr lvl="1"/>
            <a:r>
              <a:rPr lang="en-US" dirty="0" smtClean="0"/>
              <a:t>“Messages are processed and delivered in a timely manner”</a:t>
            </a:r>
          </a:p>
          <a:p>
            <a:r>
              <a:rPr lang="en-US" dirty="0" smtClean="0"/>
              <a:t>Security properties</a:t>
            </a:r>
          </a:p>
          <a:p>
            <a:pPr lvl="1"/>
            <a:r>
              <a:rPr lang="en-US" dirty="0" smtClean="0"/>
              <a:t>“Services cannot alter each other’s state except through defined channels”</a:t>
            </a:r>
          </a:p>
          <a:p>
            <a:pPr lvl="1"/>
            <a:r>
              <a:rPr lang="en-US" dirty="0" smtClean="0"/>
              <a:t>“Only trusted commands are executed”</a:t>
            </a:r>
          </a:p>
          <a:p>
            <a:pPr lvl="1"/>
            <a:r>
              <a:rPr lang="en-US" dirty="0" smtClean="0"/>
              <a:t>“Services do not consume resources not allocated to them”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Problems with initial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3538" y="1532238"/>
            <a:ext cx="5637212" cy="4328812"/>
          </a:xfrm>
        </p:spPr>
        <p:txBody>
          <a:bodyPr>
            <a:normAutofit/>
          </a:bodyPr>
          <a:lstStyle/>
          <a:p>
            <a:r>
              <a:rPr lang="en-US" dirty="0" smtClean="0"/>
              <a:t>Services/Tasks written in C++</a:t>
            </a:r>
          </a:p>
          <a:p>
            <a:pPr lvl="1"/>
            <a:r>
              <a:rPr lang="en-US" dirty="0" smtClean="0"/>
              <a:t>Not type safe and difficult to reason about formally</a:t>
            </a:r>
          </a:p>
          <a:p>
            <a:r>
              <a:rPr lang="en-US" dirty="0" smtClean="0"/>
              <a:t>Services/Tasks are dispatched sporadically with no bounds on IAT</a:t>
            </a:r>
          </a:p>
          <a:p>
            <a:r>
              <a:rPr lang="en-US" dirty="0" smtClean="0"/>
              <a:t>Framework all runs on Linux (there are bugs)</a:t>
            </a:r>
          </a:p>
          <a:p>
            <a:r>
              <a:rPr lang="en-US" dirty="0" smtClean="0"/>
              <a:t>All Services/Tasks run as threads within the same memory space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23" y="2597219"/>
            <a:ext cx="6059120" cy="251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3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Baseline </a:t>
            </a:r>
            <a:r>
              <a:rPr lang="en-US" dirty="0" err="1"/>
              <a:t>UxAS</a:t>
            </a:r>
            <a:r>
              <a:rPr lang="en-US" dirty="0"/>
              <a:t>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6467" y="5206559"/>
            <a:ext cx="8475133" cy="429006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155265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444065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2599267" y="3457573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4021667" y="3457571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 Manager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310467" y="3457572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176867" y="3457573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88067" y="3457575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4732865" y="3457575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9042400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6467" y="4752975"/>
            <a:ext cx="8475133" cy="381000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6866465" y="3457575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7577665" y="3457576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8288865" y="3457575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6467" y="5716941"/>
            <a:ext cx="8475133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7083" y="1739435"/>
            <a:ext cx="714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run in untrusted Linux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have equal priority and criticality</a:t>
            </a:r>
            <a:endParaRPr lang="en-US" sz="2400" dirty="0"/>
          </a:p>
        </p:txBody>
      </p:sp>
      <p:pic>
        <p:nvPicPr>
          <p:cNvPr id="4100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11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88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72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20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34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6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63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7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7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8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38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923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Baseline </a:t>
            </a:r>
            <a:r>
              <a:rPr lang="en-US" dirty="0" err="1" smtClean="0"/>
              <a:t>UxAS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6467" y="5206559"/>
            <a:ext cx="8475133" cy="429006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155265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444065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2599267" y="3457573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4021667" y="3457571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 Manager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310467" y="3457572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176867" y="3457573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88067" y="3457575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4732865" y="3457575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9042400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6467" y="4752975"/>
            <a:ext cx="8475133" cy="381000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6866465" y="3457575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7577665" y="3457576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8288865" y="3457575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6467" y="5716941"/>
            <a:ext cx="8475133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00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11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88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72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20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34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6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63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7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7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8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38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923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19" y="5206559"/>
            <a:ext cx="1890500" cy="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587083" y="1739435"/>
            <a:ext cx="714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run in untrusted Linux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have equal priority and criticality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Possible Solutions to fix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3538" y="1532238"/>
            <a:ext cx="5717159" cy="4328812"/>
          </a:xfrm>
        </p:spPr>
        <p:txBody>
          <a:bodyPr/>
          <a:lstStyle/>
          <a:p>
            <a:r>
              <a:rPr lang="en-US" dirty="0" smtClean="0"/>
              <a:t>Change how Services/Tasks are dispatch so system is schedulable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Middleware group did this</a:t>
            </a:r>
          </a:p>
          <a:p>
            <a:r>
              <a:rPr lang="en-US" dirty="0"/>
              <a:t>Prove correctness of all </a:t>
            </a:r>
            <a:r>
              <a:rPr lang="en-US" dirty="0" err="1"/>
              <a:t>UxAS</a:t>
            </a:r>
            <a:r>
              <a:rPr lang="en-US" dirty="0"/>
              <a:t> Services/Tasks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Plausible with significant effort</a:t>
            </a:r>
          </a:p>
          <a:p>
            <a:r>
              <a:rPr lang="en-US" dirty="0" smtClean="0"/>
              <a:t>Prove isolation and correctness of critical tasks so </a:t>
            </a:r>
            <a:r>
              <a:rPr lang="en-US" dirty="0" err="1" smtClean="0"/>
              <a:t>UxAS</a:t>
            </a:r>
            <a:r>
              <a:rPr lang="en-US" dirty="0" smtClean="0"/>
              <a:t> can meet minimal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is what we worked 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23" y="2597219"/>
            <a:ext cx="6059120" cy="251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5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562460" cy="4668452"/>
          </a:xfrm>
        </p:spPr>
        <p:txBody>
          <a:bodyPr/>
          <a:lstStyle/>
          <a:p>
            <a:r>
              <a:rPr lang="en-US" dirty="0" smtClean="0"/>
              <a:t>The seL4 Microkernel</a:t>
            </a:r>
          </a:p>
          <a:p>
            <a:pPr lvl="1"/>
            <a:r>
              <a:rPr lang="en-US" dirty="0" smtClean="0"/>
              <a:t>Formally verified microkernel maintained by Data61</a:t>
            </a:r>
          </a:p>
          <a:p>
            <a:pPr lvl="1"/>
            <a:r>
              <a:rPr lang="en-US" dirty="0"/>
              <a:t>Proof is from HOL specification down to the </a:t>
            </a:r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Provides formally proven isolation between components</a:t>
            </a:r>
          </a:p>
          <a:p>
            <a:pPr lvl="1"/>
            <a:r>
              <a:rPr lang="en-US" dirty="0" smtClean="0"/>
              <a:t>Can be used as a hypervisor to host guest OS</a:t>
            </a:r>
          </a:p>
          <a:p>
            <a:pPr lvl="2"/>
            <a:r>
              <a:rPr lang="en-US" dirty="0" smtClean="0"/>
              <a:t>Requires specific x86 or ARM instruction sets</a:t>
            </a:r>
          </a:p>
          <a:p>
            <a:r>
              <a:rPr lang="en-US" dirty="0" smtClean="0"/>
              <a:t>Isabelle/HOL and </a:t>
            </a:r>
            <a:r>
              <a:rPr lang="en-US" dirty="0" err="1" smtClean="0"/>
              <a:t>AutoCorres</a:t>
            </a:r>
            <a:endParaRPr lang="en-US" dirty="0"/>
          </a:p>
          <a:p>
            <a:pPr lvl="1"/>
            <a:r>
              <a:rPr lang="en-US" dirty="0" smtClean="0"/>
              <a:t>Isabelle/HOL is an interactive theorem prover</a:t>
            </a:r>
          </a:p>
          <a:p>
            <a:pPr lvl="1"/>
            <a:r>
              <a:rPr lang="en-US" dirty="0" err="1" smtClean="0"/>
              <a:t>AutoCorres</a:t>
            </a:r>
            <a:r>
              <a:rPr lang="en-US" dirty="0" smtClean="0"/>
              <a:t> is an Isabelle/HOL extension that provides a framework for reasoning about C </a:t>
            </a:r>
            <a:r>
              <a:rPr lang="en-US" dirty="0" smtClean="0"/>
              <a:t>programs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AutoShape 2" descr="seL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1581150"/>
            <a:ext cx="2571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1700212"/>
            <a:ext cx="10858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4143375"/>
            <a:ext cx="15525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4481512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96" y="1524000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3" name="Freeform 282"/>
          <p:cNvSpPr/>
          <p:nvPr/>
        </p:nvSpPr>
        <p:spPr>
          <a:xfrm>
            <a:off x="3235662" y="2326416"/>
            <a:ext cx="3449389" cy="4143419"/>
          </a:xfrm>
          <a:custGeom>
            <a:avLst/>
            <a:gdLst>
              <a:gd name="connsiteX0" fmla="*/ 1591315 w 3449389"/>
              <a:gd name="connsiteY0" fmla="*/ 3784238 h 4143419"/>
              <a:gd name="connsiteX1" fmla="*/ 1441846 w 3449389"/>
              <a:gd name="connsiteY1" fmla="*/ 2685199 h 4143419"/>
              <a:gd name="connsiteX2" fmla="*/ 914307 w 3449389"/>
              <a:gd name="connsiteY2" fmla="*/ 1981815 h 4143419"/>
              <a:gd name="connsiteX3" fmla="*/ 1142907 w 3449389"/>
              <a:gd name="connsiteY3" fmla="*/ 1674084 h 4143419"/>
              <a:gd name="connsiteX4" fmla="*/ 193338 w 3449389"/>
              <a:gd name="connsiteY4" fmla="*/ 1120169 h 4143419"/>
              <a:gd name="connsiteX5" fmla="*/ 114207 w 3449389"/>
              <a:gd name="connsiteY5" fmla="*/ 240938 h 4143419"/>
              <a:gd name="connsiteX6" fmla="*/ 1477015 w 3449389"/>
              <a:gd name="connsiteY6" fmla="*/ 144222 h 4143419"/>
              <a:gd name="connsiteX7" fmla="*/ 3367361 w 3449389"/>
              <a:gd name="connsiteY7" fmla="*/ 2034569 h 4143419"/>
              <a:gd name="connsiteX8" fmla="*/ 3024461 w 3449389"/>
              <a:gd name="connsiteY8" fmla="*/ 3836992 h 4143419"/>
              <a:gd name="connsiteX9" fmla="*/ 2259530 w 3449389"/>
              <a:gd name="connsiteY9" fmla="*/ 4135930 h 4143419"/>
              <a:gd name="connsiteX10" fmla="*/ 1591315 w 3449389"/>
              <a:gd name="connsiteY10" fmla="*/ 3784238 h 414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9389" h="4143419">
                <a:moveTo>
                  <a:pt x="1591315" y="3784238"/>
                </a:moveTo>
                <a:cubicBezTo>
                  <a:pt x="1455034" y="3542449"/>
                  <a:pt x="1554681" y="2985603"/>
                  <a:pt x="1441846" y="2685199"/>
                </a:cubicBezTo>
                <a:cubicBezTo>
                  <a:pt x="1329011" y="2384795"/>
                  <a:pt x="964130" y="2150334"/>
                  <a:pt x="914307" y="1981815"/>
                </a:cubicBezTo>
                <a:cubicBezTo>
                  <a:pt x="864484" y="1813296"/>
                  <a:pt x="1263068" y="1817692"/>
                  <a:pt x="1142907" y="1674084"/>
                </a:cubicBezTo>
                <a:cubicBezTo>
                  <a:pt x="1022745" y="1530476"/>
                  <a:pt x="364788" y="1359027"/>
                  <a:pt x="193338" y="1120169"/>
                </a:cubicBezTo>
                <a:cubicBezTo>
                  <a:pt x="21888" y="881311"/>
                  <a:pt x="-99739" y="403596"/>
                  <a:pt x="114207" y="240938"/>
                </a:cubicBezTo>
                <a:cubicBezTo>
                  <a:pt x="328153" y="78280"/>
                  <a:pt x="934823" y="-154717"/>
                  <a:pt x="1477015" y="144222"/>
                </a:cubicBezTo>
                <a:cubicBezTo>
                  <a:pt x="2019207" y="443160"/>
                  <a:pt x="3109453" y="1419107"/>
                  <a:pt x="3367361" y="2034569"/>
                </a:cubicBezTo>
                <a:cubicBezTo>
                  <a:pt x="3625269" y="2650031"/>
                  <a:pt x="3209100" y="3486765"/>
                  <a:pt x="3024461" y="3836992"/>
                </a:cubicBezTo>
                <a:cubicBezTo>
                  <a:pt x="2839823" y="4187219"/>
                  <a:pt x="2496922" y="4147653"/>
                  <a:pt x="2259530" y="4135930"/>
                </a:cubicBezTo>
                <a:cubicBezTo>
                  <a:pt x="2022138" y="4124207"/>
                  <a:pt x="1727596" y="4026027"/>
                  <a:pt x="1591315" y="37842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Technologies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3489292" y="2628900"/>
            <a:ext cx="3040404" cy="3531633"/>
            <a:chOff x="1836396" y="2628900"/>
            <a:chExt cx="3040404" cy="3531633"/>
          </a:xfrm>
        </p:grpSpPr>
        <p:grpSp>
          <p:nvGrpSpPr>
            <p:cNvPr id="192" name="Group 191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99" name="Group 198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Arial"/>
                  </a:endParaRPr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Arial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Arial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Arial"/>
                  </a:endParaRPr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836396" y="3000374"/>
              <a:ext cx="3040404" cy="3160159"/>
              <a:chOff x="1836396" y="3000374"/>
              <a:chExt cx="3040404" cy="3160159"/>
            </a:xfrm>
          </p:grpSpPr>
          <p:pic>
            <p:nvPicPr>
              <p:cNvPr id="194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54445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5" name="TextBox 194"/>
              <p:cNvSpPr txBox="1"/>
              <p:nvPr/>
            </p:nvSpPr>
            <p:spPr>
              <a:xfrm>
                <a:off x="2563025" y="411480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itchFamily="34" charset="0"/>
                    <a:cs typeface="Arial" pitchFamily="34" charset="0"/>
                  </a:rPr>
                  <a:t>Architecture Translation</a:t>
                </a:r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225271" y="548640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cs typeface="Arial" pitchFamily="34" charset="0"/>
                  </a:rPr>
                  <a:t>seL4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200400" y="5791201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eChronos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6688571" y="4028451"/>
            <a:ext cx="3651125" cy="2375787"/>
            <a:chOff x="5035675" y="4028451"/>
            <a:chExt cx="3651125" cy="2375787"/>
          </a:xfrm>
        </p:grpSpPr>
        <p:grpSp>
          <p:nvGrpSpPr>
            <p:cNvPr id="206" name="Group 205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  <p:cxnSp>
            <p:nvCxnSpPr>
              <p:cNvPr id="210" name="Straight Connector 209"/>
              <p:cNvCxnSpPr>
                <a:stCxn id="223" idx="0"/>
                <a:endCxn id="232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1" name="Straight Connector 34"/>
              <p:cNvCxnSpPr>
                <a:stCxn id="233" idx="0"/>
                <a:endCxn id="229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2" name="Straight Connector 36"/>
              <p:cNvCxnSpPr>
                <a:stCxn id="230" idx="0"/>
                <a:endCxn id="225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3" name="Straight Connector 212"/>
              <p:cNvCxnSpPr>
                <a:stCxn id="233" idx="0"/>
                <a:endCxn id="226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4" name="Straight Connector 213"/>
              <p:cNvCxnSpPr>
                <a:stCxn id="227" idx="0"/>
                <a:endCxn id="218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215" name="Group 214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231" name="Rectangle 230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itchFamily="34" charset="0"/>
                      <a:cs typeface="Arial" pitchFamily="34" charset="0"/>
                    </a:rPr>
                    <a:t>A</a:t>
                  </a:r>
                </a:p>
              </p:txBody>
            </p:sp>
            <p:sp>
              <p:nvSpPr>
                <p:cNvPr id="232" name="Isosceles Triangle 231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  <p:sp>
              <p:nvSpPr>
                <p:cNvPr id="233" name="Isosceles Triangle 232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itchFamily="34" charset="0"/>
                      <a:cs typeface="Arial" pitchFamily="34" charset="0"/>
                    </a:rPr>
                    <a:t>B</a:t>
                  </a:r>
                </a:p>
              </p:txBody>
            </p:sp>
            <p:sp>
              <p:nvSpPr>
                <p:cNvPr id="229" name="Isosceles Triangle 228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  <p:sp>
              <p:nvSpPr>
                <p:cNvPr id="230" name="Isosceles Triangle 229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itchFamily="34" charset="0"/>
                      <a:cs typeface="Arial" pitchFamily="34" charset="0"/>
                    </a:rPr>
                    <a:t>C</a:t>
                  </a:r>
                </a:p>
              </p:txBody>
            </p:sp>
            <p:sp>
              <p:nvSpPr>
                <p:cNvPr id="225" name="Isosceles Triangle 224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  <p:sp>
              <p:nvSpPr>
                <p:cNvPr id="226" name="Isosceles Triangle 225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  <p:sp>
              <p:nvSpPr>
                <p:cNvPr id="227" name="Isosceles Triangle 226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218" name="Isosceles Triangle 217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cs typeface="Arial"/>
                </a:endParaRPr>
              </a:p>
            </p:txBody>
          </p:sp>
          <p:sp>
            <p:nvSpPr>
              <p:cNvPr id="219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Assumption: Input &lt; 20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Guarantee: Output &lt; 2*Input</a:t>
                </a:r>
              </a:p>
            </p:txBody>
          </p:sp>
          <p:sp>
            <p:nvSpPr>
              <p:cNvPr id="220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Assumption: Input &lt; 20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Guarantee: Output &lt; Input + 15</a:t>
                </a:r>
              </a:p>
            </p:txBody>
          </p:sp>
          <p:sp>
            <p:nvSpPr>
              <p:cNvPr id="221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Assumption: none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Guarantee: Output = Input1 + Input2</a:t>
                </a:r>
              </a:p>
            </p:txBody>
          </p:sp>
          <p:sp>
            <p:nvSpPr>
              <p:cNvPr id="222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Assumption: Input &lt; 10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Guarantee: Output &lt; 50</a:t>
                </a:r>
              </a:p>
            </p:txBody>
          </p:sp>
          <p:sp>
            <p:nvSpPr>
              <p:cNvPr id="223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cs typeface="Arial"/>
                </a:endParaRPr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itchFamily="34" charset="0"/>
                  <a:cs typeface="Arial" pitchFamily="34" charset="0"/>
                </a:rPr>
                <a:t>Architecture Analysis</a:t>
              </a:r>
            </a:p>
          </p:txBody>
        </p:sp>
        <p:pic>
          <p:nvPicPr>
            <p:cNvPr id="208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Group 233"/>
          <p:cNvGrpSpPr/>
          <p:nvPr/>
        </p:nvGrpSpPr>
        <p:grpSpPr>
          <a:xfrm>
            <a:off x="1959028" y="1752600"/>
            <a:ext cx="2380152" cy="4304874"/>
            <a:chOff x="306132" y="1752600"/>
            <a:chExt cx="2380152" cy="4304874"/>
          </a:xfrm>
        </p:grpSpPr>
        <p:grpSp>
          <p:nvGrpSpPr>
            <p:cNvPr id="235" name="Group 234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237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8" name="TextBox 237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itchFamily="34" charset="0"/>
                    <a:cs typeface="Arial" pitchFamily="34" charset="0"/>
                  </a:rPr>
                  <a:t>Architecture Models</a:t>
                </a: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241" name="Group 240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</p:grpSp>
            <p:sp>
              <p:nvSpPr>
                <p:cNvPr id="242" name="TextBox 241"/>
                <p:cNvSpPr txBox="1"/>
                <p:nvPr/>
              </p:nvSpPr>
              <p:spPr>
                <a:xfrm>
                  <a:off x="1245236" y="2045732"/>
                  <a:ext cx="7938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240" name="Freeform 239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</p:grpSp>
        <p:pic>
          <p:nvPicPr>
            <p:cNvPr id="236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8150079" y="1381125"/>
            <a:ext cx="2080361" cy="2667000"/>
            <a:chOff x="6497183" y="1381125"/>
            <a:chExt cx="2080361" cy="2667000"/>
          </a:xfrm>
        </p:grpSpPr>
        <p:grpSp>
          <p:nvGrpSpPr>
            <p:cNvPr id="248" name="Group 247"/>
            <p:cNvGrpSpPr/>
            <p:nvPr/>
          </p:nvGrpSpPr>
          <p:grpSpPr>
            <a:xfrm>
              <a:off x="6497183" y="1381125"/>
              <a:ext cx="2080361" cy="2667000"/>
              <a:chOff x="6497183" y="1381125"/>
              <a:chExt cx="2080361" cy="2667000"/>
            </a:xfrm>
          </p:grpSpPr>
          <p:sp>
            <p:nvSpPr>
              <p:cNvPr id="250" name="Freeform 249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497183" y="1381125"/>
                <a:ext cx="1503817" cy="533400"/>
                <a:chOff x="6640902" y="1295400"/>
                <a:chExt cx="1503817" cy="533400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>
                  <a:off x="6640902" y="1295400"/>
                  <a:ext cx="1503817" cy="533400"/>
                  <a:chOff x="6640902" y="1295400"/>
                  <a:chExt cx="1503817" cy="533400"/>
                </a:xfrm>
              </p:grpSpPr>
              <p:sp>
                <p:nvSpPr>
                  <p:cNvPr id="254" name="Rectangle 253"/>
                  <p:cNvSpPr/>
                  <p:nvPr/>
                </p:nvSpPr>
                <p:spPr>
                  <a:xfrm>
                    <a:off x="6783673" y="129540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7632552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</p:grpSp>
            <p:sp>
              <p:nvSpPr>
                <p:cNvPr id="253" name="TextBox 252"/>
                <p:cNvSpPr txBox="1"/>
                <p:nvPr/>
              </p:nvSpPr>
              <p:spPr>
                <a:xfrm>
                  <a:off x="6766755" y="1333500"/>
                  <a:ext cx="13528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w Cen MT" pitchFamily="34" charset="0"/>
                      <a:cs typeface="Arial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249" name="TextBox 248"/>
            <p:cNvSpPr txBox="1"/>
            <p:nvPr/>
          </p:nvSpPr>
          <p:spPr>
            <a:xfrm>
              <a:off x="6540229" y="185294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Arial" pitchFamily="34" charset="0"/>
                </a:rPr>
                <a:t>Assurance Case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8193689" y="2133600"/>
            <a:ext cx="1634953" cy="1924050"/>
            <a:chOff x="6540793" y="2133600"/>
            <a:chExt cx="1634953" cy="1924050"/>
          </a:xfrm>
        </p:grpSpPr>
        <p:grpSp>
          <p:nvGrpSpPr>
            <p:cNvPr id="259" name="Group 258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265" name="Rectangle 264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</p:grpSp>
            <p:sp>
              <p:nvSpPr>
                <p:cNvPr id="264" name="TextBox 263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entury Gothic" pitchFamily="34" charset="0"/>
                      <a:cs typeface="Arial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262" name="Freeform 261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</p:grpSp>
        <p:sp>
          <p:nvSpPr>
            <p:cNvPr id="260" name="TextBox 259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Arial" pitchFamily="34" charset="0"/>
                </a:rPr>
                <a:t>Behavioral Analysis</a:t>
              </a: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040455" y="2933700"/>
            <a:ext cx="1346694" cy="1114425"/>
            <a:chOff x="6387559" y="2933700"/>
            <a:chExt cx="1346694" cy="1114425"/>
          </a:xfrm>
        </p:grpSpPr>
        <p:grpSp>
          <p:nvGrpSpPr>
            <p:cNvPr id="270" name="Group 269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276" name="Rectangle 275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</p:grpSp>
            <p:sp>
              <p:nvSpPr>
                <p:cNvPr id="275" name="TextBox 274"/>
                <p:cNvSpPr txBox="1"/>
                <p:nvPr/>
              </p:nvSpPr>
              <p:spPr>
                <a:xfrm>
                  <a:off x="6984878" y="3048000"/>
                  <a:ext cx="540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cs typeface="Arial" pitchFamily="34" charset="0"/>
                    </a:rPr>
                    <a:t>SIM</a:t>
                  </a:r>
                  <a:endPara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73" name="Freeform 272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</p:grpSp>
        <p:sp>
          <p:nvSpPr>
            <p:cNvPr id="271" name="TextBox 270"/>
            <p:cNvSpPr txBox="1"/>
            <p:nvPr/>
          </p:nvSpPr>
          <p:spPr>
            <a:xfrm>
              <a:off x="6450425" y="3429000"/>
              <a:ext cx="8851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Arial" pitchFamily="34" charset="0"/>
                </a:rPr>
                <a:t>Simulator</a:t>
              </a: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cs typeface="Arial" pitchFamily="34" charset="0"/>
              </a:endParaRPr>
            </a:p>
          </p:txBody>
        </p:sp>
      </p:grpSp>
      <p:sp>
        <p:nvSpPr>
          <p:cNvPr id="280" name="Rectangle 279"/>
          <p:cNvSpPr/>
          <p:nvPr/>
        </p:nvSpPr>
        <p:spPr>
          <a:xfrm>
            <a:off x="8638552" y="5747265"/>
            <a:ext cx="1701144" cy="656973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Kind/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JKind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2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animBg="1"/>
      <p:bldP spid="2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1006</Words>
  <Application>Microsoft Office PowerPoint</Application>
  <PresentationFormat>Custom</PresentationFormat>
  <Paragraphs>275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UxAS on seL4</vt:lpstr>
      <vt:lpstr>What is UxAS?</vt:lpstr>
      <vt:lpstr>What would we like to prove about UxAS?</vt:lpstr>
      <vt:lpstr>Problems with initial UxAS</vt:lpstr>
      <vt:lpstr>Baseline UxAS Architecture</vt:lpstr>
      <vt:lpstr>Baseline UxAS Architecture</vt:lpstr>
      <vt:lpstr>Possible Solutions to fix UxAS</vt:lpstr>
      <vt:lpstr>Key Technologies</vt:lpstr>
      <vt:lpstr>Key Technologies</vt:lpstr>
      <vt:lpstr>UxAS + seL4 Architecture</vt:lpstr>
      <vt:lpstr>UxAS + seL4 Architecture</vt:lpstr>
      <vt:lpstr>AADL Specification</vt:lpstr>
      <vt:lpstr>Demonstration</vt:lpstr>
      <vt:lpstr>Demonstration</vt:lpstr>
      <vt:lpstr>Verification of Waypoint Manager</vt:lpstr>
      <vt:lpstr>Arguments for Task/Services and seL4</vt:lpstr>
      <vt:lpstr>Future changes to architecture</vt:lpstr>
      <vt:lpstr>What would we like to prove about UxAS?</vt:lpstr>
      <vt:lpstr>Questions?</vt:lpstr>
    </vt:vector>
  </TitlesOfParts>
  <Company>LinQuest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Backes, John D</cp:lastModifiedBy>
  <cp:revision>97</cp:revision>
  <dcterms:created xsi:type="dcterms:W3CDTF">2017-07-13T14:40:10Z</dcterms:created>
  <dcterms:modified xsi:type="dcterms:W3CDTF">2017-08-03T15:26:37Z</dcterms:modified>
</cp:coreProperties>
</file>