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2" r:id="rId9"/>
    <p:sldId id="309" r:id="rId10"/>
    <p:sldId id="281" r:id="rId11"/>
    <p:sldId id="283" r:id="rId12"/>
    <p:sldId id="291" r:id="rId13"/>
    <p:sldId id="284" r:id="rId14"/>
    <p:sldId id="287" r:id="rId15"/>
    <p:sldId id="288" r:id="rId16"/>
    <p:sldId id="292" r:id="rId17"/>
    <p:sldId id="289" r:id="rId18"/>
    <p:sldId id="290" r:id="rId19"/>
    <p:sldId id="310" r:id="rId20"/>
    <p:sldId id="297" r:id="rId21"/>
    <p:sldId id="293" r:id="rId22"/>
    <p:sldId id="294" r:id="rId23"/>
    <p:sldId id="295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FF3399"/>
    <a:srgbClr val="CC3399"/>
    <a:srgbClr val="70AC2E"/>
    <a:srgbClr val="C19FFF"/>
    <a:srgbClr val="CAB4EA"/>
    <a:srgbClr val="D3B5E9"/>
    <a:srgbClr val="FFE0A3"/>
    <a:srgbClr val="D0005E"/>
    <a:srgbClr val="BE0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461F-DAE6-40E0-8BFC-B7FA0EE52DB5}" type="datetimeFigureOut">
              <a:rPr lang="fr-FR" smtClean="0"/>
              <a:pPr/>
              <a:t>19/04/2022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C0C2E-58DC-4C6C-A1B4-14CD7EE1D4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30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0C2E-58DC-4C6C-A1B4-14CD7EE1D4E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6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0C2E-58DC-4C6C-A1B4-14CD7EE1D4E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680310"/>
            <a:ext cx="7772400" cy="763525"/>
          </a:xfrm>
          <a:effectLst>
            <a:outerShdw blurRad="25400" dist="38100" dir="1920000" algn="tl" rotWithShape="0">
              <a:schemeClr val="bg1"/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596540"/>
            <a:ext cx="6400800" cy="122164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FBA9-8440-4B34-89D1-7CEA0ED8627B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3EA-FCA5-4F09-A7B1-0E08E12F05A9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4DF0-6157-4D3E-9945-8FF3E6AB0B89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6FEB-7BD0-47E5-AC72-F196DD8C7E9A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428444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C32F-8A36-4290-940C-854CD9C5DEFB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43E2-6D05-4896-AE75-3A9F37099F88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4599-09D9-446D-9684-E1D92E83BD2A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7074-6D01-4811-B512-46B03AF483DF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084-7D02-4071-89AE-B4F2E23A12AB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D12-8F30-475C-8590-F89F8A34AFAB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5549-AAE8-4AB2-9005-59C4E19FD764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DB18-8F00-4B49-9154-B42E08981908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EMSI 2015-2016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7C3B-A9A6-4879-98DE-F1727860C33C}" type="datetime1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EMSI 2015-2016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965" y="374900"/>
            <a:ext cx="4260185" cy="1221640"/>
          </a:xfrm>
        </p:spPr>
        <p:txBody>
          <a:bodyPr>
            <a:normAutofit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894" y="5414165"/>
            <a:ext cx="6400800" cy="12216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37776"/>
              </p:ext>
            </p:extLst>
          </p:nvPr>
        </p:nvGraphicFramePr>
        <p:xfrm>
          <a:off x="300835" y="1596540"/>
          <a:ext cx="8385964" cy="4733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2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Toute </a:t>
                      </a:r>
                      <a:r>
                        <a:rPr lang="fr-FR" dirty="0" err="1"/>
                        <a:t>instructionse</a:t>
                      </a:r>
                      <a:r>
                        <a:rPr lang="fr-FR" dirty="0"/>
                        <a:t> termine par</a:t>
                      </a:r>
                      <a:r>
                        <a:rPr lang="fr-FR" baseline="0" dirty="0"/>
                        <a:t> 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007">
                <a:tc>
                  <a:txBody>
                    <a:bodyPr/>
                    <a:lstStyle/>
                    <a:p>
                      <a:r>
                        <a:rPr lang="fr-FR" dirty="0"/>
                        <a:t>commentaires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// ou /*    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2796">
                <a:tc>
                  <a:txBody>
                    <a:bodyPr/>
                    <a:lstStyle/>
                    <a:p>
                      <a:r>
                        <a:rPr lang="fr-FR" dirty="0"/>
                        <a:t>Variables : commencent</a:t>
                      </a:r>
                      <a:r>
                        <a:rPr lang="fr-FR" baseline="0" dirty="0"/>
                        <a:t> par une lettre,</a:t>
                      </a:r>
                    </a:p>
                    <a:p>
                      <a:r>
                        <a:rPr lang="fr-FR" baseline="0" dirty="0"/>
                        <a:t>Sensibilité à la casse</a:t>
                      </a:r>
                    </a:p>
                    <a:p>
                      <a:r>
                        <a:rPr lang="fr-FR" baseline="0" dirty="0"/>
                        <a:t>Type : </a:t>
                      </a:r>
                      <a:r>
                        <a:rPr lang="fr-FR" baseline="0" dirty="0" err="1"/>
                        <a:t>number</a:t>
                      </a:r>
                      <a:r>
                        <a:rPr lang="fr-FR" baseline="0" dirty="0"/>
                        <a:t>, string, booléen, </a:t>
                      </a:r>
                      <a:r>
                        <a:rPr lang="fr-FR" baseline="0" dirty="0" err="1"/>
                        <a:t>null</a:t>
                      </a:r>
                      <a:r>
                        <a:rPr lang="fr-FR" baseline="0" dirty="0"/>
                        <a:t>, </a:t>
                      </a:r>
                      <a:r>
                        <a:rPr lang="fr-FR" baseline="0" dirty="0" err="1"/>
                        <a:t>NaN</a:t>
                      </a:r>
                      <a:r>
                        <a:rPr lang="fr-FR" baseline="0" dirty="0"/>
                        <a:t>, </a:t>
                      </a:r>
                      <a:r>
                        <a:rPr lang="fr-FR" baseline="0" dirty="0" err="1"/>
                        <a:t>undefined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var</a:t>
                      </a:r>
                      <a:r>
                        <a:rPr lang="fr-FR" dirty="0"/>
                        <a:t> a=100,</a:t>
                      </a:r>
                      <a:r>
                        <a:rPr lang="fr-FR" baseline="0" dirty="0"/>
                        <a:t> b=‘100’, c=</a:t>
                      </a:r>
                      <a:r>
                        <a:rPr lang="fr-FR" baseline="0" dirty="0" err="1"/>
                        <a:t>true</a:t>
                      </a:r>
                      <a:r>
                        <a:rPr lang="fr-FR" baseline="0" dirty="0"/>
                        <a:t>;</a:t>
                      </a:r>
                    </a:p>
                    <a:p>
                      <a:r>
                        <a:rPr lang="fr-FR" b="1" baseline="0" dirty="0"/>
                        <a:t>var</a:t>
                      </a:r>
                      <a:r>
                        <a:rPr lang="fr-FR" baseline="0" dirty="0"/>
                        <a:t> e=</a:t>
                      </a:r>
                      <a:r>
                        <a:rPr lang="fr-FR" baseline="0" dirty="0" err="1"/>
                        <a:t>null</a:t>
                      </a:r>
                      <a:r>
                        <a:rPr lang="fr-FR" baseline="0" dirty="0"/>
                        <a:t>;</a:t>
                      </a:r>
                    </a:p>
                    <a:p>
                      <a:r>
                        <a:rPr lang="fr-FR" baseline="0" dirty="0"/>
                        <a:t>//faiblement typé</a:t>
                      </a:r>
                    </a:p>
                    <a:p>
                      <a:r>
                        <a:rPr lang="fr-FR" b="1" baseline="0" dirty="0" err="1"/>
                        <a:t>typeof</a:t>
                      </a:r>
                      <a:r>
                        <a:rPr lang="fr-FR" b="1" baseline="0" dirty="0"/>
                        <a:t>() </a:t>
                      </a:r>
                      <a:r>
                        <a:rPr lang="fr-FR" baseline="0" dirty="0"/>
                        <a:t>: </a:t>
                      </a:r>
                      <a:r>
                        <a:rPr lang="fr-FR" baseline="0" dirty="0" err="1"/>
                        <a:t>retoune</a:t>
                      </a:r>
                      <a:r>
                        <a:rPr lang="fr-FR" baseline="0" dirty="0"/>
                        <a:t> le type de la variable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2796">
                <a:tc>
                  <a:txBody>
                    <a:bodyPr/>
                    <a:lstStyle/>
                    <a:p>
                      <a:r>
                        <a:rPr lang="fr-FR" dirty="0"/>
                        <a:t>Opérateurs arithmétiques</a:t>
                      </a:r>
                    </a:p>
                    <a:p>
                      <a:r>
                        <a:rPr lang="fr-FR" dirty="0"/>
                        <a:t>Opérateurs</a:t>
                      </a:r>
                      <a:r>
                        <a:rPr lang="fr-FR" baseline="0" dirty="0"/>
                        <a:t> de concaténation</a:t>
                      </a:r>
                    </a:p>
                    <a:p>
                      <a:r>
                        <a:rPr lang="fr-FR" baseline="0" dirty="0"/>
                        <a:t>Opérateurs de comparaison</a:t>
                      </a:r>
                    </a:p>
                    <a:p>
                      <a:r>
                        <a:rPr lang="fr-FR" baseline="0" dirty="0"/>
                        <a:t>Opérateurs logiques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+,-,*,/, +=, -=,/=,*=</a:t>
                      </a:r>
                    </a:p>
                    <a:p>
                      <a:r>
                        <a:rPr lang="fr-FR" dirty="0"/>
                        <a:t>+</a:t>
                      </a:r>
                    </a:p>
                    <a:p>
                      <a:r>
                        <a:rPr lang="fr-FR" dirty="0"/>
                        <a:t>&lt;,&gt;,&lt;=,&gt;=, ==, ===</a:t>
                      </a:r>
                    </a:p>
                    <a:p>
                      <a:r>
                        <a:rPr lang="fr-FR" dirty="0"/>
                        <a:t>&amp;&amp;, ||,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2244" y="348044"/>
            <a:ext cx="6251756" cy="763525"/>
          </a:xfrm>
          <a:prstGeom prst="rect">
            <a:avLst/>
          </a:prstGeom>
          <a:effectLst>
            <a:outerShdw blurRad="25400" dist="38100" dir="1920000" algn="tl" rotWithShape="0">
              <a:schemeClr val="bg1"/>
            </a:outerShdw>
          </a:effectLst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Variables &amp; </a:t>
            </a:r>
            <a:r>
              <a:rPr lang="en-US" b="1" dirty="0" err="1"/>
              <a:t>Opérateurs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058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4" y="348044"/>
            <a:ext cx="6251756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Conditions et </a:t>
            </a:r>
            <a:r>
              <a:rPr lang="en-US" b="1" dirty="0" err="1"/>
              <a:t>boucles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76979"/>
              </p:ext>
            </p:extLst>
          </p:nvPr>
        </p:nvGraphicFramePr>
        <p:xfrm>
          <a:off x="539043" y="1385412"/>
          <a:ext cx="8385964" cy="49898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2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7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Boucles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25">
                <a:tc>
                  <a:txBody>
                    <a:bodyPr/>
                    <a:lstStyle/>
                    <a:p>
                      <a:r>
                        <a:rPr lang="fr-FR" b="1" dirty="0"/>
                        <a:t>if</a:t>
                      </a:r>
                      <a:r>
                        <a:rPr lang="fr-FR" dirty="0"/>
                        <a:t>(condition)</a:t>
                      </a:r>
                      <a:r>
                        <a:rPr lang="fr-FR" b="1" dirty="0"/>
                        <a:t>{</a:t>
                      </a:r>
                    </a:p>
                    <a:p>
                      <a:r>
                        <a:rPr lang="fr-FR" dirty="0"/>
                        <a:t>//code</a:t>
                      </a:r>
                    </a:p>
                    <a:p>
                      <a:r>
                        <a:rPr lang="fr-FR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initialisation</a:t>
                      </a:r>
                    </a:p>
                    <a:p>
                      <a:r>
                        <a:rPr lang="fr-FR" b="1" dirty="0" err="1"/>
                        <a:t>while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condition</a:t>
                      </a:r>
                      <a:r>
                        <a:rPr lang="fr-FR" baseline="0" dirty="0" err="1"/>
                        <a:t>_répétition</a:t>
                      </a:r>
                      <a:r>
                        <a:rPr lang="fr-FR" dirty="0"/>
                        <a:t>)</a:t>
                      </a:r>
                      <a:r>
                        <a:rPr lang="fr-FR" b="1" dirty="0"/>
                        <a:t>{</a:t>
                      </a:r>
                    </a:p>
                    <a:p>
                      <a:r>
                        <a:rPr lang="fr-FR" dirty="0"/>
                        <a:t>//code</a:t>
                      </a:r>
                    </a:p>
                    <a:p>
                      <a:r>
                        <a:rPr lang="fr-FR" dirty="0"/>
                        <a:t>pas</a:t>
                      </a:r>
                    </a:p>
                    <a:p>
                      <a:r>
                        <a:rPr lang="fr-FR" b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748">
                <a:tc>
                  <a:txBody>
                    <a:bodyPr/>
                    <a:lstStyle/>
                    <a:p>
                      <a:r>
                        <a:rPr lang="fr-FR" b="1" dirty="0"/>
                        <a:t>if</a:t>
                      </a:r>
                      <a:r>
                        <a:rPr lang="fr-FR" dirty="0"/>
                        <a:t> (condition) {</a:t>
                      </a:r>
                    </a:p>
                    <a:p>
                      <a:r>
                        <a:rPr lang="fr-FR" dirty="0"/>
                        <a:t>//code</a:t>
                      </a:r>
                    </a:p>
                    <a:p>
                      <a:r>
                        <a:rPr lang="fr-FR" dirty="0"/>
                        <a:t>}</a:t>
                      </a:r>
                      <a:r>
                        <a:rPr lang="fr-FR" dirty="0" err="1"/>
                        <a:t>else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{ </a:t>
                      </a:r>
                    </a:p>
                    <a:p>
                      <a:r>
                        <a:rPr lang="fr-FR" dirty="0"/>
                        <a:t> //code</a:t>
                      </a:r>
                    </a:p>
                    <a:p>
                      <a:r>
                        <a:rPr lang="fr-FR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baseline="0" dirty="0"/>
                        <a:t>do</a:t>
                      </a:r>
                      <a:r>
                        <a:rPr lang="fr-FR" baseline="0" dirty="0"/>
                        <a:t>{</a:t>
                      </a:r>
                    </a:p>
                    <a:p>
                      <a:r>
                        <a:rPr lang="fr-FR" baseline="0" dirty="0"/>
                        <a:t>//code</a:t>
                      </a:r>
                    </a:p>
                    <a:p>
                      <a:r>
                        <a:rPr lang="fr-FR" baseline="0" dirty="0"/>
                        <a:t>pas</a:t>
                      </a:r>
                    </a:p>
                    <a:p>
                      <a:r>
                        <a:rPr lang="fr-FR" baseline="0" dirty="0"/>
                        <a:t>}</a:t>
                      </a:r>
                      <a:r>
                        <a:rPr lang="fr-FR" b="1" baseline="0" dirty="0" err="1"/>
                        <a:t>while</a:t>
                      </a:r>
                      <a:r>
                        <a:rPr lang="fr-FR" baseline="0" dirty="0"/>
                        <a:t>(</a:t>
                      </a:r>
                      <a:r>
                        <a:rPr lang="fr-FR" baseline="0" dirty="0" err="1"/>
                        <a:t>condition_repetition</a:t>
                      </a:r>
                      <a:r>
                        <a:rPr lang="fr-FR" baseline="0" dirty="0"/>
                        <a:t>);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685">
                <a:tc>
                  <a:txBody>
                    <a:bodyPr/>
                    <a:lstStyle/>
                    <a:p>
                      <a:r>
                        <a:rPr lang="fr-FR" b="1" dirty="0"/>
                        <a:t>switch</a:t>
                      </a:r>
                      <a:r>
                        <a:rPr lang="fr-FR" dirty="0"/>
                        <a:t>(condition){</a:t>
                      </a:r>
                    </a:p>
                    <a:p>
                      <a:r>
                        <a:rPr lang="fr-FR" dirty="0"/>
                        <a:t>   </a:t>
                      </a:r>
                      <a:r>
                        <a:rPr lang="fr-FR" b="1" dirty="0"/>
                        <a:t>case</a:t>
                      </a:r>
                      <a:r>
                        <a:rPr lang="fr-FR" dirty="0"/>
                        <a:t> val1: ……; break;</a:t>
                      </a:r>
                    </a:p>
                    <a:p>
                      <a:r>
                        <a:rPr lang="fr-FR" dirty="0"/>
                        <a:t>   </a:t>
                      </a:r>
                      <a:r>
                        <a:rPr lang="fr-FR" b="1" dirty="0"/>
                        <a:t>case</a:t>
                      </a:r>
                      <a:r>
                        <a:rPr lang="fr-FR" dirty="0"/>
                        <a:t>  val2 : ……;</a:t>
                      </a:r>
                      <a:r>
                        <a:rPr lang="fr-FR" baseline="0" dirty="0"/>
                        <a:t> break;</a:t>
                      </a:r>
                      <a:endParaRPr lang="fr-FR" dirty="0"/>
                    </a:p>
                    <a:p>
                      <a:r>
                        <a:rPr lang="fr-FR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for</a:t>
                      </a:r>
                      <a:r>
                        <a:rPr lang="fr-FR" dirty="0"/>
                        <a:t>(initialisation; </a:t>
                      </a:r>
                      <a:r>
                        <a:rPr lang="fr-FR" dirty="0" err="1"/>
                        <a:t>condition_rpet;pas</a:t>
                      </a:r>
                      <a:r>
                        <a:rPr lang="fr-FR" dirty="0"/>
                        <a:t>){</a:t>
                      </a:r>
                    </a:p>
                    <a:p>
                      <a:r>
                        <a:rPr lang="fr-FR" dirty="0"/>
                        <a:t>//code</a:t>
                      </a:r>
                    </a:p>
                    <a:p>
                      <a:r>
                        <a:rPr lang="fr-FR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1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222195"/>
            <a:ext cx="4411975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- </a:t>
            </a:r>
            <a:r>
              <a:rPr lang="en-US" b="1" dirty="0" err="1"/>
              <a:t>Fonctions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28464" y="1877793"/>
            <a:ext cx="4103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latin typeface="Arial Black" panose="020B0A04020102020204" pitchFamily="34" charset="0"/>
              </a:rPr>
              <a:t>Fonctions : </a:t>
            </a:r>
            <a:r>
              <a:rPr lang="fr-FR" sz="2800" dirty="0"/>
              <a:t> </a:t>
            </a:r>
          </a:p>
          <a:p>
            <a:r>
              <a:rPr lang="fr-FR" sz="2800" dirty="0"/>
              <a:t>&lt;script&gt;</a:t>
            </a:r>
          </a:p>
          <a:p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//Définition</a:t>
            </a:r>
          </a:p>
          <a:p>
            <a:r>
              <a:rPr lang="fr-FR" sz="2800" dirty="0"/>
              <a:t>    </a:t>
            </a:r>
            <a:r>
              <a:rPr lang="fr-FR" sz="2800" dirty="0" err="1"/>
              <a:t>function</a:t>
            </a:r>
            <a:r>
              <a:rPr lang="fr-FR" sz="2800" dirty="0"/>
              <a:t> </a:t>
            </a:r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fr-FR" sz="2800" dirty="0"/>
              <a:t>(a, b)</a:t>
            </a:r>
          </a:p>
          <a:p>
            <a:r>
              <a:rPr lang="fr-FR" sz="2800" dirty="0"/>
              <a:t>    {</a:t>
            </a:r>
          </a:p>
          <a:p>
            <a:r>
              <a:rPr lang="fr-FR" sz="2800" dirty="0"/>
              <a:t>	  return </a:t>
            </a:r>
            <a:r>
              <a:rPr lang="fr-FR" sz="2800" dirty="0" err="1"/>
              <a:t>a+b</a:t>
            </a:r>
            <a:r>
              <a:rPr lang="fr-FR" sz="2800" dirty="0"/>
              <a:t>;</a:t>
            </a:r>
          </a:p>
          <a:p>
            <a:r>
              <a:rPr lang="fr-FR" sz="2800" dirty="0"/>
              <a:t>    }</a:t>
            </a:r>
          </a:p>
          <a:p>
            <a:r>
              <a:rPr lang="fr-FR" sz="2800" dirty="0"/>
              <a:t>var m=</a:t>
            </a:r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fr-FR" sz="2800" dirty="0"/>
              <a:t>(1,2);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//Appel</a:t>
            </a:r>
          </a:p>
          <a:p>
            <a:r>
              <a:rPr lang="fr-FR" sz="2800" dirty="0"/>
              <a:t>&lt;/script&gt;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3078122"/>
            <a:ext cx="4103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Portée des variables :</a:t>
            </a:r>
          </a:p>
          <a:p>
            <a:r>
              <a:rPr lang="fr-FR" sz="2400" dirty="0"/>
              <a:t>Toute variable déclarée dans une fonction n’est valable que dans cette fonction</a:t>
            </a:r>
          </a:p>
        </p:txBody>
      </p:sp>
    </p:spTree>
    <p:extLst>
      <p:ext uri="{BB962C8B-B14F-4D97-AF65-F5344CB8AC3E}">
        <p14:creationId xmlns:p14="http://schemas.microsoft.com/office/powerpoint/2010/main" val="380377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222195"/>
            <a:ext cx="4411975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- </a:t>
            </a:r>
            <a:r>
              <a:rPr lang="en-US" b="1" dirty="0" err="1"/>
              <a:t>Fonctions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00835" y="2347131"/>
            <a:ext cx="4118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&lt;script&gt;</a:t>
            </a:r>
          </a:p>
          <a:p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//Définition</a:t>
            </a:r>
          </a:p>
          <a:p>
            <a:r>
              <a:rPr lang="fr-FR" sz="2800" dirty="0"/>
              <a:t>    var test=</a:t>
            </a:r>
            <a:r>
              <a:rPr lang="fr-FR" sz="2800" dirty="0" err="1"/>
              <a:t>function</a:t>
            </a:r>
            <a:r>
              <a:rPr lang="fr-FR" sz="2800" dirty="0"/>
              <a:t> (a, b)</a:t>
            </a:r>
          </a:p>
          <a:p>
            <a:r>
              <a:rPr lang="fr-FR" sz="2800" dirty="0"/>
              <a:t>    {</a:t>
            </a:r>
          </a:p>
          <a:p>
            <a:r>
              <a:rPr lang="fr-FR" sz="2800" dirty="0"/>
              <a:t>	  return </a:t>
            </a:r>
            <a:r>
              <a:rPr lang="fr-FR" sz="2800" dirty="0" err="1"/>
              <a:t>a+b</a:t>
            </a:r>
            <a:r>
              <a:rPr lang="fr-FR" sz="2800" dirty="0"/>
              <a:t>;</a:t>
            </a:r>
          </a:p>
          <a:p>
            <a:r>
              <a:rPr lang="fr-FR" sz="2800" dirty="0"/>
              <a:t>    }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; //une affectation</a:t>
            </a:r>
          </a:p>
          <a:p>
            <a:r>
              <a:rPr lang="fr-FR" sz="2800" dirty="0"/>
              <a:t>var m=</a:t>
            </a:r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fr-FR" sz="2800" dirty="0"/>
              <a:t>(1,2);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//Appel</a:t>
            </a:r>
          </a:p>
          <a:p>
            <a:r>
              <a:rPr lang="fr-FR" sz="2800" dirty="0"/>
              <a:t>&lt;/script&gt;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00835" y="1800596"/>
            <a:ext cx="778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 est possible de définir des </a:t>
            </a:r>
            <a:r>
              <a:rPr lang="fr-FR" sz="2400" b="1" u="sng" dirty="0"/>
              <a:t>fonctions anonymes </a:t>
            </a:r>
            <a:r>
              <a:rPr lang="fr-FR" sz="2400" dirty="0"/>
              <a:t>: sans nom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509655" y="3478308"/>
            <a:ext cx="434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l’instant affecter la fonction à une variable pour l’exécuter</a:t>
            </a:r>
          </a:p>
        </p:txBody>
      </p:sp>
    </p:spTree>
    <p:extLst>
      <p:ext uri="{BB962C8B-B14F-4D97-AF65-F5344CB8AC3E}">
        <p14:creationId xmlns:p14="http://schemas.microsoft.com/office/powerpoint/2010/main" val="294242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classes et </a:t>
            </a:r>
            <a:r>
              <a:rPr lang="en-US" b="1" dirty="0" err="1"/>
              <a:t>objets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96260" y="1877793"/>
            <a:ext cx="8704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latin typeface="Arial Black" panose="020B0A04020102020204" pitchFamily="34" charset="0"/>
              </a:rPr>
              <a:t>Classe : </a:t>
            </a:r>
            <a:r>
              <a:rPr lang="fr-FR" dirty="0">
                <a:latin typeface="Arial Black" panose="020B0A04020102020204" pitchFamily="34" charset="0"/>
              </a:rPr>
              <a:t>une représentation abstraite d’un ensemble d’éléments ayant des attributs (propriétés) et méthodes (fonctions) communs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48965" y="3276295"/>
          <a:ext cx="180658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81">
                  <a:extLst>
                    <a:ext uri="{9D8B030D-6E8A-4147-A177-3AD203B41FA5}">
                      <a16:colId xmlns:a16="http://schemas.microsoft.com/office/drawing/2014/main" val="175634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Etudiant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5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CNE</a:t>
                      </a:r>
                    </a:p>
                    <a:p>
                      <a:r>
                        <a:rPr lang="fr-FR" dirty="0"/>
                        <a:t>Nom</a:t>
                      </a:r>
                    </a:p>
                    <a:p>
                      <a:r>
                        <a:rPr lang="fr-FR" dirty="0" err="1"/>
                        <a:t>Prenom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Etudier()</a:t>
                      </a:r>
                    </a:p>
                    <a:p>
                      <a:r>
                        <a:rPr lang="fr-FR" dirty="0" err="1"/>
                        <a:t>estenVacance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351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91330" y="30031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Une instance d’une classe est appelée </a:t>
            </a:r>
            <a:r>
              <a:rPr lang="fr-FR" b="1" dirty="0"/>
              <a:t>objet</a:t>
            </a:r>
            <a:r>
              <a:rPr lang="fr-FR" dirty="0"/>
              <a:t>. Par exemple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6498"/>
              </p:ext>
            </p:extLst>
          </p:nvPr>
        </p:nvGraphicFramePr>
        <p:xfrm>
          <a:off x="3948851" y="3659168"/>
          <a:ext cx="180658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81">
                  <a:extLst>
                    <a:ext uri="{9D8B030D-6E8A-4147-A177-3AD203B41FA5}">
                      <a16:colId xmlns:a16="http://schemas.microsoft.com/office/drawing/2014/main" val="175634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E1 : Etudiant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5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2016/ER1</a:t>
                      </a:r>
                    </a:p>
                    <a:p>
                      <a:r>
                        <a:rPr lang="fr-FR" dirty="0" err="1"/>
                        <a:t>Lahcen</a:t>
                      </a:r>
                      <a:endParaRPr lang="fr-FR" dirty="0"/>
                    </a:p>
                    <a:p>
                      <a:r>
                        <a:rPr lang="fr-FR" dirty="0"/>
                        <a:t>Ahmed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Etudier()</a:t>
                      </a:r>
                    </a:p>
                    <a:p>
                      <a:r>
                        <a:rPr lang="fr-FR" dirty="0" err="1"/>
                        <a:t>estenVacance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3511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761228" y="4238955"/>
            <a:ext cx="2802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accéder à un attribut/méthode</a:t>
            </a:r>
          </a:p>
          <a:p>
            <a:r>
              <a:rPr lang="fr-FR" dirty="0"/>
              <a:t>E1.CNE ------- 2016/ER1</a:t>
            </a:r>
          </a:p>
          <a:p>
            <a:r>
              <a:rPr lang="fr-FR" dirty="0"/>
              <a:t>E1.Etudier()</a:t>
            </a:r>
          </a:p>
        </p:txBody>
      </p:sp>
    </p:spTree>
    <p:extLst>
      <p:ext uri="{BB962C8B-B14F-4D97-AF65-F5344CB8AC3E}">
        <p14:creationId xmlns:p14="http://schemas.microsoft.com/office/powerpoint/2010/main" val="200216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classes et </a:t>
            </a:r>
            <a:r>
              <a:rPr lang="en-US" b="1" dirty="0" err="1"/>
              <a:t>objets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68" y="1694591"/>
            <a:ext cx="7787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En </a:t>
            </a:r>
            <a:r>
              <a:rPr lang="fr-FR" dirty="0" err="1"/>
              <a:t>Javascript</a:t>
            </a:r>
            <a:r>
              <a:rPr lang="fr-FR" dirty="0"/>
              <a:t> tout est évalué comme un objet, même si c’est une valeur que vous avez affectée à une variable.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651" y="2467155"/>
            <a:ext cx="7787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Création d’objets : Méthode  1 via la classe </a:t>
            </a:r>
            <a:r>
              <a:rPr lang="fr-FR" sz="2800" b="1" dirty="0" err="1"/>
              <a:t>object</a:t>
            </a:r>
            <a:r>
              <a:rPr lang="fr-FR" sz="2800" b="1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2490" y="3285245"/>
            <a:ext cx="71051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a- créer la variable : var E1 =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fr-FR" sz="2400" dirty="0"/>
              <a:t> Object();</a:t>
            </a:r>
          </a:p>
          <a:p>
            <a:r>
              <a:rPr lang="fr-FR" sz="2400" dirty="0"/>
              <a:t>b- affecter /remplir les attributs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E1.nom</a:t>
            </a:r>
            <a:r>
              <a:rPr lang="fr-FR" sz="2400" dirty="0"/>
              <a:t>=‘Ali’;</a:t>
            </a:r>
          </a:p>
          <a:p>
            <a:r>
              <a:rPr lang="fr-FR" sz="2400" dirty="0"/>
              <a:t> les attributs seront automatiquement ajoutés</a:t>
            </a:r>
          </a:p>
          <a:p>
            <a:r>
              <a:rPr lang="fr-FR" sz="2400" dirty="0"/>
              <a:t>c - utiliser  les attributs </a:t>
            </a:r>
            <a:r>
              <a:rPr lang="fr-FR" sz="2400" dirty="0" err="1"/>
              <a:t>document.write</a:t>
            </a:r>
            <a:r>
              <a:rPr lang="fr-FR" sz="2400" dirty="0"/>
              <a:t>(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E1.nom</a:t>
            </a:r>
            <a:r>
              <a:rPr lang="fr-FR" sz="2400" dirty="0"/>
              <a:t>);</a:t>
            </a:r>
          </a:p>
          <a:p>
            <a:r>
              <a:rPr lang="fr-FR" sz="2400" dirty="0"/>
              <a:t>NB : L’ajout de méthodes se fait à l’aide d’une propriété qui recevra comme valeur une fonction anonyme</a:t>
            </a:r>
          </a:p>
        </p:txBody>
      </p:sp>
    </p:spTree>
    <p:extLst>
      <p:ext uri="{BB962C8B-B14F-4D97-AF65-F5344CB8AC3E}">
        <p14:creationId xmlns:p14="http://schemas.microsoft.com/office/powerpoint/2010/main" val="349486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classes et </a:t>
            </a:r>
            <a:r>
              <a:rPr lang="en-US" b="1" dirty="0" err="1"/>
              <a:t>objets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761" y="1748501"/>
            <a:ext cx="7787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Création d’objets : Méthode  1 via la classe </a:t>
            </a:r>
            <a:r>
              <a:rPr lang="fr-FR" sz="2800" b="1" dirty="0" err="1"/>
              <a:t>object</a:t>
            </a:r>
            <a:r>
              <a:rPr lang="fr-FR" sz="2800" b="1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670" y="2274838"/>
            <a:ext cx="82460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var E1= new Object();</a:t>
            </a:r>
          </a:p>
          <a:p>
            <a:r>
              <a:rPr lang="fr-FR" sz="2800" dirty="0"/>
              <a:t>E1.nom=‘Ali’;</a:t>
            </a:r>
          </a:p>
          <a:p>
            <a:r>
              <a:rPr lang="fr-FR" sz="2800" dirty="0"/>
              <a:t>E1.prenom=‘Ahmed;</a:t>
            </a:r>
          </a:p>
          <a:p>
            <a:r>
              <a:rPr lang="fr-FR" sz="2800" dirty="0"/>
              <a:t>E1.CNE= ‘2012/RET’;</a:t>
            </a:r>
          </a:p>
          <a:p>
            <a:r>
              <a:rPr lang="fr-FR" sz="2800" dirty="0"/>
              <a:t>E1.info=</a:t>
            </a:r>
            <a:r>
              <a:rPr lang="fr-FR" sz="2800" dirty="0" err="1"/>
              <a:t>function</a:t>
            </a:r>
            <a:r>
              <a:rPr lang="fr-FR" sz="2800" dirty="0"/>
              <a:t>(){</a:t>
            </a:r>
          </a:p>
          <a:p>
            <a:r>
              <a:rPr lang="fr-FR" sz="2800" dirty="0"/>
              <a:t>	return </a:t>
            </a:r>
            <a:r>
              <a:rPr lang="fr-FR" sz="2800" b="1" dirty="0" err="1"/>
              <a:t>this.</a:t>
            </a:r>
            <a:r>
              <a:rPr lang="fr-FR" sz="2800" dirty="0" err="1"/>
              <a:t>CNE</a:t>
            </a:r>
            <a:r>
              <a:rPr lang="fr-FR" sz="2800" dirty="0"/>
              <a:t>+ ’ ’+ </a:t>
            </a:r>
            <a:r>
              <a:rPr lang="fr-FR" sz="2800" b="1" dirty="0" err="1"/>
              <a:t>this.</a:t>
            </a:r>
            <a:r>
              <a:rPr lang="fr-FR" sz="2800" dirty="0" err="1"/>
              <a:t>nom</a:t>
            </a:r>
            <a:r>
              <a:rPr lang="fr-FR" sz="2800" dirty="0"/>
              <a:t>+ ’ ’+</a:t>
            </a:r>
            <a:r>
              <a:rPr lang="fr-FR" sz="2800" b="1" dirty="0" err="1"/>
              <a:t>this.</a:t>
            </a:r>
            <a:r>
              <a:rPr lang="fr-FR" sz="2800" dirty="0" err="1"/>
              <a:t>prenom</a:t>
            </a:r>
            <a:r>
              <a:rPr lang="fr-FR" sz="2800" dirty="0"/>
              <a:t>;</a:t>
            </a:r>
          </a:p>
          <a:p>
            <a:r>
              <a:rPr lang="fr-FR" sz="2800" dirty="0"/>
              <a:t>};</a:t>
            </a:r>
          </a:p>
          <a:p>
            <a:r>
              <a:rPr lang="fr-FR" sz="2800" dirty="0" err="1"/>
              <a:t>document.write</a:t>
            </a:r>
            <a:r>
              <a:rPr lang="fr-FR" sz="2800" dirty="0"/>
              <a:t>(E1.info ());</a:t>
            </a:r>
          </a:p>
        </p:txBody>
      </p:sp>
    </p:spTree>
    <p:extLst>
      <p:ext uri="{BB962C8B-B14F-4D97-AF65-F5344CB8AC3E}">
        <p14:creationId xmlns:p14="http://schemas.microsoft.com/office/powerpoint/2010/main" val="18140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classes et </a:t>
            </a:r>
            <a:r>
              <a:rPr lang="en-US" b="1" dirty="0" err="1"/>
              <a:t>objets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9650" y="1573841"/>
            <a:ext cx="7787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Création d’objets : Méthode  2 - objet littéral.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259" y="2014597"/>
            <a:ext cx="80213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 objet littéral est un objet qui contient déjà les valeurs de ses attributs .</a:t>
            </a:r>
          </a:p>
          <a:p>
            <a:r>
              <a:rPr lang="fr-FR" sz="2400" dirty="0"/>
              <a:t> Il reste à définir les propriétés et les méthodes. </a:t>
            </a:r>
          </a:p>
          <a:p>
            <a:r>
              <a:rPr lang="fr-FR" sz="2400" dirty="0"/>
              <a:t>var E1  =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r>
              <a:rPr lang="fr-FR" sz="2400" dirty="0"/>
              <a:t>    CNE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fr-FR" sz="2400" dirty="0"/>
              <a:t>  ‘2012/RET’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fr-FR" sz="2400" dirty="0"/>
              <a:t>    Nom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fr-FR" sz="2400" dirty="0"/>
              <a:t> ‘Ali’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prenom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:  </a:t>
            </a:r>
            <a:r>
              <a:rPr lang="fr-FR" sz="2400" dirty="0"/>
              <a:t>‘Ahmed’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infoCNE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fr-FR" sz="2400" dirty="0"/>
              <a:t> 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fr-FR" sz="2400" dirty="0"/>
              <a:t>(){</a:t>
            </a:r>
          </a:p>
          <a:p>
            <a:r>
              <a:rPr lang="fr-FR" sz="2400" dirty="0"/>
              <a:t>     return </a:t>
            </a:r>
            <a:r>
              <a:rPr lang="fr-FR" sz="2400" b="1" dirty="0" err="1"/>
              <a:t>this.</a:t>
            </a:r>
            <a:r>
              <a:rPr lang="fr-FR" sz="2400" dirty="0" err="1"/>
              <a:t>CNE</a:t>
            </a:r>
            <a:r>
              <a:rPr lang="fr-FR" sz="2400" dirty="0"/>
              <a:t>;</a:t>
            </a:r>
          </a:p>
          <a:p>
            <a:r>
              <a:rPr lang="fr-FR" sz="2400" dirty="0"/>
              <a:t>    }</a:t>
            </a:r>
          </a:p>
          <a:p>
            <a:r>
              <a:rPr lang="fr-FR" sz="2400" dirty="0"/>
              <a:t>}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fr-FR" sz="2400" dirty="0" err="1"/>
              <a:t>document.write</a:t>
            </a:r>
            <a:r>
              <a:rPr lang="fr-FR" sz="2400" dirty="0"/>
              <a:t>(E1.infoCNE());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8475" y="4468153"/>
            <a:ext cx="526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Une méthode sera mentionnée comme un attribut</a:t>
            </a:r>
          </a:p>
          <a:p>
            <a:r>
              <a:rPr lang="fr-FR" b="1" dirty="0" err="1"/>
              <a:t>this</a:t>
            </a:r>
            <a:r>
              <a:rPr lang="fr-FR" b="1" dirty="0"/>
              <a:t> permet d’accéder à une propriété interne à l’objet</a:t>
            </a:r>
          </a:p>
        </p:txBody>
      </p:sp>
    </p:spTree>
    <p:extLst>
      <p:ext uri="{BB962C8B-B14F-4D97-AF65-F5344CB8AC3E}">
        <p14:creationId xmlns:p14="http://schemas.microsoft.com/office/powerpoint/2010/main" val="74131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classes et </a:t>
            </a:r>
            <a:r>
              <a:rPr lang="en-US" b="1" dirty="0" err="1"/>
              <a:t>objets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870" y="1443835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Création d’objets : Méthode  3 – constructeur/fonction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260" y="1872779"/>
            <a:ext cx="82864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s’agit de définir un constructeur/méthode qui sera utilisé pour créer un objet et initialiser les valeurs de l’objet. </a:t>
            </a:r>
          </a:p>
          <a:p>
            <a:endParaRPr lang="fr-FR" sz="2400" dirty="0"/>
          </a:p>
          <a:p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Etudiant</a:t>
            </a:r>
            <a:r>
              <a:rPr lang="fr-FR" sz="2400" dirty="0"/>
              <a:t>(</a:t>
            </a:r>
            <a:r>
              <a:rPr lang="fr-FR" sz="2400" dirty="0" err="1"/>
              <a:t>numCNE</a:t>
            </a:r>
            <a:r>
              <a:rPr lang="fr-FR" sz="2400" dirty="0"/>
              <a:t>, Nome, </a:t>
            </a:r>
            <a:r>
              <a:rPr lang="fr-FR" sz="2400" dirty="0" err="1"/>
              <a:t>Prenome</a:t>
            </a:r>
            <a:r>
              <a:rPr lang="fr-FR" sz="2400" dirty="0"/>
              <a:t>)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this.CNE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fr-FR" sz="2400" dirty="0"/>
              <a:t>  </a:t>
            </a:r>
            <a:r>
              <a:rPr lang="fr-FR" sz="2400" dirty="0" err="1"/>
              <a:t>numCNE</a:t>
            </a:r>
            <a:r>
              <a:rPr lang="fr-FR" sz="2400" dirty="0"/>
              <a:t>; </a:t>
            </a:r>
            <a:r>
              <a:rPr lang="fr-FR" sz="2400" dirty="0" err="1"/>
              <a:t>this.nom</a:t>
            </a:r>
            <a:r>
              <a:rPr lang="fr-FR" sz="2400" dirty="0"/>
              <a:t>=Nome; </a:t>
            </a:r>
            <a:r>
              <a:rPr lang="fr-FR" sz="2400" dirty="0" err="1"/>
              <a:t>this.prenom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=</a:t>
            </a:r>
            <a:r>
              <a:rPr lang="fr-FR" sz="2400" dirty="0"/>
              <a:t> </a:t>
            </a:r>
            <a:r>
              <a:rPr lang="fr-FR" sz="2400" dirty="0" err="1"/>
              <a:t>Prenome</a:t>
            </a:r>
            <a:r>
              <a:rPr lang="fr-FR" sz="2400" dirty="0"/>
              <a:t>;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2400" dirty="0"/>
              <a:t>    this.info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fr-FR" sz="2400" dirty="0"/>
              <a:t> 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fr-FR" sz="2400" dirty="0"/>
              <a:t>(){</a:t>
            </a:r>
          </a:p>
          <a:p>
            <a:r>
              <a:rPr lang="fr-FR" sz="2400" dirty="0"/>
              <a:t>     return </a:t>
            </a:r>
            <a:r>
              <a:rPr lang="fr-FR" sz="2400" b="1" dirty="0" err="1"/>
              <a:t>this.</a:t>
            </a:r>
            <a:r>
              <a:rPr lang="fr-FR" sz="2400" dirty="0" err="1"/>
              <a:t>CNE</a:t>
            </a:r>
            <a:r>
              <a:rPr lang="fr-FR" sz="2400" dirty="0"/>
              <a:t>+ ’ ’+ </a:t>
            </a:r>
            <a:r>
              <a:rPr lang="fr-FR" sz="2400" dirty="0" err="1"/>
              <a:t>this.Nom</a:t>
            </a:r>
            <a:r>
              <a:rPr lang="fr-FR" sz="2400" dirty="0"/>
              <a:t>+ ’ ’+</a:t>
            </a:r>
            <a:r>
              <a:rPr lang="fr-FR" sz="2400" dirty="0" err="1"/>
              <a:t>this.prenom</a:t>
            </a:r>
            <a:r>
              <a:rPr lang="fr-FR" sz="2400" dirty="0"/>
              <a:t>;</a:t>
            </a:r>
          </a:p>
          <a:p>
            <a:r>
              <a:rPr lang="fr-FR" sz="2400" dirty="0"/>
              <a:t>    }</a:t>
            </a:r>
          </a:p>
          <a:p>
            <a:r>
              <a:rPr lang="fr-FR" sz="2400" dirty="0"/>
              <a:t>}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2400" dirty="0"/>
              <a:t>var E1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=new Etudiant(</a:t>
            </a:r>
            <a:r>
              <a:rPr lang="fr-FR" sz="2400" dirty="0"/>
              <a:t>‘2012/RET’, ‘Ali’, ‘Ahmed’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); //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Creation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objet</a:t>
            </a:r>
          </a:p>
          <a:p>
            <a:r>
              <a:rPr lang="fr-FR" sz="2400" dirty="0" err="1"/>
              <a:t>document.write</a:t>
            </a:r>
            <a:r>
              <a:rPr lang="fr-FR" sz="2400" dirty="0"/>
              <a:t>(E1.info());  //appel d’une fonction</a:t>
            </a:r>
          </a:p>
        </p:txBody>
      </p:sp>
    </p:spTree>
    <p:extLst>
      <p:ext uri="{BB962C8B-B14F-4D97-AF65-F5344CB8AC3E}">
        <p14:creationId xmlns:p14="http://schemas.microsoft.com/office/powerpoint/2010/main" val="255449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classes et </a:t>
            </a:r>
            <a:r>
              <a:rPr lang="en-US" b="1" dirty="0" err="1"/>
              <a:t>objets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1327" y="1443835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Création de classes : Méthode  4 – constructeur/classe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260" y="1872779"/>
            <a:ext cx="82864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s’agit de définir une classe avec ses propriétés et ses fonctions parmi lesquelles le constructeur.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fr-FR" sz="2400" dirty="0"/>
              <a:t> Etudiant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fr-FR" sz="2400" dirty="0"/>
              <a:t>(</a:t>
            </a:r>
            <a:r>
              <a:rPr lang="fr-FR" sz="2400" dirty="0" err="1"/>
              <a:t>numCNE</a:t>
            </a:r>
            <a:r>
              <a:rPr lang="fr-FR" sz="2400" dirty="0"/>
              <a:t>, Nome, </a:t>
            </a:r>
            <a:r>
              <a:rPr lang="fr-FR" sz="2400" dirty="0" err="1"/>
              <a:t>Prenome</a:t>
            </a:r>
            <a:r>
              <a:rPr lang="fr-FR" sz="2400" dirty="0"/>
              <a:t>) {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2400" dirty="0"/>
              <a:t>    </a:t>
            </a:r>
            <a:r>
              <a:rPr lang="fr-FR" sz="2400" dirty="0" err="1"/>
              <a:t>this.CNE</a:t>
            </a:r>
            <a:r>
              <a:rPr lang="fr-FR" sz="2400" dirty="0"/>
              <a:t>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fr-FR" sz="2400" dirty="0"/>
              <a:t>  </a:t>
            </a:r>
            <a:r>
              <a:rPr lang="fr-FR" sz="2400" dirty="0" err="1"/>
              <a:t>numCNE</a:t>
            </a:r>
            <a:r>
              <a:rPr lang="fr-FR" sz="2400" dirty="0"/>
              <a:t>; 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this.nom</a:t>
            </a:r>
            <a:r>
              <a:rPr lang="fr-FR" sz="2400" dirty="0"/>
              <a:t>=Nome; 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this.prenom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=</a:t>
            </a:r>
            <a:r>
              <a:rPr lang="fr-FR" sz="2400" dirty="0"/>
              <a:t> </a:t>
            </a:r>
            <a:r>
              <a:rPr lang="fr-FR" sz="2400" dirty="0" err="1"/>
              <a:t>Prenome</a:t>
            </a:r>
            <a:r>
              <a:rPr lang="fr-FR" sz="2400"/>
              <a:t>;}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2400" dirty="0"/>
              <a:t>     info (){</a:t>
            </a:r>
          </a:p>
          <a:p>
            <a:r>
              <a:rPr lang="fr-FR" sz="2400" dirty="0"/>
              <a:t>     return </a:t>
            </a:r>
            <a:r>
              <a:rPr lang="fr-FR" sz="2400" b="1" dirty="0" err="1"/>
              <a:t>this.</a:t>
            </a:r>
            <a:r>
              <a:rPr lang="fr-FR" sz="2400" dirty="0" err="1"/>
              <a:t>CNE</a:t>
            </a:r>
            <a:r>
              <a:rPr lang="fr-FR" sz="2400" dirty="0"/>
              <a:t>+ ’ ’+ </a:t>
            </a:r>
            <a:r>
              <a:rPr lang="fr-FR" sz="2400" dirty="0" err="1"/>
              <a:t>this.Nom</a:t>
            </a:r>
            <a:r>
              <a:rPr lang="fr-FR" sz="2400" dirty="0"/>
              <a:t>+ ’ ’+</a:t>
            </a:r>
            <a:r>
              <a:rPr lang="fr-FR" sz="2400" dirty="0" err="1"/>
              <a:t>this.prenom</a:t>
            </a:r>
            <a:r>
              <a:rPr lang="fr-FR" sz="2400" dirty="0"/>
              <a:t>;</a:t>
            </a:r>
          </a:p>
          <a:p>
            <a:r>
              <a:rPr lang="fr-FR" sz="2400" dirty="0"/>
              <a:t>    }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fr-FR" sz="2400" dirty="0"/>
              <a:t>var E1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=new Etudiant(</a:t>
            </a:r>
            <a:r>
              <a:rPr lang="fr-FR" sz="2400" dirty="0"/>
              <a:t>‘2012/RET’, ‘Ali’, ‘Ahmed’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); //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Creation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objet</a:t>
            </a:r>
          </a:p>
          <a:p>
            <a:r>
              <a:rPr lang="fr-FR" sz="2400" dirty="0" err="1"/>
              <a:t>document.write</a:t>
            </a:r>
            <a:r>
              <a:rPr lang="fr-FR" sz="2400" dirty="0"/>
              <a:t>(E1.info());  //appel d’une fonction</a:t>
            </a:r>
          </a:p>
        </p:txBody>
      </p:sp>
    </p:spTree>
    <p:extLst>
      <p:ext uri="{BB962C8B-B14F-4D97-AF65-F5344CB8AC3E}">
        <p14:creationId xmlns:p14="http://schemas.microsoft.com/office/powerpoint/2010/main" val="248096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527605"/>
            <a:ext cx="4411975" cy="4581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Fonctionnement</a:t>
            </a:r>
            <a:r>
              <a:rPr lang="en-US" b="1" dirty="0"/>
              <a:t> du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1"/>
            <a:ext cx="8229600" cy="1374344"/>
          </a:xfrm>
        </p:spPr>
        <p:txBody>
          <a:bodyPr>
            <a:normAutofit/>
          </a:bodyPr>
          <a:lstStyle/>
          <a:p>
            <a:r>
              <a:rPr lang="en-US" sz="2400" b="1" u="sng" dirty="0" err="1">
                <a:solidFill>
                  <a:schemeClr val="tx1"/>
                </a:solidFill>
              </a:rPr>
              <a:t>Navigateur</a:t>
            </a:r>
            <a:r>
              <a:rPr lang="en-US" sz="2400" b="1" u="sng" dirty="0">
                <a:solidFill>
                  <a:schemeClr val="tx1"/>
                </a:solidFill>
              </a:rPr>
              <a:t> 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demande</a:t>
            </a:r>
            <a:r>
              <a:rPr lang="en-US" sz="2400" dirty="0">
                <a:solidFill>
                  <a:schemeClr val="tx1"/>
                </a:solidFill>
              </a:rPr>
              <a:t> de page </a:t>
            </a:r>
            <a:r>
              <a:rPr lang="en-US" sz="2400" dirty="0" err="1">
                <a:solidFill>
                  <a:schemeClr val="tx1"/>
                </a:solidFill>
              </a:rPr>
              <a:t>située</a:t>
            </a:r>
            <a:r>
              <a:rPr lang="en-US" sz="2400" dirty="0">
                <a:solidFill>
                  <a:schemeClr val="tx1"/>
                </a:solidFill>
              </a:rPr>
              <a:t> à </a:t>
            </a:r>
            <a:r>
              <a:rPr lang="en-US" sz="2400" dirty="0" err="1">
                <a:solidFill>
                  <a:schemeClr val="tx1"/>
                </a:solidFill>
              </a:rPr>
              <a:t>une</a:t>
            </a:r>
            <a:r>
              <a:rPr lang="en-US" sz="2400" dirty="0">
                <a:solidFill>
                  <a:schemeClr val="tx1"/>
                </a:solidFill>
              </a:rPr>
              <a:t> URL</a:t>
            </a:r>
          </a:p>
          <a:p>
            <a:r>
              <a:rPr lang="en-US" sz="2400" b="1" u="sng" dirty="0" err="1">
                <a:solidFill>
                  <a:schemeClr val="tx1"/>
                </a:solidFill>
              </a:rPr>
              <a:t>Serveur</a:t>
            </a:r>
            <a:r>
              <a:rPr lang="en-US" sz="2400" b="1" u="sng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stocke</a:t>
            </a:r>
            <a:r>
              <a:rPr lang="en-US" sz="2400" dirty="0">
                <a:solidFill>
                  <a:schemeClr val="tx1"/>
                </a:solidFill>
              </a:rPr>
              <a:t>  les </a:t>
            </a:r>
            <a:r>
              <a:rPr lang="en-US" sz="2400" dirty="0" err="1">
                <a:solidFill>
                  <a:schemeClr val="tx1"/>
                </a:solidFill>
              </a:rPr>
              <a:t>fichiers</a:t>
            </a:r>
            <a:r>
              <a:rPr lang="en-US" sz="2400" dirty="0">
                <a:solidFill>
                  <a:schemeClr val="tx1"/>
                </a:solidFill>
              </a:rPr>
              <a:t> et </a:t>
            </a:r>
            <a:r>
              <a:rPr lang="en-US" sz="2400" dirty="0" err="1">
                <a:solidFill>
                  <a:schemeClr val="tx1"/>
                </a:solidFill>
              </a:rPr>
              <a:t>renvoie</a:t>
            </a:r>
            <a:r>
              <a:rPr lang="en-US" sz="2400" dirty="0">
                <a:solidFill>
                  <a:schemeClr val="tx1"/>
                </a:solidFill>
              </a:rPr>
              <a:t> la page au </a:t>
            </a:r>
            <a:r>
              <a:rPr lang="en-US" sz="2400" dirty="0" err="1">
                <a:solidFill>
                  <a:schemeClr val="tx1"/>
                </a:solidFill>
              </a:rPr>
              <a:t>navigateur</a:t>
            </a:r>
            <a:r>
              <a:rPr lang="en-US" sz="2400" dirty="0">
                <a:solidFill>
                  <a:schemeClr val="tx1"/>
                </a:solidFill>
              </a:rPr>
              <a:t> pour </a:t>
            </a:r>
            <a:r>
              <a:rPr lang="en-US" sz="2400" dirty="0" err="1">
                <a:solidFill>
                  <a:schemeClr val="tx1"/>
                </a:solidFill>
              </a:rPr>
              <a:t>affichage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3716388"/>
            <a:ext cx="2143125" cy="2143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544177"/>
            <a:ext cx="2175398" cy="2175398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3050205" y="3716389"/>
            <a:ext cx="3201550" cy="3234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flipH="1" flipV="1">
            <a:off x="3044950" y="5108755"/>
            <a:ext cx="3201550" cy="3234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23736" y="3463462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Get</a:t>
            </a:r>
            <a:r>
              <a:rPr lang="fr-FR" dirty="0"/>
              <a:t> : url de la page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23736" y="4739423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</a:t>
            </a:r>
            <a:r>
              <a:rPr lang="fr-FR" dirty="0"/>
              <a:t> : page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1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Tableaux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42" y="1804789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Création de tableaux: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668" y="2260632"/>
            <a:ext cx="335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FR" sz="2000" dirty="0"/>
              <a:t> </a:t>
            </a:r>
          </a:p>
          <a:p>
            <a:r>
              <a:rPr lang="fr-FR" sz="2000" dirty="0"/>
              <a:t>var t=[1, 2, 3, 4];</a:t>
            </a:r>
          </a:p>
          <a:p>
            <a:r>
              <a:rPr lang="fr-FR" sz="2000" dirty="0"/>
              <a:t>var liste=[‘Ali’, ’Car’, ’maison’ ]; 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0042" y="2260632"/>
            <a:ext cx="4417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2.</a:t>
            </a:r>
          </a:p>
          <a:p>
            <a:r>
              <a:rPr lang="fr-FR" sz="2000" dirty="0"/>
              <a:t>var t=new </a:t>
            </a:r>
            <a:r>
              <a:rPr lang="fr-FR" sz="2000" b="1" dirty="0" err="1"/>
              <a:t>Array</a:t>
            </a:r>
            <a:r>
              <a:rPr lang="fr-FR" sz="2000" dirty="0"/>
              <a:t>(1, 2, 3, 4);</a:t>
            </a:r>
          </a:p>
          <a:p>
            <a:r>
              <a:rPr lang="fr-FR" sz="2000" dirty="0"/>
              <a:t>var liste=new </a:t>
            </a:r>
            <a:r>
              <a:rPr lang="fr-FR" sz="2000" b="1" dirty="0" err="1"/>
              <a:t>Array</a:t>
            </a:r>
            <a:r>
              <a:rPr lang="fr-FR" sz="2000" dirty="0"/>
              <a:t>(‘Ali’, ’Car’, ’maison’ 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955" y="3344816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Accès aux champs     </a:t>
            </a:r>
            <a:r>
              <a:rPr lang="fr-FR" sz="2400" dirty="0"/>
              <a:t>t[0] , liste[2]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442" y="3936557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Taille du  tableau     </a:t>
            </a:r>
            <a:r>
              <a:rPr lang="fr-FR" sz="2400" dirty="0" err="1"/>
              <a:t>liste.length</a:t>
            </a:r>
            <a:r>
              <a:rPr lang="fr-FR" sz="2400" dirty="0"/>
              <a:t>   =&gt; 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332" y="4554712"/>
            <a:ext cx="83180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Parcours </a:t>
            </a:r>
          </a:p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fr-FR" sz="2800" b="1" dirty="0"/>
              <a:t> </a:t>
            </a:r>
            <a:r>
              <a:rPr lang="fr-FR" sz="2400" dirty="0"/>
              <a:t>for (i=0; i&lt;</a:t>
            </a:r>
            <a:r>
              <a:rPr lang="fr-FR" sz="2400" dirty="0" err="1"/>
              <a:t>t.length;i</a:t>
            </a:r>
            <a:r>
              <a:rPr lang="fr-FR" sz="2400" dirty="0"/>
              <a:t>++){     }</a:t>
            </a:r>
          </a:p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fr-FR" sz="2800" b="1" dirty="0"/>
              <a:t> </a:t>
            </a:r>
            <a:r>
              <a:rPr lang="fr-FR" sz="2400" dirty="0"/>
              <a:t>for (i in t){    } la boucle s’arrête à la fin du tableau, i prend la valeur des indices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689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Tableaux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42" y="1804789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Méthodes spécifiques :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8025" y="2336405"/>
            <a:ext cx="8398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concat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b="1" dirty="0"/>
              <a:t>ch2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: </a:t>
            </a:r>
            <a:r>
              <a:rPr lang="fr-FR" sz="2400" dirty="0"/>
              <a:t>concatène 2 tableaux retourne la nouvelle chaine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pop() </a:t>
            </a:r>
            <a:r>
              <a:rPr lang="fr-FR" sz="2400" dirty="0"/>
              <a:t>: supprime le dernier élément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push(val1, val2, etc..) </a:t>
            </a:r>
            <a:r>
              <a:rPr lang="fr-FR" sz="2400" dirty="0"/>
              <a:t>: ajoute à la fin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shift():  </a:t>
            </a:r>
            <a:r>
              <a:rPr lang="fr-FR" sz="2400" dirty="0"/>
              <a:t>retire le premier élément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unshift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fr-FR" sz="2400" dirty="0"/>
              <a:t>: ajoute un élément au début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slice(</a:t>
            </a:r>
            <a:r>
              <a:rPr lang="fr-FR" sz="2400" b="1" dirty="0" err="1"/>
              <a:t>debut</a:t>
            </a:r>
            <a:r>
              <a:rPr lang="fr-FR" sz="2400" b="1" dirty="0"/>
              <a:t> [,fin]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fr-FR" sz="2400" dirty="0"/>
              <a:t>: retourne une portion du tableau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splice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b="1" dirty="0" err="1"/>
              <a:t>debut</a:t>
            </a:r>
            <a:r>
              <a:rPr lang="fr-FR" sz="2400" b="1" dirty="0"/>
              <a:t> , nbr_el,val1, val2, etc..]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fr-FR" sz="2400" dirty="0"/>
              <a:t>: ajoute/remplace les éléments situés à partir de début</a:t>
            </a:r>
          </a:p>
          <a:p>
            <a:r>
              <a:rPr lang="fr-FR" sz="2400" b="1" dirty="0" err="1">
                <a:solidFill>
                  <a:schemeClr val="accent6"/>
                </a:solidFill>
              </a:rPr>
              <a:t>includes</a:t>
            </a:r>
            <a:r>
              <a:rPr lang="fr-FR" sz="2400" b="1" dirty="0">
                <a:solidFill>
                  <a:schemeClr val="accent6"/>
                </a:solidFill>
              </a:rPr>
              <a:t>(</a:t>
            </a:r>
            <a:r>
              <a:rPr lang="fr-FR" sz="2400" dirty="0"/>
              <a:t>val</a:t>
            </a:r>
            <a:r>
              <a:rPr lang="fr-FR" sz="2400" b="1" dirty="0">
                <a:solidFill>
                  <a:schemeClr val="accent6"/>
                </a:solidFill>
              </a:rPr>
              <a:t>)</a:t>
            </a:r>
            <a:r>
              <a:rPr lang="fr-FR" sz="2400" dirty="0"/>
              <a:t>, </a:t>
            </a:r>
            <a:r>
              <a:rPr lang="fr-FR" sz="2400" b="1" dirty="0">
                <a:solidFill>
                  <a:schemeClr val="accent6"/>
                </a:solidFill>
              </a:rPr>
              <a:t>reverse()</a:t>
            </a:r>
          </a:p>
        </p:txBody>
      </p:sp>
    </p:spTree>
    <p:extLst>
      <p:ext uri="{BB962C8B-B14F-4D97-AF65-F5344CB8AC3E}">
        <p14:creationId xmlns:p14="http://schemas.microsoft.com/office/powerpoint/2010/main" val="416382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8711" y="2362482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Méthodes spécifiques: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410" y="3477634"/>
            <a:ext cx="83987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isInteger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fr-FR" sz="2400" dirty="0"/>
              <a:t>: vérifie si c’est un entier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toFixed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/>
              <a:t>nbr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fr-FR" sz="2400" dirty="0"/>
              <a:t>:  spécifie le nombre de chiffres après la virgule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():  </a:t>
            </a:r>
            <a:r>
              <a:rPr lang="fr-FR" sz="2400" dirty="0"/>
              <a:t>transforme en chaîne de caractères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isNaN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fr-FR" sz="2400" dirty="0"/>
              <a:t>: </a:t>
            </a:r>
            <a:r>
              <a:rPr lang="fr-FR" sz="2400" dirty="0" err="1"/>
              <a:t>is</a:t>
            </a:r>
            <a:r>
              <a:rPr lang="fr-FR" sz="2400" dirty="0"/>
              <a:t> not a </a:t>
            </a:r>
            <a:r>
              <a:rPr lang="fr-FR" sz="2400" dirty="0" err="1"/>
              <a:t>number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7974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Math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956" y="3522471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Méthodes spécifiques: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2612" y="4456368"/>
            <a:ext cx="83987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abs(), sin(), cos() </a:t>
            </a:r>
            <a:r>
              <a:rPr lang="fr-FR" sz="2400" dirty="0"/>
              <a:t>: 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min(</a:t>
            </a:r>
            <a:r>
              <a:rPr lang="fr-FR" sz="2400" dirty="0"/>
              <a:t>val1, val2, ….</a:t>
            </a:r>
            <a:r>
              <a:rPr lang="fr-FR" sz="2400" dirty="0" err="1"/>
              <a:t>valn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), max(</a:t>
            </a:r>
            <a:r>
              <a:rPr lang="fr-FR" sz="2400" dirty="0"/>
              <a:t>val1, val2, ….</a:t>
            </a:r>
            <a:r>
              <a:rPr lang="fr-FR" sz="2400" dirty="0" err="1"/>
              <a:t>valn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fr-FR" sz="2400" dirty="0"/>
              <a:t>:  min et max, 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floor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:  </a:t>
            </a:r>
            <a:r>
              <a:rPr lang="fr-FR" sz="2400" dirty="0"/>
              <a:t>l’entier précédent, 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ceil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fr-FR" sz="2400" dirty="0"/>
              <a:t>: l’entier suivant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fr-FR" sz="2400" dirty="0"/>
              <a:t>: nombre aléatoire entre 0 et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956" y="1491267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Attributs spécifiques: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2612" y="2179648"/>
            <a:ext cx="8398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PI</a:t>
            </a:r>
            <a:r>
              <a:rPr lang="fr-FR" sz="2400" dirty="0"/>
              <a:t>: valeur de PI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LN2</a:t>
            </a:r>
            <a:r>
              <a:rPr lang="fr-FR" sz="2400" dirty="0"/>
              <a:t>:  valeur de log 2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SQRT2 : </a:t>
            </a:r>
            <a:r>
              <a:rPr lang="fr-FR" sz="2400" dirty="0"/>
              <a:t>la racine carrée de 2</a:t>
            </a:r>
          </a:p>
        </p:txBody>
      </p:sp>
    </p:spTree>
    <p:extLst>
      <p:ext uri="{BB962C8B-B14F-4D97-AF65-F5344CB8AC3E}">
        <p14:creationId xmlns:p14="http://schemas.microsoft.com/office/powerpoint/2010/main" val="202010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835" y="2660404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Méthodes spécifiques: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556" y="3200327"/>
            <a:ext cx="900044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charAt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/>
              <a:t>pos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fr-FR" sz="2400" dirty="0"/>
              <a:t>: </a:t>
            </a:r>
            <a:r>
              <a:rPr lang="fr-FR" sz="2000" dirty="0"/>
              <a:t>retourne le caractère de la position</a:t>
            </a:r>
          </a:p>
          <a:p>
            <a:r>
              <a:rPr lang="fr-FR" sz="2400" dirty="0"/>
              <a:t>ch1.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concat(</a:t>
            </a:r>
            <a:r>
              <a:rPr lang="fr-FR" sz="2400" dirty="0"/>
              <a:t>ch2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fr-FR" sz="2400" dirty="0"/>
              <a:t>:  </a:t>
            </a:r>
            <a:r>
              <a:rPr lang="fr-FR" sz="2000" dirty="0"/>
              <a:t>concatène la ch1 et ch2 et retourne la chaine concaténée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/>
              <a:t>ch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:  </a:t>
            </a:r>
            <a:r>
              <a:rPr lang="fr-FR" sz="2000" dirty="0"/>
              <a:t>vérifie si la chaine1 contient la chaine </a:t>
            </a:r>
            <a:r>
              <a:rPr lang="fr-FR" sz="2000" dirty="0" err="1"/>
              <a:t>ch</a:t>
            </a:r>
            <a:endParaRPr lang="fr-FR" sz="2000" dirty="0"/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400" dirty="0" err="1"/>
              <a:t>ch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fr-FR" sz="2400" dirty="0"/>
              <a:t>: </a:t>
            </a:r>
            <a:r>
              <a:rPr lang="fr-FR" sz="2000" dirty="0"/>
              <a:t>retourne la position de </a:t>
            </a:r>
            <a:r>
              <a:rPr lang="fr-FR" sz="2000" dirty="0" err="1"/>
              <a:t>ch</a:t>
            </a:r>
            <a:r>
              <a:rPr lang="fr-FR" sz="2000" dirty="0"/>
              <a:t> dans la chaine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toUpperCase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() :  </a:t>
            </a:r>
            <a:r>
              <a:rPr lang="fr-FR" sz="2000" dirty="0"/>
              <a:t>retourne la chaine en majuscules</a:t>
            </a:r>
          </a:p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toLowerCase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 () :  </a:t>
            </a:r>
            <a:r>
              <a:rPr lang="fr-FR" sz="2000" dirty="0"/>
              <a:t>retourne la chaine en minuscules</a:t>
            </a:r>
          </a:p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split(</a:t>
            </a:r>
            <a:r>
              <a:rPr lang="fr-FR" sz="2400" dirty="0"/>
              <a:t>motif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) :</a:t>
            </a:r>
            <a:r>
              <a:rPr lang="fr-FR" sz="2400" b="1" dirty="0">
                <a:solidFill>
                  <a:schemeClr val="accent6"/>
                </a:solidFill>
              </a:rPr>
              <a:t> </a:t>
            </a:r>
            <a:r>
              <a:rPr lang="fr-FR" sz="2000" dirty="0"/>
              <a:t>sépare la chaîne en fonction du motif transmis</a:t>
            </a:r>
          </a:p>
          <a:p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313956" y="1491267"/>
            <a:ext cx="8318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Attributs spécifiques: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2612" y="1970736"/>
            <a:ext cx="8398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fr-FR" sz="2400" dirty="0"/>
              <a:t>: longueur de la chaine</a:t>
            </a:r>
          </a:p>
        </p:txBody>
      </p:sp>
    </p:spTree>
    <p:extLst>
      <p:ext uri="{BB962C8B-B14F-4D97-AF65-F5344CB8AC3E}">
        <p14:creationId xmlns:p14="http://schemas.microsoft.com/office/powerpoint/2010/main" val="234962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r>
              <a:rPr lang="en-US" b="1" dirty="0"/>
              <a:t> – 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835" y="2660404"/>
            <a:ext cx="8318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Méthodes spécifiques: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78" y="3103931"/>
            <a:ext cx="9000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getDate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2000" dirty="0"/>
              <a:t>: retourne le jour du mois entre 1-31</a:t>
            </a:r>
          </a:p>
          <a:p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getFullYear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/Day/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Hours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/Minutes/Seconds/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Milliseconds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2000" dirty="0"/>
              <a:t>:  retourne la valeur demandée</a:t>
            </a:r>
          </a:p>
          <a:p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setFullYear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/Day/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Hours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/Minutes/Seconds/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Milliseconds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sz="2000" b="1" dirty="0"/>
              <a:t>val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fr-FR" sz="2000" dirty="0"/>
              <a:t>:  modifie un objet Date</a:t>
            </a:r>
          </a:p>
          <a:p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now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() :  </a:t>
            </a:r>
            <a:r>
              <a:rPr lang="fr-FR" sz="2000" dirty="0"/>
              <a:t>retourne le nombre de millisecondes écoulées depuis le 1 Janvier 1970</a:t>
            </a:r>
          </a:p>
          <a:p>
            <a:r>
              <a:rPr lang="fr-FR" sz="2000" dirty="0"/>
              <a:t>NB </a:t>
            </a:r>
            <a:r>
              <a:rPr lang="fr-FR" sz="2000" dirty="0" err="1"/>
              <a:t>getDay</a:t>
            </a:r>
            <a:r>
              <a:rPr lang="fr-FR" sz="2000" dirty="0"/>
              <a:t>() : retourne le jour de la semaine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556" y="1485182"/>
            <a:ext cx="8398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d = new Date();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 = new Date(</a:t>
            </a:r>
            <a:r>
              <a:rPr lang="en-US" i="1" dirty="0"/>
              <a:t>milliseconds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 = new Date(</a:t>
            </a:r>
            <a:r>
              <a:rPr lang="en-US" i="1" dirty="0" err="1"/>
              <a:t>dateString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 = new Date(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/>
              <a:t>month</a:t>
            </a:r>
            <a:r>
              <a:rPr lang="en-US" dirty="0"/>
              <a:t>,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i="1" dirty="0"/>
              <a:t>hours</a:t>
            </a:r>
            <a:r>
              <a:rPr lang="en-US" dirty="0"/>
              <a:t>, </a:t>
            </a:r>
            <a:r>
              <a:rPr lang="en-US" i="1" dirty="0"/>
              <a:t>minutes</a:t>
            </a:r>
            <a:r>
              <a:rPr lang="en-US" dirty="0"/>
              <a:t>, </a:t>
            </a:r>
            <a:r>
              <a:rPr lang="en-US" i="1" dirty="0"/>
              <a:t>seconds</a:t>
            </a:r>
            <a:r>
              <a:rPr lang="en-US" dirty="0"/>
              <a:t>, </a:t>
            </a:r>
            <a:r>
              <a:rPr lang="en-US" i="1" dirty="0"/>
              <a:t>milliseconds</a:t>
            </a:r>
            <a:r>
              <a:rPr lang="en-US" dirty="0"/>
              <a:t>);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6043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DOM -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942" y="1675493"/>
            <a:ext cx="7505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DOM : Document Object Model</a:t>
            </a:r>
          </a:p>
          <a:p>
            <a:r>
              <a:rPr lang="en-US" sz="2400" dirty="0"/>
              <a:t>DOM HTML : </a:t>
            </a:r>
            <a:r>
              <a:rPr lang="en-US" sz="2400" dirty="0" err="1"/>
              <a:t>Considérer</a:t>
            </a:r>
            <a:r>
              <a:rPr lang="en-US" sz="2400" dirty="0"/>
              <a:t> tout le document </a:t>
            </a:r>
            <a:r>
              <a:rPr lang="en-US" sz="2400" dirty="0" err="1"/>
              <a:t>ainsi</a:t>
            </a:r>
            <a:r>
              <a:rPr lang="en-US" sz="2400" dirty="0"/>
              <a:t> que les </a:t>
            </a:r>
            <a:r>
              <a:rPr lang="en-US" sz="2400" dirty="0" err="1"/>
              <a:t>éléments</a:t>
            </a:r>
            <a:r>
              <a:rPr lang="en-US" sz="2400" dirty="0"/>
              <a:t>  </a:t>
            </a:r>
            <a:r>
              <a:rPr lang="en-US" sz="2400" dirty="0" err="1"/>
              <a:t>comme</a:t>
            </a:r>
            <a:r>
              <a:rPr lang="en-US" sz="2400" dirty="0"/>
              <a:t> des </a:t>
            </a:r>
            <a:r>
              <a:rPr lang="en-US" sz="2400" dirty="0" err="1"/>
              <a:t>objets</a:t>
            </a:r>
            <a:r>
              <a:rPr lang="en-US" sz="2400" dirty="0"/>
              <a:t>/</a:t>
            </a:r>
            <a:r>
              <a:rPr lang="en-US" sz="2400" dirty="0" err="1"/>
              <a:t>noeuds</a:t>
            </a:r>
            <a:r>
              <a:rPr lang="en-US" sz="2400" dirty="0"/>
              <a:t> </a:t>
            </a:r>
            <a:r>
              <a:rPr lang="en-US" sz="2400" dirty="0" err="1"/>
              <a:t>auquel</a:t>
            </a:r>
            <a:r>
              <a:rPr lang="en-US" sz="2400" dirty="0"/>
              <a:t> je </a:t>
            </a:r>
            <a:r>
              <a:rPr lang="en-US" sz="2400" dirty="0" err="1"/>
              <a:t>peux</a:t>
            </a:r>
            <a:r>
              <a:rPr lang="en-US" sz="2400" dirty="0"/>
              <a:t> </a:t>
            </a:r>
            <a:r>
              <a:rPr lang="en-US" sz="2400" dirty="0" err="1"/>
              <a:t>accéder</a:t>
            </a:r>
            <a:r>
              <a:rPr lang="en-US" sz="2400" dirty="0"/>
              <a:t> à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javascript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3118152"/>
            <a:ext cx="6610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DOM -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4901" y="2211676"/>
            <a:ext cx="7172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HTML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balise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considérée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dirty="0" err="1"/>
              <a:t>noeud</a:t>
            </a:r>
            <a:r>
              <a:rPr lang="en-US" dirty="0"/>
              <a:t> et 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posséder</a:t>
            </a:r>
            <a:r>
              <a:rPr lang="en-US" dirty="0"/>
              <a:t> des </a:t>
            </a:r>
            <a:r>
              <a:rPr lang="en-US" dirty="0" err="1"/>
              <a:t>attributs</a:t>
            </a:r>
            <a:endParaRPr lang="en-US" dirty="0"/>
          </a:p>
          <a:p>
            <a:r>
              <a:rPr lang="fr-FR" sz="2400" dirty="0"/>
              <a:t>&lt;a </a:t>
            </a:r>
            <a:r>
              <a:rPr lang="fr-FR" sz="2400" dirty="0" err="1">
                <a:solidFill>
                  <a:schemeClr val="accent6"/>
                </a:solidFill>
              </a:rPr>
              <a:t>href</a:t>
            </a:r>
            <a:r>
              <a:rPr lang="fr-FR" sz="2400" dirty="0"/>
              <a:t>=‘test.html’&gt; 	Page d’</a:t>
            </a:r>
            <a:r>
              <a:rPr lang="fr-FR" sz="2400" dirty="0" err="1"/>
              <a:t>acueil</a:t>
            </a:r>
            <a:r>
              <a:rPr lang="fr-FR" sz="2400" dirty="0"/>
              <a:t> &lt;/a&gt;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7440" y="3838498"/>
            <a:ext cx="717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En présence de plusieurs nœuds du même type, je peux attribuer un identifiant unique pour y accéder après</a:t>
            </a:r>
          </a:p>
          <a:p>
            <a:r>
              <a:rPr lang="fr-FR" dirty="0"/>
              <a:t>&lt;div </a:t>
            </a:r>
            <a:r>
              <a:rPr lang="fr-FR" dirty="0">
                <a:solidFill>
                  <a:schemeClr val="accent6"/>
                </a:solidFill>
              </a:rPr>
              <a:t>id</a:t>
            </a:r>
            <a:r>
              <a:rPr lang="fr-FR" dirty="0"/>
              <a:t>=‘par1’&gt; 	ceci est le paragraphe 1&lt;/div&gt;</a:t>
            </a:r>
          </a:p>
          <a:p>
            <a:r>
              <a:rPr lang="fr-FR" dirty="0"/>
              <a:t>&lt;div </a:t>
            </a:r>
            <a:r>
              <a:rPr lang="fr-FR" dirty="0">
                <a:solidFill>
                  <a:schemeClr val="accent6"/>
                </a:solidFill>
              </a:rPr>
              <a:t>id</a:t>
            </a:r>
            <a:r>
              <a:rPr lang="fr-FR" dirty="0"/>
              <a:t>=‘par2’&gt; 	ceci est le paragraphe 2&lt;/div&gt;</a:t>
            </a:r>
          </a:p>
          <a:p>
            <a:r>
              <a:rPr lang="fr-FR" dirty="0"/>
              <a:t>&lt;div </a:t>
            </a:r>
            <a:r>
              <a:rPr lang="fr-FR" dirty="0">
                <a:solidFill>
                  <a:schemeClr val="accent6"/>
                </a:solidFill>
              </a:rPr>
              <a:t>id</a:t>
            </a:r>
            <a:r>
              <a:rPr lang="fr-FR" dirty="0"/>
              <a:t>=‘par3’&gt; 	ceci est le paragraphe 2&lt;/div&gt;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14158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DOM -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4901" y="2211676"/>
            <a:ext cx="71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 partir de Document je peux accéder aux éléments à l’aide des méthodes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300835" y="2851624"/>
            <a:ext cx="80887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 err="1">
                <a:solidFill>
                  <a:schemeClr val="accent6"/>
                </a:solidFill>
              </a:rPr>
              <a:t>getElementById</a:t>
            </a:r>
            <a:r>
              <a:rPr lang="fr-FR" sz="2800" b="1" u="sng" dirty="0">
                <a:solidFill>
                  <a:schemeClr val="accent6"/>
                </a:solidFill>
              </a:rPr>
              <a:t>(‘</a:t>
            </a:r>
            <a:r>
              <a:rPr lang="fr-FR" sz="2800" b="1" dirty="0" err="1"/>
              <a:t>valeur_id</a:t>
            </a:r>
            <a:r>
              <a:rPr lang="fr-FR" sz="2800" b="1" u="sng" dirty="0">
                <a:solidFill>
                  <a:schemeClr val="accent6"/>
                </a:solidFill>
              </a:rPr>
              <a:t>’)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000" b="1" dirty="0"/>
              <a:t>: </a:t>
            </a:r>
            <a:r>
              <a:rPr lang="fr-FR" sz="2000" dirty="0"/>
              <a:t>accéder à un élément via son Id</a:t>
            </a:r>
          </a:p>
          <a:p>
            <a:r>
              <a:rPr lang="fr-FR" sz="2000" b="1" u="sng" dirty="0"/>
              <a:t>Exemple </a:t>
            </a:r>
            <a:r>
              <a:rPr lang="fr-FR" sz="2000" dirty="0"/>
              <a:t>:  </a:t>
            </a:r>
            <a:r>
              <a:rPr lang="fr-FR" sz="2000" dirty="0" err="1"/>
              <a:t>document.getElementById</a:t>
            </a:r>
            <a:r>
              <a:rPr lang="fr-FR" sz="2000" dirty="0"/>
              <a:t>(‘par1’);</a:t>
            </a:r>
          </a:p>
          <a:p>
            <a:endParaRPr lang="fr-FR" sz="2000" dirty="0"/>
          </a:p>
          <a:p>
            <a:r>
              <a:rPr lang="fr-FR" sz="2800" b="1" u="sng" dirty="0" err="1">
                <a:solidFill>
                  <a:schemeClr val="accent6"/>
                </a:solidFill>
              </a:rPr>
              <a:t>getElementsByTagName</a:t>
            </a:r>
            <a:r>
              <a:rPr lang="fr-FR" sz="2800" b="1" u="sng" dirty="0">
                <a:solidFill>
                  <a:schemeClr val="accent6"/>
                </a:solidFill>
              </a:rPr>
              <a:t>(‘</a:t>
            </a:r>
            <a:r>
              <a:rPr lang="fr-FR" sz="2800" b="1" dirty="0" err="1"/>
              <a:t>nom_element</a:t>
            </a:r>
            <a:r>
              <a:rPr lang="fr-FR" sz="2800" b="1" u="sng" dirty="0">
                <a:solidFill>
                  <a:schemeClr val="accent6"/>
                </a:solidFill>
              </a:rPr>
              <a:t>’)</a:t>
            </a:r>
            <a:r>
              <a:rPr lang="fr-FR" sz="2800" b="1" dirty="0">
                <a:solidFill>
                  <a:schemeClr val="accent6"/>
                </a:solidFill>
              </a:rPr>
              <a:t> : </a:t>
            </a:r>
            <a:r>
              <a:rPr lang="fr-FR" dirty="0"/>
              <a:t>accéder à tous les éléments</a:t>
            </a:r>
          </a:p>
          <a:p>
            <a:r>
              <a:rPr lang="fr-FR" sz="2000" b="1" u="sng" dirty="0"/>
              <a:t>Exemple </a:t>
            </a:r>
            <a:r>
              <a:rPr lang="fr-FR" sz="2000" dirty="0"/>
              <a:t>:  </a:t>
            </a:r>
            <a:r>
              <a:rPr lang="fr-FR" sz="2000" dirty="0" err="1"/>
              <a:t>document.getElementsByTagName</a:t>
            </a:r>
            <a:r>
              <a:rPr lang="fr-FR" sz="2000" dirty="0"/>
              <a:t>(‘div’); retourne un tableau contenant tous les éléments de type div</a:t>
            </a:r>
          </a:p>
          <a:p>
            <a:r>
              <a:rPr lang="fr-FR" sz="2800" b="1" u="sng" dirty="0" err="1">
                <a:solidFill>
                  <a:schemeClr val="accent6"/>
                </a:solidFill>
              </a:rPr>
              <a:t>getElementsByClassName</a:t>
            </a:r>
            <a:r>
              <a:rPr lang="fr-FR" sz="2800" b="1" u="sng" dirty="0">
                <a:solidFill>
                  <a:schemeClr val="accent6"/>
                </a:solidFill>
              </a:rPr>
              <a:t>(‘</a:t>
            </a:r>
            <a:r>
              <a:rPr lang="fr-FR" sz="2800" b="1" dirty="0" err="1"/>
              <a:t>nom_classe</a:t>
            </a:r>
            <a:r>
              <a:rPr lang="fr-FR" sz="2800" b="1" u="sng" dirty="0">
                <a:solidFill>
                  <a:schemeClr val="accent6"/>
                </a:solidFill>
              </a:rPr>
              <a:t>’)</a:t>
            </a:r>
            <a:r>
              <a:rPr lang="fr-FR" sz="2800" b="1" dirty="0">
                <a:solidFill>
                  <a:schemeClr val="accent6"/>
                </a:solidFill>
              </a:rPr>
              <a:t> : </a:t>
            </a:r>
            <a:r>
              <a:rPr lang="fr-FR" sz="2000" dirty="0"/>
              <a:t>accéder à tous les éléments sur la base de l’attribut class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6332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DOM -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4901" y="2211676"/>
            <a:ext cx="71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 partir de Document je peux accéder aux éléments à l’aide des méthode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300835" y="2851624"/>
            <a:ext cx="80887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 err="1">
                <a:solidFill>
                  <a:schemeClr val="accent6"/>
                </a:solidFill>
              </a:rPr>
              <a:t>querySelector</a:t>
            </a:r>
            <a:r>
              <a:rPr lang="fr-FR" sz="2800" b="1" dirty="0">
                <a:solidFill>
                  <a:schemeClr val="accent6"/>
                </a:solidFill>
              </a:rPr>
              <a:t>(‘’) </a:t>
            </a:r>
            <a:r>
              <a:rPr lang="fr-FR" sz="2000" b="1" dirty="0"/>
              <a:t>: </a:t>
            </a:r>
            <a:r>
              <a:rPr lang="fr-FR" sz="2000" dirty="0"/>
              <a:t>accéder au premier élément correspondant</a:t>
            </a:r>
          </a:p>
          <a:p>
            <a:r>
              <a:rPr lang="fr-FR" sz="2000" b="1" u="sng" dirty="0"/>
              <a:t>Exemple </a:t>
            </a:r>
            <a:r>
              <a:rPr lang="fr-FR" sz="2000" dirty="0"/>
              <a:t>:  </a:t>
            </a:r>
            <a:r>
              <a:rPr lang="fr-FR" sz="2000" dirty="0" err="1"/>
              <a:t>document.querySelector</a:t>
            </a:r>
            <a:r>
              <a:rPr lang="fr-FR" sz="2000" dirty="0"/>
              <a:t>(‘div’);</a:t>
            </a:r>
          </a:p>
          <a:p>
            <a:endParaRPr lang="fr-FR" sz="2000" dirty="0"/>
          </a:p>
          <a:p>
            <a:r>
              <a:rPr lang="fr-FR" sz="2800" b="1" u="sng" dirty="0" err="1">
                <a:solidFill>
                  <a:schemeClr val="accent6"/>
                </a:solidFill>
              </a:rPr>
              <a:t>querySelectorAll</a:t>
            </a:r>
            <a:r>
              <a:rPr lang="fr-FR" sz="2800" b="1" dirty="0">
                <a:solidFill>
                  <a:schemeClr val="accent6"/>
                </a:solidFill>
              </a:rPr>
              <a:t>(‘’) : </a:t>
            </a:r>
            <a:r>
              <a:rPr lang="fr-FR" dirty="0"/>
              <a:t>accéder à tous les éléments</a:t>
            </a:r>
          </a:p>
          <a:p>
            <a:r>
              <a:rPr lang="fr-FR" sz="2000" b="1" u="sng" dirty="0"/>
              <a:t>Exemple </a:t>
            </a:r>
            <a:r>
              <a:rPr lang="fr-FR" sz="2000" dirty="0"/>
              <a:t>:  </a:t>
            </a:r>
            <a:r>
              <a:rPr lang="fr-FR" sz="2000" dirty="0" err="1"/>
              <a:t>document.querySelectorAll</a:t>
            </a:r>
            <a:r>
              <a:rPr lang="fr-FR" sz="2000" dirty="0"/>
              <a:t>(‘div’); retourne un tableau contenant tous les éléments de type div</a:t>
            </a:r>
          </a:p>
          <a:p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488806" y="5296484"/>
            <a:ext cx="71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Ces deux méthodes se basent sur le sélecteur CSS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95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527605"/>
            <a:ext cx="4411975" cy="4581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Pré</a:t>
            </a:r>
            <a:r>
              <a:rPr lang="en-US" b="1" dirty="0"/>
              <a:t> </a:t>
            </a:r>
            <a:r>
              <a:rPr lang="en-US" b="1" dirty="0" err="1"/>
              <a:t>requis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052" y="1901950"/>
            <a:ext cx="5419960" cy="61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HTML : </a:t>
            </a:r>
            <a:r>
              <a:rPr lang="en-US" sz="2400" b="1" dirty="0" err="1">
                <a:solidFill>
                  <a:schemeClr val="tx1"/>
                </a:solidFill>
              </a:rPr>
              <a:t>HyperText</a:t>
            </a:r>
            <a:r>
              <a:rPr lang="en-US" sz="2400" b="1" dirty="0">
                <a:solidFill>
                  <a:schemeClr val="tx1"/>
                </a:solidFill>
              </a:rPr>
              <a:t> markup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41828"/>
            <a:ext cx="8229600" cy="251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Langage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balise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permettant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définir</a:t>
            </a:r>
            <a:r>
              <a:rPr lang="en-US" sz="2400" dirty="0">
                <a:solidFill>
                  <a:schemeClr val="tx1"/>
                </a:solidFill>
              </a:rPr>
              <a:t> la structure de la page et </a:t>
            </a:r>
            <a:r>
              <a:rPr lang="en-US" sz="2400" dirty="0" err="1">
                <a:solidFill>
                  <a:schemeClr val="tx1"/>
                </a:solidFill>
              </a:rPr>
              <a:t>d’organiser</a:t>
            </a:r>
            <a:r>
              <a:rPr lang="en-US" sz="2400" dirty="0">
                <a:solidFill>
                  <a:schemeClr val="tx1"/>
                </a:solidFill>
              </a:rPr>
              <a:t> le </a:t>
            </a:r>
            <a:r>
              <a:rPr lang="en-US" sz="2400" dirty="0" err="1">
                <a:solidFill>
                  <a:schemeClr val="tx1"/>
                </a:solidFill>
              </a:rPr>
              <a:t>contenu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Inclure</a:t>
            </a:r>
            <a:r>
              <a:rPr lang="en-US" sz="2400" dirty="0">
                <a:solidFill>
                  <a:schemeClr val="tx1"/>
                </a:solidFill>
              </a:rPr>
              <a:t> des images, </a:t>
            </a:r>
            <a:r>
              <a:rPr lang="en-US" sz="2400" dirty="0" err="1">
                <a:solidFill>
                  <a:schemeClr val="tx1"/>
                </a:solidFill>
              </a:rPr>
              <a:t>créer</a:t>
            </a:r>
            <a:r>
              <a:rPr lang="en-US" sz="2400" dirty="0">
                <a:solidFill>
                  <a:schemeClr val="tx1"/>
                </a:solidFill>
              </a:rPr>
              <a:t> des </a:t>
            </a:r>
            <a:r>
              <a:rPr lang="en-US" sz="2400" dirty="0" err="1">
                <a:solidFill>
                  <a:schemeClr val="tx1"/>
                </a:solidFill>
              </a:rPr>
              <a:t>formulaires</a:t>
            </a:r>
            <a:r>
              <a:rPr lang="en-US" sz="2400" dirty="0">
                <a:solidFill>
                  <a:schemeClr val="tx1"/>
                </a:solidFill>
              </a:rPr>
              <a:t>, des liens, des </a:t>
            </a:r>
            <a:r>
              <a:rPr lang="en-US" sz="2400" dirty="0" err="1">
                <a:solidFill>
                  <a:schemeClr val="tx1"/>
                </a:solidFill>
              </a:rPr>
              <a:t>paragraphes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DOM -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965" y="1749245"/>
            <a:ext cx="770931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accéder</a:t>
            </a:r>
            <a:r>
              <a:rPr lang="fr-FR" dirty="0"/>
              <a:t> au contenu de l’élément il faut 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méthode </a:t>
            </a:r>
            <a:r>
              <a:rPr lang="fr-FR" sz="2400" b="1" dirty="0" err="1">
                <a:solidFill>
                  <a:schemeClr val="accent6"/>
                </a:solidFill>
              </a:rPr>
              <a:t>innerHTML</a:t>
            </a:r>
            <a:endParaRPr lang="fr-FR" sz="2400" b="1" dirty="0">
              <a:solidFill>
                <a:schemeClr val="accent6"/>
              </a:solidFill>
            </a:endParaRPr>
          </a:p>
          <a:p>
            <a:r>
              <a:rPr lang="fr-FR" sz="2400" b="1" u="sng" dirty="0"/>
              <a:t>Exemple </a:t>
            </a:r>
            <a:r>
              <a:rPr lang="fr-FR" sz="2400" dirty="0"/>
              <a:t>:  </a:t>
            </a:r>
            <a:r>
              <a:rPr lang="fr-FR" sz="2400" dirty="0" err="1"/>
              <a:t>document.getElementById</a:t>
            </a:r>
            <a:r>
              <a:rPr lang="fr-FR" sz="2400" dirty="0"/>
              <a:t>(‘par1’).</a:t>
            </a:r>
            <a:r>
              <a:rPr lang="fr-FR" sz="2400" dirty="0" err="1"/>
              <a:t>innerHTML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La méthode </a:t>
            </a:r>
            <a:r>
              <a:rPr lang="fr-FR" sz="2400" b="1" dirty="0" err="1">
                <a:solidFill>
                  <a:schemeClr val="accent6"/>
                </a:solidFill>
              </a:rPr>
              <a:t>textContent</a:t>
            </a:r>
            <a:endParaRPr lang="fr-FR" sz="2400" b="1" dirty="0">
              <a:solidFill>
                <a:schemeClr val="accent6"/>
              </a:solidFill>
            </a:endParaRPr>
          </a:p>
          <a:p>
            <a:r>
              <a:rPr lang="fr-FR" sz="2400" b="1" u="sng" dirty="0"/>
              <a:t>Exemple </a:t>
            </a:r>
            <a:r>
              <a:rPr lang="fr-FR" sz="2400" dirty="0"/>
              <a:t>:  </a:t>
            </a:r>
            <a:r>
              <a:rPr lang="fr-FR" sz="2400" dirty="0" err="1"/>
              <a:t>document.getElementById</a:t>
            </a:r>
            <a:r>
              <a:rPr lang="fr-FR" sz="2400" dirty="0"/>
              <a:t>(‘par1’).</a:t>
            </a:r>
            <a:r>
              <a:rPr lang="fr-FR" sz="2400" dirty="0" err="1"/>
              <a:t>textContent</a:t>
            </a:r>
            <a:r>
              <a:rPr lang="fr-FR" sz="2400" dirty="0"/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65" y="4422129"/>
            <a:ext cx="85573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modifier</a:t>
            </a:r>
            <a:r>
              <a:rPr lang="fr-FR" dirty="0"/>
              <a:t> le contenu de l’élément il faut 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 méthode </a:t>
            </a:r>
            <a:r>
              <a:rPr lang="fr-FR" sz="2400" b="1" dirty="0" err="1">
                <a:solidFill>
                  <a:schemeClr val="accent6"/>
                </a:solidFill>
              </a:rPr>
              <a:t>innerHTML</a:t>
            </a:r>
            <a:endParaRPr lang="fr-FR" sz="2400" b="1" dirty="0">
              <a:solidFill>
                <a:schemeClr val="accent6"/>
              </a:solidFill>
            </a:endParaRPr>
          </a:p>
          <a:p>
            <a:r>
              <a:rPr lang="fr-FR" sz="2400" b="1" u="sng" dirty="0"/>
              <a:t>Exemple </a:t>
            </a:r>
            <a:r>
              <a:rPr lang="fr-FR" sz="2400" dirty="0"/>
              <a:t>:  </a:t>
            </a:r>
            <a:r>
              <a:rPr lang="fr-FR" sz="2400" dirty="0" err="1"/>
              <a:t>document.getElementById</a:t>
            </a:r>
            <a:r>
              <a:rPr lang="fr-FR" sz="2400" dirty="0"/>
              <a:t>(‘par1’).</a:t>
            </a:r>
            <a:r>
              <a:rPr lang="fr-FR" sz="2400" dirty="0" err="1"/>
              <a:t>innerHTML</a:t>
            </a:r>
            <a:r>
              <a:rPr lang="fr-FR" sz="2400" dirty="0"/>
              <a:t>=‘bienvenue’;</a:t>
            </a:r>
          </a:p>
        </p:txBody>
      </p:sp>
    </p:spTree>
    <p:extLst>
      <p:ext uri="{BB962C8B-B14F-4D97-AF65-F5344CB8AC3E}">
        <p14:creationId xmlns:p14="http://schemas.microsoft.com/office/powerpoint/2010/main" val="533145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DOM -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965" y="1749245"/>
            <a:ext cx="77093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modifier</a:t>
            </a:r>
            <a:r>
              <a:rPr lang="fr-FR" dirty="0"/>
              <a:t> la valeur d’un attribut</a:t>
            </a:r>
          </a:p>
          <a:p>
            <a:r>
              <a:rPr lang="fr-FR" sz="2400" dirty="0" err="1"/>
              <a:t>document.querySelector</a:t>
            </a:r>
            <a:r>
              <a:rPr lang="fr-FR" sz="2400" dirty="0"/>
              <a:t>(‘a’)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fr-FR" sz="2400" dirty="0"/>
              <a:t>=‘http://www.emsi.ma’;</a:t>
            </a:r>
          </a:p>
          <a:p>
            <a:endParaRPr lang="fr-FR" sz="2400" dirty="0"/>
          </a:p>
          <a:p>
            <a:pPr lvl="0"/>
            <a:r>
              <a:rPr lang="fr-FR" dirty="0">
                <a:solidFill>
                  <a:prstClr val="black"/>
                </a:solidFill>
              </a:rPr>
              <a:t>Pour </a:t>
            </a:r>
            <a:r>
              <a:rPr lang="fr-FR" b="1" dirty="0">
                <a:solidFill>
                  <a:srgbClr val="F79646">
                    <a:lumMod val="75000"/>
                  </a:srgbClr>
                </a:solidFill>
              </a:rPr>
              <a:t>modifier</a:t>
            </a:r>
            <a:r>
              <a:rPr lang="fr-FR" dirty="0">
                <a:solidFill>
                  <a:prstClr val="black"/>
                </a:solidFill>
              </a:rPr>
              <a:t> la valeur d’un attribut class</a:t>
            </a:r>
          </a:p>
          <a:p>
            <a:r>
              <a:rPr lang="fr-FR" dirty="0" err="1"/>
              <a:t>document.querySelector</a:t>
            </a:r>
            <a:r>
              <a:rPr lang="fr-FR" dirty="0"/>
              <a:t>(‘.para’)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fr-FR" dirty="0"/>
              <a:t>=‘class1’;</a:t>
            </a:r>
          </a:p>
          <a:p>
            <a:pPr lvl="0"/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965" y="3596880"/>
            <a:ext cx="855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modifier</a:t>
            </a:r>
            <a:r>
              <a:rPr lang="fr-FR" dirty="0"/>
              <a:t> le </a:t>
            </a:r>
            <a:r>
              <a:rPr lang="fr-FR" dirty="0" err="1"/>
              <a:t>css</a:t>
            </a:r>
            <a:endParaRPr lang="fr-FR" dirty="0"/>
          </a:p>
          <a:p>
            <a:r>
              <a:rPr lang="fr-FR" dirty="0" err="1"/>
              <a:t>document.getElementById</a:t>
            </a:r>
            <a:r>
              <a:rPr lang="fr-FR" dirty="0"/>
              <a:t>(‘p’).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style.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fr-FR" dirty="0"/>
              <a:t>=’</a:t>
            </a:r>
            <a:r>
              <a:rPr lang="fr-FR" dirty="0" err="1"/>
              <a:t>blue</a:t>
            </a:r>
            <a:r>
              <a:rPr lang="fr-FR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1238874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Gestion</a:t>
            </a:r>
            <a:r>
              <a:rPr lang="en-US" b="1" dirty="0"/>
              <a:t> des </a:t>
            </a:r>
            <a:r>
              <a:rPr lang="en-US" b="1" dirty="0" err="1"/>
              <a:t>évènements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964" y="1901950"/>
            <a:ext cx="80933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évènement est une action de l’utilisateur prise en compte par le navigateur</a:t>
            </a:r>
          </a:p>
          <a:p>
            <a:r>
              <a:rPr lang="fr-FR" dirty="0"/>
              <a:t>Exemple : Clic droit, touche enfoncée, position de la souris, etc…..</a:t>
            </a:r>
          </a:p>
          <a:p>
            <a:endParaRPr lang="fr-FR" dirty="0"/>
          </a:p>
          <a:p>
            <a:r>
              <a:rPr lang="fr-FR" dirty="0"/>
              <a:t>Le gestionnaire d’évènements permet d’associer une action  à un évènement sur un objet ou un élément de la page</a:t>
            </a:r>
          </a:p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onEvenement</a:t>
            </a:r>
            <a:r>
              <a:rPr lang="fr-FR" dirty="0"/>
              <a:t>="</a:t>
            </a:r>
            <a:r>
              <a:rPr lang="fr-FR" dirty="0" err="1"/>
              <a:t>Action_Javascript_ou_Fonction</a:t>
            </a:r>
            <a:r>
              <a:rPr lang="fr-FR" dirty="0"/>
              <a:t>(); " </a:t>
            </a:r>
          </a:p>
          <a:p>
            <a:endParaRPr lang="fr-FR" dirty="0"/>
          </a:p>
          <a:p>
            <a:r>
              <a:rPr lang="fr-FR" b="1" u="sng" dirty="0"/>
              <a:t>Pour associer un évènement à un élément  :</a:t>
            </a:r>
          </a:p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src='une_image.jpg '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fr-FR" dirty="0"/>
              <a:t>='</a:t>
            </a:r>
            <a:r>
              <a:rPr lang="fr-FR" dirty="0" err="1"/>
              <a:t>nom_de_lafonction</a:t>
            </a:r>
            <a:r>
              <a:rPr lang="fr-FR" dirty="0"/>
              <a:t>(parametre1,parametre2)' /&gt;</a:t>
            </a:r>
          </a:p>
          <a:p>
            <a:endParaRPr lang="fr-FR" dirty="0"/>
          </a:p>
          <a:p>
            <a:r>
              <a:rPr lang="fr-FR" b="1" u="sng" dirty="0"/>
              <a:t>Et si j’ai plusieurs fonctions </a:t>
            </a:r>
          </a:p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</a:t>
            </a:r>
            <a:r>
              <a:rPr lang="fr-FR" dirty="0" err="1"/>
              <a:t>src</a:t>
            </a:r>
            <a:r>
              <a:rPr lang="fr-FR" dirty="0"/>
              <a:t>='une_image.jpg'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fr-FR" dirty="0"/>
              <a:t>='fonction1() ; fonction2() ; fonction3()' /&gt;</a:t>
            </a:r>
          </a:p>
        </p:txBody>
      </p:sp>
    </p:spTree>
    <p:extLst>
      <p:ext uri="{BB962C8B-B14F-4D97-AF65-F5344CB8AC3E}">
        <p14:creationId xmlns:p14="http://schemas.microsoft.com/office/powerpoint/2010/main" val="845668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Gestion</a:t>
            </a:r>
            <a:r>
              <a:rPr lang="en-US" b="1" dirty="0"/>
              <a:t> des </a:t>
            </a:r>
            <a:r>
              <a:rPr lang="en-US" b="1" dirty="0" err="1"/>
              <a:t>évènements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55" y="1901950"/>
            <a:ext cx="870418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/>
              <a:t>Pour associer un évènement à un élément  après le chargement de la page:</a:t>
            </a:r>
          </a:p>
          <a:p>
            <a:endParaRPr lang="fr-FR" b="1" u="sng" dirty="0"/>
          </a:p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Méthode 1 : DOM-0</a:t>
            </a:r>
          </a:p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A- via une fonction</a:t>
            </a:r>
          </a:p>
          <a:p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fr-FR" sz="1600" b="1" dirty="0"/>
              <a:t>('</a:t>
            </a:r>
            <a:r>
              <a:rPr lang="fr-FR" sz="1600" b="1" dirty="0" err="1"/>
              <a:t>mon_element</a:t>
            </a:r>
            <a:r>
              <a:rPr lang="fr-FR" sz="1600" b="1" dirty="0"/>
              <a:t>')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fr-FR" sz="1600" b="1" dirty="0"/>
              <a:t>=</a:t>
            </a:r>
            <a:r>
              <a:rPr lang="fr-FR" sz="1600" b="1" dirty="0" err="1"/>
              <a:t>nom_de_la_fonction</a:t>
            </a:r>
            <a:r>
              <a:rPr lang="fr-FR" sz="1600" b="1" dirty="0"/>
              <a:t>;</a:t>
            </a:r>
          </a:p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B- Via une fonction anonyme </a:t>
            </a:r>
            <a:r>
              <a:rPr lang="fr-FR" sz="1600" b="1" dirty="0" err="1"/>
              <a:t>document.getElementById</a:t>
            </a:r>
            <a:r>
              <a:rPr lang="fr-FR" sz="1600" b="1" dirty="0"/>
              <a:t>('</a:t>
            </a:r>
            <a:r>
              <a:rPr lang="fr-FR" sz="1600" b="1" dirty="0" err="1"/>
              <a:t>mon_element</a:t>
            </a:r>
            <a:r>
              <a:rPr lang="fr-FR" sz="1600" b="1" dirty="0"/>
              <a:t>').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fr-FR" sz="1600" b="1" dirty="0"/>
              <a:t>=</a:t>
            </a:r>
            <a:r>
              <a:rPr lang="fr-FR" sz="1600" b="1" dirty="0" err="1"/>
              <a:t>function</a:t>
            </a:r>
            <a:r>
              <a:rPr lang="fr-FR" sz="1600" b="1" dirty="0"/>
              <a:t>("</a:t>
            </a:r>
            <a:r>
              <a:rPr lang="fr-FR" sz="1600" b="1" dirty="0" err="1"/>
              <a:t>un_parametre</a:t>
            </a:r>
            <a:r>
              <a:rPr lang="fr-FR" sz="1600" b="1" dirty="0"/>
              <a:t>"){du code du code...</a:t>
            </a:r>
            <a:r>
              <a:rPr lang="fr-FR" sz="1600" b="1" dirty="0" err="1"/>
              <a:t>etc</a:t>
            </a:r>
            <a:r>
              <a:rPr lang="fr-FR" sz="1600" b="1" dirty="0"/>
              <a:t>}</a:t>
            </a:r>
          </a:p>
          <a:p>
            <a:endParaRPr lang="fr-FR" sz="1600" b="1" dirty="0"/>
          </a:p>
          <a:p>
            <a:r>
              <a:rPr lang="fr-FR" sz="1600" b="1" u="sng" dirty="0">
                <a:solidFill>
                  <a:schemeClr val="accent6">
                    <a:lumMod val="75000"/>
                  </a:schemeClr>
                </a:solidFill>
              </a:rPr>
              <a:t>Méthode 2 : via </a:t>
            </a:r>
            <a:r>
              <a:rPr lang="fr-FR" sz="1600" b="1" u="sng" dirty="0" err="1">
                <a:solidFill>
                  <a:schemeClr val="accent6">
                    <a:lumMod val="75000"/>
                  </a:schemeClr>
                </a:solidFill>
              </a:rPr>
              <a:t>addEventListener</a:t>
            </a:r>
            <a:r>
              <a:rPr lang="fr-FR" sz="1600" b="1" u="sng" dirty="0">
                <a:solidFill>
                  <a:schemeClr val="accent6">
                    <a:lumMod val="75000"/>
                  </a:schemeClr>
                </a:solidFill>
              </a:rPr>
              <a:t>  - DOM-2</a:t>
            </a:r>
          </a:p>
          <a:p>
            <a:r>
              <a:rPr lang="fr-FR" sz="1600" dirty="0" err="1"/>
              <a:t>document.getElementById</a:t>
            </a:r>
            <a:r>
              <a:rPr lang="fr-FR" sz="1600" dirty="0"/>
              <a:t>('</a:t>
            </a:r>
            <a:r>
              <a:rPr lang="fr-FR" sz="1600" dirty="0" err="1"/>
              <a:t>mon_element</a:t>
            </a:r>
            <a:r>
              <a:rPr lang="fr-FR" sz="1600" dirty="0"/>
              <a:t>').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</a:rPr>
              <a:t>addEventListener</a:t>
            </a:r>
            <a:r>
              <a:rPr lang="fr-FR" sz="1600" dirty="0"/>
              <a:t>("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click</a:t>
            </a:r>
            <a:r>
              <a:rPr lang="fr-FR" sz="1600" dirty="0"/>
              <a:t>", </a:t>
            </a:r>
            <a:r>
              <a:rPr lang="fr-FR" sz="1600" dirty="0" err="1"/>
              <a:t>nom_de_la_fonction</a:t>
            </a:r>
            <a:r>
              <a:rPr lang="fr-FR" sz="1600" dirty="0"/>
              <a:t>], </a:t>
            </a:r>
            <a:r>
              <a:rPr lang="fr-FR" sz="1600" dirty="0" err="1"/>
              <a:t>true</a:t>
            </a:r>
            <a:r>
              <a:rPr lang="fr-FR" sz="1600" dirty="0"/>
              <a:t>]);</a:t>
            </a:r>
          </a:p>
          <a:p>
            <a:endParaRPr lang="fr-FR" sz="1600" dirty="0"/>
          </a:p>
          <a:p>
            <a:r>
              <a:rPr lang="fr-FR" sz="1600" b="1" dirty="0"/>
              <a:t>- Il est possible d’ajouter plusieurs fonctions à un évènement</a:t>
            </a:r>
          </a:p>
          <a:p>
            <a:endParaRPr lang="fr-FR" sz="1600" b="1" dirty="0"/>
          </a:p>
          <a:p>
            <a:r>
              <a:rPr lang="fr-FR" sz="1600" b="1" dirty="0"/>
              <a:t>Il est possible de retirer un évènement en utilisant  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removeEventListener</a:t>
            </a:r>
            <a:r>
              <a:rPr lang="fr-FR" sz="1600" b="1" dirty="0"/>
              <a:t>();</a:t>
            </a:r>
          </a:p>
          <a:p>
            <a:r>
              <a:rPr lang="fr-FR" sz="1600" dirty="0" err="1"/>
              <a:t>document.getElementById</a:t>
            </a:r>
            <a:r>
              <a:rPr lang="fr-FR" sz="1600" dirty="0"/>
              <a:t>('</a:t>
            </a:r>
            <a:r>
              <a:rPr lang="fr-FR" sz="1600" dirty="0" err="1"/>
              <a:t>mon_element</a:t>
            </a:r>
            <a:r>
              <a:rPr lang="fr-FR" sz="1600" dirty="0"/>
              <a:t>').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</a:rPr>
              <a:t>removeEventListener</a:t>
            </a:r>
            <a:r>
              <a:rPr lang="fr-FR" sz="1600" dirty="0"/>
              <a:t>("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click</a:t>
            </a:r>
            <a:r>
              <a:rPr lang="fr-FR" sz="1600" dirty="0"/>
              <a:t>", </a:t>
            </a:r>
            <a:r>
              <a:rPr lang="fr-FR" sz="1600" dirty="0" err="1"/>
              <a:t>nom_de_la_fonction</a:t>
            </a:r>
            <a:r>
              <a:rPr lang="fr-FR" sz="1600" dirty="0"/>
              <a:t> ], </a:t>
            </a:r>
            <a:r>
              <a:rPr lang="fr-FR" sz="1600" dirty="0" err="1"/>
              <a:t>true</a:t>
            </a:r>
            <a:r>
              <a:rPr lang="fr-FR" sz="1600" dirty="0"/>
              <a:t>]);</a:t>
            </a:r>
            <a:endParaRPr lang="fr-FR" sz="1600" b="1" dirty="0"/>
          </a:p>
          <a:p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24979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1" y="222195"/>
            <a:ext cx="5182820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Gestion</a:t>
            </a:r>
            <a:r>
              <a:rPr lang="en-US" b="1" dirty="0"/>
              <a:t> des </a:t>
            </a:r>
            <a:r>
              <a:rPr lang="en-US" b="1" dirty="0" err="1"/>
              <a:t>évènements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55" y="1901950"/>
            <a:ext cx="870418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/>
              <a:t>Pour associer un évènement à un élément  après le chargement de la page:</a:t>
            </a:r>
          </a:p>
          <a:p>
            <a:endParaRPr lang="fr-FR" b="1" u="sng" dirty="0"/>
          </a:p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Méthode 3 : L’objet Event</a:t>
            </a:r>
          </a:p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Cet objet contient les informations liées à un évènement déclenché</a:t>
            </a:r>
          </a:p>
          <a:p>
            <a:r>
              <a:rPr lang="fr-FR" sz="1600" dirty="0"/>
              <a:t>Il faut transmettre cet objet lors de l’appel de la fonction.</a:t>
            </a:r>
          </a:p>
          <a:p>
            <a:endParaRPr lang="fr-FR" sz="1600" dirty="0"/>
          </a:p>
          <a:p>
            <a:r>
              <a:rPr lang="fr-FR" sz="1600" dirty="0"/>
              <a:t>A- </a:t>
            </a:r>
            <a:r>
              <a:rPr lang="fr-FR" sz="1600" dirty="0" err="1"/>
              <a:t>element.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dirty="0"/>
              <a:t>= </a:t>
            </a:r>
            <a:r>
              <a:rPr lang="fr-FR" sz="1600" dirty="0" err="1"/>
              <a:t>function</a:t>
            </a:r>
            <a:r>
              <a:rPr lang="fr-FR" sz="1600" dirty="0"/>
              <a:t>(</a:t>
            </a:r>
            <a:r>
              <a:rPr lang="fr-FR" sz="1600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fr-FR" sz="1600" dirty="0"/>
              <a:t>) { </a:t>
            </a:r>
          </a:p>
          <a:p>
            <a:r>
              <a:rPr lang="fr-FR" sz="1600" dirty="0"/>
              <a:t>    // L'argument « e » va récupérer une référence vers l'objet « Event »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alert</a:t>
            </a:r>
            <a:r>
              <a:rPr lang="fr-FR" sz="1600" dirty="0"/>
              <a:t>(</a:t>
            </a:r>
            <a:r>
              <a:rPr lang="fr-FR" sz="1600" b="1" dirty="0" err="1">
                <a:solidFill>
                  <a:schemeClr val="accent3">
                    <a:lumMod val="75000"/>
                  </a:schemeClr>
                </a:solidFill>
              </a:rPr>
              <a:t>e.</a:t>
            </a:r>
            <a:r>
              <a:rPr lang="fr-FR" sz="1600" dirty="0" err="1"/>
              <a:t>type</a:t>
            </a:r>
            <a:r>
              <a:rPr lang="fr-FR" sz="1600" dirty="0"/>
              <a:t>); // Ceci affiche le type de l'événement (click, </a:t>
            </a:r>
            <a:r>
              <a:rPr lang="fr-FR" sz="1600" dirty="0" err="1"/>
              <a:t>mouseover</a:t>
            </a:r>
            <a:r>
              <a:rPr lang="fr-FR" sz="1600" dirty="0"/>
              <a:t>, etc.)</a:t>
            </a:r>
          </a:p>
          <a:p>
            <a:r>
              <a:rPr lang="fr-FR" sz="1600" dirty="0"/>
              <a:t>};</a:t>
            </a:r>
          </a:p>
          <a:p>
            <a:endParaRPr lang="fr-FR" sz="1600" dirty="0"/>
          </a:p>
          <a:p>
            <a:r>
              <a:rPr lang="fr-FR" sz="1600" dirty="0"/>
              <a:t>B- </a:t>
            </a:r>
            <a:r>
              <a:rPr lang="fr-FR" sz="1600" dirty="0" err="1"/>
              <a:t>element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.addEventListener</a:t>
            </a:r>
            <a:r>
              <a:rPr lang="fr-FR" sz="1600" dirty="0"/>
              <a:t>('click', </a:t>
            </a:r>
            <a:r>
              <a:rPr lang="fr-FR" sz="1600" dirty="0" err="1"/>
              <a:t>function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92D050"/>
                </a:solidFill>
              </a:rPr>
              <a:t>e</a:t>
            </a:r>
            <a:r>
              <a:rPr lang="fr-FR" sz="1600" dirty="0"/>
              <a:t>) { </a:t>
            </a:r>
          </a:p>
          <a:p>
            <a:r>
              <a:rPr lang="fr-FR" sz="1600" dirty="0"/>
              <a:t>// L'argument « e » va récupérer une référence vers l'objet « Event »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alert</a:t>
            </a:r>
            <a:r>
              <a:rPr lang="fr-FR" sz="1600" dirty="0"/>
              <a:t>(</a:t>
            </a:r>
            <a:r>
              <a:rPr lang="fr-FR" sz="1600" b="1" dirty="0" err="1">
                <a:solidFill>
                  <a:srgbClr val="92D050"/>
                </a:solidFill>
              </a:rPr>
              <a:t>e.</a:t>
            </a:r>
            <a:r>
              <a:rPr lang="fr-FR" sz="1600" dirty="0" err="1"/>
              <a:t>type</a:t>
            </a:r>
            <a:r>
              <a:rPr lang="fr-FR" sz="1600" dirty="0"/>
              <a:t>); // Ceci affiche le type de l'événement (click, </a:t>
            </a:r>
            <a:r>
              <a:rPr lang="fr-FR" sz="1600" dirty="0" err="1"/>
              <a:t>mouseover</a:t>
            </a:r>
            <a:r>
              <a:rPr lang="fr-FR" sz="1600" dirty="0"/>
              <a:t>, etc.)</a:t>
            </a:r>
          </a:p>
          <a:p>
            <a:r>
              <a:rPr lang="fr-FR" sz="1600" dirty="0"/>
              <a:t>});</a:t>
            </a:r>
          </a:p>
          <a:p>
            <a:endParaRPr lang="fr-FR" sz="1600" b="1" dirty="0"/>
          </a:p>
          <a:p>
            <a:endParaRPr lang="fr-FR" sz="16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1600" b="1" dirty="0"/>
          </a:p>
          <a:p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56476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-44148"/>
            <a:ext cx="4411975" cy="1754326"/>
          </a:xfrm>
        </p:spPr>
        <p:txBody>
          <a:bodyPr>
            <a:spAutoFit/>
          </a:bodyPr>
          <a:lstStyle/>
          <a:p>
            <a:r>
              <a:rPr lang="en-US" b="1" dirty="0"/>
              <a:t>HTML </a:t>
            </a:r>
            <a:br>
              <a:rPr lang="en-US" b="1" dirty="0"/>
            </a:br>
            <a:r>
              <a:rPr lang="en-US" b="1" dirty="0" err="1"/>
              <a:t>HyperText</a:t>
            </a:r>
            <a:r>
              <a:rPr lang="en-US" b="1" dirty="0"/>
              <a:t> Markup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77666" y="2360065"/>
            <a:ext cx="530871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 générale d’un fichier HTML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&lt;html&gt;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	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		&lt;</a:t>
            </a:r>
            <a:r>
              <a:rPr lang="fr-FR" dirty="0" err="1"/>
              <a:t>title</a:t>
            </a:r>
            <a:r>
              <a:rPr lang="fr-FR" dirty="0"/>
              <a:t>&gt;mon premier fichier&lt;/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	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	&lt;body&gt;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		hello world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	&lt;/body&gt;</a:t>
            </a:r>
          </a:p>
          <a:p>
            <a:pPr>
              <a:spcBef>
                <a:spcPct val="50000"/>
              </a:spcBef>
              <a:buClr>
                <a:srgbClr val="352377"/>
              </a:buClr>
              <a:buSzPct val="65000"/>
            </a:pPr>
            <a:r>
              <a:rPr lang="fr-FR" dirty="0"/>
              <a:t>&lt;/html&gt;</a:t>
            </a:r>
          </a:p>
        </p:txBody>
      </p:sp>
      <p:sp>
        <p:nvSpPr>
          <p:cNvPr id="8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7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527605"/>
            <a:ext cx="4411975" cy="4581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Pré</a:t>
            </a:r>
            <a:r>
              <a:rPr lang="en-US" b="1" dirty="0"/>
              <a:t> </a:t>
            </a:r>
            <a:r>
              <a:rPr lang="en-US" b="1" dirty="0" err="1"/>
              <a:t>requis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052" y="1901950"/>
            <a:ext cx="5419960" cy="61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HTML : </a:t>
            </a:r>
            <a:r>
              <a:rPr lang="en-US" sz="2400" b="1" dirty="0" err="1">
                <a:solidFill>
                  <a:schemeClr val="tx1"/>
                </a:solidFill>
              </a:rPr>
              <a:t>HyperText</a:t>
            </a:r>
            <a:r>
              <a:rPr lang="en-US" sz="2400" b="1" dirty="0">
                <a:solidFill>
                  <a:schemeClr val="tx1"/>
                </a:solidFill>
              </a:rPr>
              <a:t> markup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41828"/>
            <a:ext cx="8229600" cy="687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 err="1">
                <a:solidFill>
                  <a:schemeClr val="tx1"/>
                </a:solidFill>
              </a:rPr>
              <a:t>Eléments</a:t>
            </a:r>
            <a:r>
              <a:rPr lang="en-US" sz="2400" b="1" i="1" dirty="0">
                <a:solidFill>
                  <a:schemeClr val="tx1"/>
                </a:solidFill>
              </a:rPr>
              <a:t> : </a:t>
            </a:r>
            <a:r>
              <a:rPr lang="en-US" sz="2400" dirty="0">
                <a:solidFill>
                  <a:schemeClr val="tx1"/>
                </a:solidFill>
              </a:rPr>
              <a:t>images, </a:t>
            </a:r>
            <a:r>
              <a:rPr lang="en-US" sz="2400" dirty="0" err="1">
                <a:solidFill>
                  <a:schemeClr val="tx1"/>
                </a:solidFill>
              </a:rPr>
              <a:t>fichier</a:t>
            </a:r>
            <a:r>
              <a:rPr lang="en-US" sz="2400" dirty="0">
                <a:solidFill>
                  <a:schemeClr val="tx1"/>
                </a:solidFill>
              </a:rPr>
              <a:t> audio, video, </a:t>
            </a:r>
            <a:r>
              <a:rPr lang="en-US" sz="2400" dirty="0" err="1">
                <a:solidFill>
                  <a:schemeClr val="tx1"/>
                </a:solidFill>
              </a:rPr>
              <a:t>paragraphe</a:t>
            </a:r>
            <a:r>
              <a:rPr lang="en-US" sz="2400" dirty="0">
                <a:solidFill>
                  <a:schemeClr val="tx1"/>
                </a:solidFill>
              </a:rPr>
              <a:t>, tableau, etc…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669614"/>
            <a:ext cx="8229600" cy="151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 err="1">
                <a:solidFill>
                  <a:schemeClr val="tx1"/>
                </a:solidFill>
              </a:rPr>
              <a:t>Balises</a:t>
            </a:r>
            <a:r>
              <a:rPr lang="en-US" sz="2400" b="1" i="1" dirty="0">
                <a:solidFill>
                  <a:schemeClr val="tx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&lt;p&gt; </a:t>
            </a:r>
            <a:r>
              <a:rPr lang="en-US" sz="2400" dirty="0" err="1">
                <a:solidFill>
                  <a:schemeClr val="tx1"/>
                </a:solidFill>
              </a:rPr>
              <a:t>Contenu</a:t>
            </a:r>
            <a:r>
              <a:rPr lang="en-US" sz="2400" dirty="0">
                <a:solidFill>
                  <a:schemeClr val="tx1"/>
                </a:solidFill>
              </a:rPr>
              <a:t>&lt;/p&gt; : </a:t>
            </a:r>
            <a:r>
              <a:rPr lang="en-US" sz="2400" dirty="0" err="1">
                <a:solidFill>
                  <a:schemeClr val="tx1"/>
                </a:solidFill>
              </a:rPr>
              <a:t>permet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définir</a:t>
            </a:r>
            <a:r>
              <a:rPr lang="en-US" sz="2400" dirty="0">
                <a:solidFill>
                  <a:schemeClr val="tx1"/>
                </a:solidFill>
              </a:rPr>
              <a:t> un </a:t>
            </a:r>
            <a:r>
              <a:rPr lang="en-US" sz="2400" dirty="0" err="1">
                <a:solidFill>
                  <a:schemeClr val="tx1"/>
                </a:solidFill>
              </a:rPr>
              <a:t>paragraphe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&lt;b&gt;</a:t>
            </a:r>
            <a:r>
              <a:rPr lang="en-US" sz="2400" dirty="0" err="1">
                <a:solidFill>
                  <a:schemeClr val="tx1"/>
                </a:solidFill>
              </a:rPr>
              <a:t>Contenu</a:t>
            </a:r>
            <a:r>
              <a:rPr lang="en-US" sz="2400" dirty="0">
                <a:solidFill>
                  <a:schemeClr val="tx1"/>
                </a:solidFill>
              </a:rPr>
              <a:t> &lt;/b&gt; : </a:t>
            </a:r>
            <a:r>
              <a:rPr lang="en-US" sz="2400" dirty="0" err="1">
                <a:solidFill>
                  <a:schemeClr val="tx1"/>
                </a:solidFill>
              </a:rPr>
              <a:t>mettre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527605"/>
            <a:ext cx="4411975" cy="4581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Pré</a:t>
            </a:r>
            <a:r>
              <a:rPr lang="en-US" b="1" dirty="0"/>
              <a:t> </a:t>
            </a:r>
            <a:r>
              <a:rPr lang="en-US" b="1" dirty="0" err="1"/>
              <a:t>requis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052" y="1901950"/>
            <a:ext cx="5419960" cy="61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HTML : </a:t>
            </a:r>
            <a:r>
              <a:rPr lang="en-US" sz="2400" b="1" dirty="0" err="1">
                <a:solidFill>
                  <a:schemeClr val="tx1"/>
                </a:solidFill>
              </a:rPr>
              <a:t>HyperText</a:t>
            </a:r>
            <a:r>
              <a:rPr lang="en-US" sz="2400" b="1" dirty="0">
                <a:solidFill>
                  <a:schemeClr val="tx1"/>
                </a:solidFill>
              </a:rPr>
              <a:t> markup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41828"/>
            <a:ext cx="8229600" cy="68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 err="1">
                <a:solidFill>
                  <a:schemeClr val="tx1"/>
                </a:solidFill>
              </a:rPr>
              <a:t>attributs</a:t>
            </a:r>
            <a:r>
              <a:rPr lang="en-US" sz="2400" b="1" i="1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chaque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balise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possède</a:t>
            </a:r>
            <a:r>
              <a:rPr lang="en-US" sz="2400" dirty="0">
                <a:solidFill>
                  <a:schemeClr val="tx1"/>
                </a:solidFill>
              </a:rPr>
              <a:t> des </a:t>
            </a:r>
            <a:r>
              <a:rPr lang="en-US" sz="2400" dirty="0" err="1">
                <a:solidFill>
                  <a:schemeClr val="tx1"/>
                </a:solidFill>
              </a:rPr>
              <a:t>attributs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669614"/>
            <a:ext cx="8229600" cy="151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 err="1">
                <a:solidFill>
                  <a:schemeClr val="tx1"/>
                </a:solidFill>
              </a:rPr>
              <a:t>Exemple</a:t>
            </a:r>
            <a:r>
              <a:rPr lang="en-US" sz="2400" b="1" i="1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img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</a:t>
            </a:r>
            <a:r>
              <a:rPr lang="en-US" sz="2400" dirty="0" err="1">
                <a:solidFill>
                  <a:schemeClr val="tx1"/>
                </a:solidFill>
              </a:rPr>
              <a:t>lien_fichier</a:t>
            </a:r>
            <a:r>
              <a:rPr lang="en-US" sz="2400" dirty="0">
                <a:solidFill>
                  <a:schemeClr val="tx1"/>
                </a:solidFill>
              </a:rPr>
              <a:t>”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&lt;a </a:t>
            </a:r>
            <a:r>
              <a:rPr lang="en-US" sz="2400" b="1" i="1" dirty="0" err="1">
                <a:solidFill>
                  <a:schemeClr val="tx1"/>
                </a:solidFill>
              </a:rPr>
              <a:t>href</a:t>
            </a:r>
            <a:r>
              <a:rPr lang="en-US" sz="2400" dirty="0">
                <a:solidFill>
                  <a:schemeClr val="tx1"/>
                </a:solidFill>
              </a:rPr>
              <a:t>=“</a:t>
            </a:r>
            <a:r>
              <a:rPr lang="en-US" sz="2400" dirty="0" err="1">
                <a:solidFill>
                  <a:schemeClr val="tx1"/>
                </a:solidFill>
              </a:rPr>
              <a:t>url_lien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b="1" i="1" dirty="0">
                <a:solidFill>
                  <a:schemeClr val="tx1"/>
                </a:solidFill>
              </a:rPr>
              <a:t> target</a:t>
            </a:r>
            <a:r>
              <a:rPr lang="en-US" sz="2400" dirty="0">
                <a:solidFill>
                  <a:schemeClr val="tx1"/>
                </a:solidFill>
              </a:rPr>
              <a:t>=“”&gt; </a:t>
            </a:r>
            <a:r>
              <a:rPr lang="en-US" sz="2400" dirty="0" err="1">
                <a:solidFill>
                  <a:schemeClr val="tx1"/>
                </a:solidFill>
              </a:rPr>
              <a:t>contenu</a:t>
            </a:r>
            <a:r>
              <a:rPr lang="en-US" sz="2400" dirty="0">
                <a:solidFill>
                  <a:schemeClr val="tx1"/>
                </a:solidFill>
              </a:rPr>
              <a:t> &lt;/a&gt;: lien </a:t>
            </a:r>
          </a:p>
        </p:txBody>
      </p:sp>
      <p:sp>
        <p:nvSpPr>
          <p:cNvPr id="9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527605"/>
            <a:ext cx="4411975" cy="4581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</a:t>
            </a:r>
            <a:r>
              <a:rPr lang="en-US" b="1" dirty="0" err="1"/>
              <a:t>programmation</a:t>
            </a:r>
            <a:r>
              <a:rPr lang="en-US" b="1" dirty="0"/>
              <a:t> pour le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3716388"/>
            <a:ext cx="2143125" cy="2143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544177"/>
            <a:ext cx="2175398" cy="2175398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3050205" y="3716389"/>
            <a:ext cx="3201550" cy="3234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flipH="1" flipV="1">
            <a:off x="3044950" y="5108755"/>
            <a:ext cx="3201550" cy="3234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23736" y="3463462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Get</a:t>
            </a:r>
            <a:r>
              <a:rPr lang="fr-FR" dirty="0"/>
              <a:t> : url de la page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23736" y="4739423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</a:t>
            </a:r>
            <a:r>
              <a:rPr lang="fr-FR" dirty="0"/>
              <a:t> : page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266590" y="1443835"/>
            <a:ext cx="0" cy="201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1195" y="1636333"/>
            <a:ext cx="3347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latin typeface="Arial Black" panose="020B0A04020102020204" pitchFamily="34" charset="0"/>
              </a:rPr>
              <a:t>Client </a:t>
            </a:r>
            <a:r>
              <a:rPr lang="fr-FR" b="1" i="1" u="sng" dirty="0" err="1">
                <a:latin typeface="Arial Black" panose="020B0A04020102020204" pitchFamily="34" charset="0"/>
              </a:rPr>
              <a:t>Side</a:t>
            </a:r>
            <a:r>
              <a:rPr lang="fr-FR" b="1" i="1" u="sng" dirty="0">
                <a:latin typeface="Arial Black" panose="020B0A04020102020204" pitchFamily="34" charset="0"/>
              </a:rPr>
              <a:t> :</a:t>
            </a:r>
          </a:p>
          <a:p>
            <a:r>
              <a:rPr lang="fr-FR" dirty="0"/>
              <a:t> exécution sur le navigateur</a:t>
            </a:r>
          </a:p>
          <a:p>
            <a:r>
              <a:rPr lang="fr-FR" dirty="0"/>
              <a:t>Toutes les données pour et les traitements sont déjà chargées sur la page </a:t>
            </a:r>
          </a:p>
          <a:p>
            <a:r>
              <a:rPr lang="fr-FR" dirty="0"/>
              <a:t>Vérification de formulaires</a:t>
            </a:r>
          </a:p>
          <a:p>
            <a:r>
              <a:rPr lang="fr-FR" b="1" i="1" dirty="0" err="1"/>
              <a:t>Javascript</a:t>
            </a:r>
            <a:endParaRPr lang="fr-FR" b="1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809445" y="1269700"/>
            <a:ext cx="2911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latin typeface="Arial Black" panose="020B0A04020102020204" pitchFamily="34" charset="0"/>
              </a:rPr>
              <a:t>Server </a:t>
            </a:r>
            <a:r>
              <a:rPr lang="fr-FR" b="1" i="1" u="sng" dirty="0" err="1">
                <a:latin typeface="Arial Black" panose="020B0A04020102020204" pitchFamily="34" charset="0"/>
              </a:rPr>
              <a:t>Side</a:t>
            </a:r>
            <a:r>
              <a:rPr lang="fr-FR" b="1" i="1" u="sng" dirty="0">
                <a:latin typeface="Arial Black" panose="020B0A04020102020204" pitchFamily="34" charset="0"/>
              </a:rPr>
              <a:t> :</a:t>
            </a:r>
          </a:p>
          <a:p>
            <a:r>
              <a:rPr lang="fr-FR" dirty="0"/>
              <a:t> exécution sur le serveur.</a:t>
            </a:r>
          </a:p>
          <a:p>
            <a:r>
              <a:rPr lang="fr-FR" dirty="0"/>
              <a:t>Le navigateur interroge le serveur qui effectue des traitements et retourne les résultats au navigateur</a:t>
            </a:r>
          </a:p>
          <a:p>
            <a:r>
              <a:rPr lang="fr-FR" dirty="0"/>
              <a:t>PHP, ASP, JSP, etc..</a:t>
            </a:r>
          </a:p>
        </p:txBody>
      </p:sp>
    </p:spTree>
    <p:extLst>
      <p:ext uri="{BB962C8B-B14F-4D97-AF65-F5344CB8AC3E}">
        <p14:creationId xmlns:p14="http://schemas.microsoft.com/office/powerpoint/2010/main" val="3864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222195"/>
            <a:ext cx="4411975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66715" y="1685876"/>
            <a:ext cx="4405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latin typeface="Arial Black" panose="020B0A04020102020204" pitchFamily="34" charset="0"/>
              </a:rPr>
              <a:t>Inclusion du code: </a:t>
            </a:r>
            <a:r>
              <a:rPr lang="fr-FR" dirty="0"/>
              <a:t> &lt;script&gt;&lt;/script&gt;</a:t>
            </a:r>
          </a:p>
          <a:p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Dans l’élément </a:t>
            </a:r>
            <a:r>
              <a:rPr lang="fr-FR" b="1" dirty="0" err="1"/>
              <a:t>head</a:t>
            </a:r>
            <a:r>
              <a:rPr lang="fr-FR" dirty="0"/>
              <a:t> de la page html</a:t>
            </a:r>
          </a:p>
          <a:p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 &lt;script&gt; </a:t>
            </a:r>
            <a:r>
              <a:rPr lang="fr-FR" dirty="0" err="1"/>
              <a:t>alert</a:t>
            </a:r>
            <a:r>
              <a:rPr lang="fr-FR" dirty="0"/>
              <a:t>(‘Bonjour’);</a:t>
            </a:r>
          </a:p>
          <a:p>
            <a:pPr lvl="1"/>
            <a:r>
              <a:rPr lang="fr-FR" dirty="0"/>
              <a:t>&lt;/script&gt;</a:t>
            </a:r>
          </a:p>
          <a:p>
            <a:r>
              <a:rPr lang="fr-FR" dirty="0"/>
              <a:t>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 startAt="2"/>
            </a:pPr>
            <a:r>
              <a:rPr lang="fr-FR" dirty="0"/>
              <a:t>Dans l’élément </a:t>
            </a:r>
            <a:r>
              <a:rPr lang="fr-FR" b="1" dirty="0"/>
              <a:t>body </a:t>
            </a:r>
            <a:r>
              <a:rPr lang="fr-FR" dirty="0"/>
              <a:t>de la page html</a:t>
            </a:r>
          </a:p>
          <a:p>
            <a:r>
              <a:rPr lang="fr-FR" dirty="0"/>
              <a:t>&lt;body&gt;</a:t>
            </a:r>
          </a:p>
          <a:p>
            <a:pPr lvl="1"/>
            <a:r>
              <a:rPr lang="fr-FR" dirty="0"/>
              <a:t> &lt;script&gt; </a:t>
            </a:r>
            <a:r>
              <a:rPr lang="fr-FR" dirty="0" err="1"/>
              <a:t>alert</a:t>
            </a:r>
            <a:r>
              <a:rPr lang="fr-FR" dirty="0"/>
              <a:t>(‘Bonjour’);</a:t>
            </a:r>
          </a:p>
          <a:p>
            <a:pPr lvl="1"/>
            <a:r>
              <a:rPr lang="fr-FR" dirty="0"/>
              <a:t>&lt;/script&gt;</a:t>
            </a:r>
          </a:p>
          <a:p>
            <a:r>
              <a:rPr lang="fr-FR" dirty="0"/>
              <a:t>&lt;/body&gt;</a:t>
            </a:r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350557" y="2512770"/>
            <a:ext cx="4405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342900" indent="-342900">
              <a:buFont typeface="+mj-lt"/>
              <a:buAutoNum type="arabicPeriod" startAt="3"/>
            </a:pPr>
            <a:r>
              <a:rPr lang="fr-FR" dirty="0"/>
              <a:t>Dans l’élément </a:t>
            </a:r>
            <a:r>
              <a:rPr lang="fr-FR" b="1" dirty="0"/>
              <a:t>un fichier externe </a:t>
            </a:r>
            <a:r>
              <a:rPr lang="fr-FR" dirty="0"/>
              <a:t>de la page html</a:t>
            </a:r>
          </a:p>
          <a:p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 &lt;script </a:t>
            </a:r>
            <a:r>
              <a:rPr lang="fr-FR" dirty="0" err="1"/>
              <a:t>src</a:t>
            </a:r>
            <a:r>
              <a:rPr lang="fr-FR" dirty="0"/>
              <a:t>=‘’</a:t>
            </a:r>
            <a:r>
              <a:rPr lang="fr-FR" b="1" dirty="0"/>
              <a:t>test.js</a:t>
            </a:r>
            <a:r>
              <a:rPr lang="fr-FR" dirty="0"/>
              <a:t>’’&gt; &lt;/script&gt;</a:t>
            </a:r>
          </a:p>
          <a:p>
            <a:r>
              <a:rPr lang="fr-FR" dirty="0"/>
              <a:t>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61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5" y="222195"/>
            <a:ext cx="4411975" cy="7635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Langage</a:t>
            </a:r>
            <a:r>
              <a:rPr lang="en-US" b="1" dirty="0"/>
              <a:t> de script :</a:t>
            </a:r>
            <a:br>
              <a:rPr lang="en-US" b="1" dirty="0"/>
            </a:br>
            <a:r>
              <a:rPr lang="en-US" b="1" dirty="0" err="1"/>
              <a:t>Javascript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635805"/>
            <a:ext cx="601670" cy="2221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212490" y="4165700"/>
            <a:ext cx="5474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latin typeface="Arial Black" panose="020B0A04020102020204" pitchFamily="34" charset="0"/>
              </a:rPr>
              <a:t>Affichage des résultats:</a:t>
            </a:r>
          </a:p>
          <a:p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À l’aide de la console </a:t>
            </a:r>
          </a:p>
          <a:p>
            <a:r>
              <a:rPr lang="fr-FR" b="1" i="1" dirty="0"/>
              <a:t>console.log</a:t>
            </a:r>
            <a:r>
              <a:rPr lang="fr-FR" dirty="0"/>
              <a:t>(‘message à afficher’);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 startAt="2"/>
            </a:pPr>
            <a:r>
              <a:rPr lang="fr-FR" dirty="0"/>
              <a:t>Dans la page html à l’aide de</a:t>
            </a:r>
          </a:p>
          <a:p>
            <a:r>
              <a:rPr lang="fr-FR" b="1" i="1" dirty="0" err="1"/>
              <a:t>document.write</a:t>
            </a:r>
            <a:r>
              <a:rPr lang="fr-FR" dirty="0"/>
              <a:t>(‘Message à afficher’);</a:t>
            </a:r>
          </a:p>
          <a:p>
            <a:endParaRPr lang="fr-FR" dirty="0"/>
          </a:p>
        </p:txBody>
      </p:sp>
      <p:sp>
        <p:nvSpPr>
          <p:cNvPr id="9" name="ZoneTexte 19"/>
          <p:cNvSpPr txBox="1"/>
          <p:nvPr/>
        </p:nvSpPr>
        <p:spPr>
          <a:xfrm>
            <a:off x="758787" y="2054655"/>
            <a:ext cx="7325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alert</a:t>
            </a:r>
            <a:r>
              <a:rPr lang="fr-FR" b="1" dirty="0"/>
              <a:t>(): </a:t>
            </a:r>
            <a:r>
              <a:rPr lang="fr-FR" dirty="0"/>
              <a:t>fonction qui permet d’afficher une boite de dialogue</a:t>
            </a:r>
          </a:p>
          <a:p>
            <a:r>
              <a:rPr lang="fr-FR" b="1" dirty="0" err="1"/>
              <a:t>confirm</a:t>
            </a:r>
            <a:r>
              <a:rPr lang="fr-FR" b="1" dirty="0"/>
              <a:t>(): </a:t>
            </a:r>
            <a:r>
              <a:rPr lang="fr-FR" dirty="0"/>
              <a:t>fonction qui permet d’afficher une boite de dialogue avec les boutons ok et annuler</a:t>
            </a:r>
          </a:p>
          <a:p>
            <a:r>
              <a:rPr lang="fr-FR" b="1" dirty="0"/>
              <a:t>m=prompt(): </a:t>
            </a:r>
            <a:r>
              <a:rPr lang="fr-FR" dirty="0"/>
              <a:t>afficher une zone de saisie qui récupère du texte dans la variable</a:t>
            </a:r>
          </a:p>
          <a:p>
            <a:r>
              <a:rPr lang="fr-FR" dirty="0"/>
              <a:t>NB : </a:t>
            </a:r>
            <a:r>
              <a:rPr lang="fr-FR" dirty="0" err="1"/>
              <a:t>parseInt</a:t>
            </a:r>
            <a:r>
              <a:rPr lang="fr-FR" dirty="0"/>
              <a:t>() et </a:t>
            </a:r>
            <a:r>
              <a:rPr lang="fr-FR" dirty="0" err="1"/>
              <a:t>parseFloat</a:t>
            </a:r>
            <a:r>
              <a:rPr lang="fr-FR" dirty="0"/>
              <a:t>() permettent de convertir</a:t>
            </a:r>
          </a:p>
        </p:txBody>
      </p:sp>
    </p:spTree>
    <p:extLst>
      <p:ext uri="{BB962C8B-B14F-4D97-AF65-F5344CB8AC3E}">
        <p14:creationId xmlns:p14="http://schemas.microsoft.com/office/powerpoint/2010/main" val="1441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2825</Words>
  <Application>Microsoft Office PowerPoint</Application>
  <PresentationFormat>Affichage à l'écran (4:3)</PresentationFormat>
  <Paragraphs>405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Office Theme</vt:lpstr>
      <vt:lpstr>Langage de script : Javascript</vt:lpstr>
      <vt:lpstr>Fonctionnement du Web</vt:lpstr>
      <vt:lpstr>Pré requis</vt:lpstr>
      <vt:lpstr>HTML  HyperText Markup Language</vt:lpstr>
      <vt:lpstr>Pré requis</vt:lpstr>
      <vt:lpstr>Pré requis</vt:lpstr>
      <vt:lpstr>Langage de programmation pour le web</vt:lpstr>
      <vt:lpstr>Langage de script : Javascript</vt:lpstr>
      <vt:lpstr>Langage de script : Javascript</vt:lpstr>
      <vt:lpstr>Présentation PowerPoint</vt:lpstr>
      <vt:lpstr>Langage de script : Javascript – Conditions et boucles</vt:lpstr>
      <vt:lpstr>Langage de script : Javascript - Fonctions</vt:lpstr>
      <vt:lpstr>Langage de script : Javascript - Fonctions</vt:lpstr>
      <vt:lpstr>Langage de script : Javascript – classes et objets</vt:lpstr>
      <vt:lpstr>Langage de script : Javascript – classes et objets</vt:lpstr>
      <vt:lpstr>Langage de script : Javascript – classes et objets</vt:lpstr>
      <vt:lpstr>Langage de script : Javascript – classes et objets</vt:lpstr>
      <vt:lpstr>Langage de script : Javascript – classes et objets</vt:lpstr>
      <vt:lpstr>Langage de script : Javascript – classes et objets</vt:lpstr>
      <vt:lpstr>Langage de script : Javascript – Tableaux</vt:lpstr>
      <vt:lpstr>Langage de script : Javascript – Tableaux</vt:lpstr>
      <vt:lpstr>Langage de script : Javascript – Number</vt:lpstr>
      <vt:lpstr>Langage de script : Javascript – Math</vt:lpstr>
      <vt:lpstr>Langage de script : Javascript – String</vt:lpstr>
      <vt:lpstr>Langage de script : Javascript – Date</vt:lpstr>
      <vt:lpstr>Javascript  DOM - HTML</vt:lpstr>
      <vt:lpstr>Javascript  DOM - HTML</vt:lpstr>
      <vt:lpstr>Javascript  DOM - HTML</vt:lpstr>
      <vt:lpstr>Javascript  DOM - HTML</vt:lpstr>
      <vt:lpstr>Javascript  DOM - HTML</vt:lpstr>
      <vt:lpstr>Javascript  DOM - HTML</vt:lpstr>
      <vt:lpstr>Javascript  Gestion des évènements</vt:lpstr>
      <vt:lpstr>Javascript  Gestion des évènements</vt:lpstr>
      <vt:lpstr>Javascript  Gestion des évènements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Delacroix Guillaume</cp:lastModifiedBy>
  <cp:revision>216</cp:revision>
  <cp:lastPrinted>2018-10-15T07:43:10Z</cp:lastPrinted>
  <dcterms:created xsi:type="dcterms:W3CDTF">2013-08-21T19:17:07Z</dcterms:created>
  <dcterms:modified xsi:type="dcterms:W3CDTF">2022-04-19T07:07:16Z</dcterms:modified>
</cp:coreProperties>
</file>