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203D12-92C8-48D1-B34C-4C2C9D1EE3FA}">
  <a:tblStyle styleId="{E4203D12-92C8-48D1-B34C-4C2C9D1EE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3f3e877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3f3e877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f3e877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f3e877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3f3e877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3f3e877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f3e877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f3e877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f3e877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f3e877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3f3e877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3f3e877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f3e8774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3f3e8774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f3e877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f3e877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f3e877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f3e877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f3e877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f3e877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a39036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a39036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f3e8774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f3e8774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f3e8774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3f3e8774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f3e877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f3e877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3f3e8774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3f3e8774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f19b3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f19b3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3f3e877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3f3e877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f3e877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f3e877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f3e877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f3e877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f3e877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3f3e877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3f3e877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3f3e877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f3e877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f3e877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0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SQL : Langage de Définition de Données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486050"/>
            <a:ext cx="85206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fr" sz="1200"/>
              <a:t>Afpa - Stéphane PONTONNIER 2022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contraintes sur les tables : les clés étrangères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11775" y="1573050"/>
            <a:ext cx="8520600" cy="2401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Au moment de la création de la table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TABLE </a:t>
            </a:r>
            <a:r>
              <a:rPr lang="fr" sz="1600">
                <a:solidFill>
                  <a:schemeClr val="dk1"/>
                </a:solidFill>
              </a:rPr>
              <a:t>nom_table 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nom_colonne1 type</a:t>
            </a:r>
            <a:r>
              <a:rPr b="1" lang="fr" sz="1600">
                <a:solidFill>
                  <a:srgbClr val="0000FF"/>
                </a:solidFill>
              </a:rPr>
              <a:t> PRIMARY KEY,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...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nom_colonnen type,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[</a:t>
            </a:r>
            <a:r>
              <a:rPr b="1" lang="fr" sz="1600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nom_contrainte]</a:t>
            </a:r>
            <a:r>
              <a:rPr b="1" lang="fr" sz="1600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 </a:t>
            </a:r>
            <a:r>
              <a:rPr b="1" lang="fr" sz="1600">
                <a:solidFill>
                  <a:srgbClr val="0000FF"/>
                </a:solidFill>
              </a:rPr>
              <a:t>REFERENCES</a:t>
            </a:r>
            <a:r>
              <a:rPr lang="fr" sz="1600">
                <a:solidFill>
                  <a:schemeClr val="dk1"/>
                </a:solidFill>
              </a:rPr>
              <a:t> table_dorigine(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contraintes sur les tables : les clés étrangères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11775" y="157305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En modifiant</a:t>
            </a:r>
            <a:r>
              <a:rPr b="1" lang="fr" sz="1600">
                <a:solidFill>
                  <a:schemeClr val="dk1"/>
                </a:solidFill>
              </a:rPr>
              <a:t> la table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</a:t>
            </a:r>
            <a:r>
              <a:rPr b="1" lang="fr" sz="1600">
                <a:solidFill>
                  <a:srgbClr val="0000FF"/>
                </a:solidFill>
              </a:rPr>
              <a:t>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ADD</a:t>
            </a:r>
            <a:r>
              <a:rPr lang="fr" sz="1600">
                <a:solidFill>
                  <a:schemeClr val="dk1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nom_contrainte</a:t>
            </a:r>
            <a:r>
              <a:rPr b="1" lang="fr" sz="1600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 </a:t>
            </a:r>
            <a:r>
              <a:rPr b="1" lang="fr" sz="1600">
                <a:solidFill>
                  <a:srgbClr val="0000FF"/>
                </a:solidFill>
              </a:rPr>
              <a:t>REFERENCES</a:t>
            </a:r>
            <a:r>
              <a:rPr lang="fr" sz="1600">
                <a:solidFill>
                  <a:schemeClr val="dk1"/>
                </a:solidFill>
              </a:rPr>
              <a:t> table_dorigine(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311775" y="35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ATTENTION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  <a:tr h="46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Il faut que les types des attributs référencés soient les mêmes.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contraintes sur les tables : les clés étrangères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Pour supprimer une clé étrangère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</a:t>
            </a:r>
            <a:r>
              <a:rPr b="1" lang="fr" sz="1600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nom_contrainte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11700" y="2645825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Précisions sur la modification/suppression d’une valeur clé étrangère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ADD CONSTRAINT </a:t>
            </a:r>
            <a:r>
              <a:rPr lang="fr" sz="1600">
                <a:solidFill>
                  <a:schemeClr val="dk1"/>
                </a:solidFill>
              </a:rPr>
              <a:t>nom_constraint</a:t>
            </a:r>
            <a:r>
              <a:rPr b="1" lang="fr" sz="1600">
                <a:solidFill>
                  <a:srgbClr val="0000FF"/>
                </a:solidFill>
              </a:rPr>
              <a:t> FOREIGN KEY </a:t>
            </a:r>
            <a:r>
              <a:rPr lang="fr" sz="1600">
                <a:solidFill>
                  <a:schemeClr val="dk1"/>
                </a:solidFill>
              </a:rPr>
              <a:t>(</a:t>
            </a:r>
            <a:r>
              <a:rPr lang="fr" sz="1600">
                <a:solidFill>
                  <a:schemeClr val="dk1"/>
                </a:solidFill>
              </a:rPr>
              <a:t>nom_colonne)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REFERENCES</a:t>
            </a:r>
            <a:r>
              <a:rPr lang="fr" sz="1600">
                <a:solidFill>
                  <a:schemeClr val="dk1"/>
                </a:solidFill>
              </a:rPr>
              <a:t> nom_table(nom_colonne)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ON DELETE SET NULL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ON UPDATE CASCADE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contraintes sur les tables : les clés primaires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11775" y="157305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Nommer la contrainte clé primaire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TABLE </a:t>
            </a:r>
            <a:r>
              <a:rPr lang="fr" sz="1600">
                <a:solidFill>
                  <a:schemeClr val="dk1"/>
                </a:solidFill>
              </a:rPr>
              <a:t>nom_table 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nom_colonne1 type,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...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nom_colonneN type,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nom_constraint</a:t>
            </a:r>
            <a:r>
              <a:rPr b="1" lang="fr" sz="1600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(colonnes_cles_primaires) 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11700" y="331185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Exemple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TABLE </a:t>
            </a:r>
            <a:r>
              <a:rPr lang="fr" sz="1600">
                <a:solidFill>
                  <a:schemeClr val="dk1"/>
                </a:solidFill>
              </a:rPr>
              <a:t>employe (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cin </a:t>
            </a:r>
            <a:r>
              <a:rPr lang="fr" sz="1600">
                <a:solidFill>
                  <a:srgbClr val="0000FF"/>
                </a:solidFill>
              </a:rPr>
              <a:t>char </a:t>
            </a:r>
            <a:r>
              <a:rPr lang="fr" sz="1600">
                <a:solidFill>
                  <a:schemeClr val="dk1"/>
                </a:solidFill>
              </a:rPr>
              <a:t>(6),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prenom </a:t>
            </a:r>
            <a:r>
              <a:rPr lang="fr" sz="1600">
                <a:solidFill>
                  <a:srgbClr val="0000FF"/>
                </a:solidFill>
              </a:rPr>
              <a:t>char </a:t>
            </a:r>
            <a:r>
              <a:rPr lang="fr" sz="1600">
                <a:solidFill>
                  <a:schemeClr val="dk1"/>
                </a:solidFill>
              </a:rPr>
              <a:t>(20),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 </a:t>
            </a:r>
            <a:r>
              <a:rPr lang="fr" sz="1600">
                <a:solidFill>
                  <a:srgbClr val="0000FF"/>
                </a:solidFill>
              </a:rPr>
              <a:t>char </a:t>
            </a:r>
            <a:r>
              <a:rPr lang="fr" sz="1600">
                <a:solidFill>
                  <a:schemeClr val="dk1"/>
                </a:solidFill>
              </a:rPr>
              <a:t>(20),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pk_employe</a:t>
            </a:r>
            <a:r>
              <a:rPr b="1" lang="fr" sz="1600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(nom, prenom) );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contraintes sur les tables : les clés primaires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Supprimer une</a:t>
            </a:r>
            <a:r>
              <a:rPr b="1" lang="fr" sz="1600">
                <a:solidFill>
                  <a:schemeClr val="dk1"/>
                </a:solidFill>
              </a:rPr>
              <a:t> clé primaire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</a:t>
            </a:r>
            <a:r>
              <a:rPr b="1" lang="fr" sz="1600">
                <a:solidFill>
                  <a:srgbClr val="0000FF"/>
                </a:solidFill>
              </a:rPr>
              <a:t>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 PRIMARY KEY</a:t>
            </a:r>
            <a:r>
              <a:rPr lang="fr" sz="1600">
                <a:solidFill>
                  <a:schemeClr val="dk1"/>
                </a:solidFill>
              </a:rPr>
              <a:t> 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11775" y="28523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Exemple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employe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 PRIMARY KEY</a:t>
            </a:r>
            <a:r>
              <a:rPr lang="fr" sz="1600">
                <a:solidFill>
                  <a:schemeClr val="dk1"/>
                </a:solidFill>
              </a:rPr>
              <a:t> ;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Les contraintes sur les tables : les clés primaires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Déclarer une clé primaire pour une table déjà existante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ADD </a:t>
            </a:r>
            <a:r>
              <a:rPr lang="fr" sz="1600">
                <a:solidFill>
                  <a:schemeClr val="dk1"/>
                </a:solidFill>
              </a:rPr>
              <a:t>[</a:t>
            </a:r>
            <a:r>
              <a:rPr b="1" lang="fr" sz="1600">
                <a:solidFill>
                  <a:srgbClr val="0000FF"/>
                </a:solidFill>
              </a:rPr>
              <a:t>CONSTRAINT </a:t>
            </a:r>
            <a:r>
              <a:rPr lang="fr" sz="1600">
                <a:solidFill>
                  <a:schemeClr val="dk1"/>
                </a:solidFill>
              </a:rPr>
              <a:t>[nom_contrainte]]</a:t>
            </a:r>
            <a:r>
              <a:rPr b="1" lang="fr" sz="1600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(colonnes_cles_primaires);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1775" y="28523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Exemple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employe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ADD CONSTRAINT </a:t>
            </a:r>
            <a:r>
              <a:rPr lang="fr" sz="1600">
                <a:solidFill>
                  <a:schemeClr val="dk1"/>
                </a:solidFill>
              </a:rPr>
              <a:t>pk_employe</a:t>
            </a:r>
            <a:r>
              <a:rPr b="1" lang="fr" sz="1600">
                <a:solidFill>
                  <a:srgbClr val="0000FF"/>
                </a:solidFill>
              </a:rPr>
              <a:t> PRIMARY KEY </a:t>
            </a:r>
            <a:r>
              <a:rPr lang="fr" sz="1600">
                <a:solidFill>
                  <a:schemeClr val="dk1"/>
                </a:solidFill>
              </a:rPr>
              <a:t>(cin);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Pourquoi nommer l</a:t>
            </a:r>
            <a:r>
              <a:rPr b="1" lang="fr" sz="1800">
                <a:solidFill>
                  <a:srgbClr val="FFFFFF"/>
                </a:solidFill>
              </a:rPr>
              <a:t>es contraintes ?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/>
              </a:tblGrid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11480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Les tables peuvent avoir plusieurs contraintes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Une contrainte non-nommée aura un nom attribué par le SGBD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En cas de violation d’une contrainte, le SGBD affiche un message d’erreur + le nom de la contrainte violée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Si on ne connait pas le nom de la contrainte, on ne saura pas la source du problème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Pourquoi nommer les contraintes ?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/>
              </a:tblGrid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11480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Les tables peuvent avoir plusieurs contraintes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Une contrainte non-nommée aura un nom attribué par le SGBD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En cas de violation d’une contrainte, le SGBD affiche un message d’erreur + le nom de la contrainte violée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Si on ne connait pas le nom de la contrainte, on ne saura pas la source du problème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exemples pratique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311700" y="15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/>
              </a:tblGrid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AUTO_INCREMENT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6144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Par défaut, il commence de 1.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On peut toujours changer sa valeur initiale : AUTO INCREMENT = 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30"/>
          <p:cNvSpPr txBox="1"/>
          <p:nvPr/>
        </p:nvSpPr>
        <p:spPr>
          <a:xfrm>
            <a:off x="342150" y="3012725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TABLE</a:t>
            </a:r>
            <a:r>
              <a:rPr lang="fr" sz="1600"/>
              <a:t> etudiant(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num </a:t>
            </a:r>
            <a:r>
              <a:rPr b="1" lang="fr" sz="1600">
                <a:solidFill>
                  <a:srgbClr val="0000FF"/>
                </a:solidFill>
              </a:rPr>
              <a:t>int PRIMARY KEY</a:t>
            </a:r>
            <a:r>
              <a:rPr lang="fr" sz="1600"/>
              <a:t> AUTO_INCREMENT,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age </a:t>
            </a:r>
            <a:r>
              <a:rPr b="1" lang="fr" sz="1600">
                <a:solidFill>
                  <a:srgbClr val="0000FF"/>
                </a:solidFill>
              </a:rPr>
              <a:t>int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</a:t>
            </a:r>
            <a:r>
              <a:rPr lang="fr" sz="1600"/>
              <a:t> etudiant AUTO_INCREMENT = 100;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exemples pratique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11700" y="2233200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Pour rendre une colonne </a:t>
            </a:r>
            <a:r>
              <a:rPr b="1" i="1" lang="fr" sz="1800">
                <a:solidFill>
                  <a:schemeClr val="dk1"/>
                </a:solidFill>
              </a:rPr>
              <a:t>auto-incrémen</a:t>
            </a:r>
            <a:r>
              <a:rPr b="1" lang="fr" sz="1800">
                <a:solidFill>
                  <a:schemeClr val="dk1"/>
                </a:solidFill>
              </a:rPr>
              <a:t>t après création de la table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ALTER</a:t>
            </a:r>
            <a:r>
              <a:rPr b="1" lang="fr" sz="1800">
                <a:solidFill>
                  <a:srgbClr val="0000FF"/>
                </a:solidFill>
              </a:rPr>
              <a:t> TABLE</a:t>
            </a:r>
            <a:r>
              <a:rPr lang="fr" sz="1800"/>
              <a:t> etudiant </a:t>
            </a:r>
            <a:r>
              <a:rPr b="1" lang="fr" sz="1800">
                <a:solidFill>
                  <a:srgbClr val="0000FF"/>
                </a:solidFill>
              </a:rPr>
              <a:t>MODIFY</a:t>
            </a:r>
            <a:r>
              <a:rPr lang="fr" sz="1800"/>
              <a:t> </a:t>
            </a:r>
            <a:r>
              <a:rPr b="1" lang="fr" sz="1800">
                <a:solidFill>
                  <a:srgbClr val="0000FF"/>
                </a:solidFill>
              </a:rPr>
              <a:t>COLUMN</a:t>
            </a:r>
            <a:r>
              <a:rPr lang="fr" sz="1800"/>
              <a:t> num </a:t>
            </a:r>
            <a:r>
              <a:rPr b="1" lang="fr" sz="1800">
                <a:solidFill>
                  <a:srgbClr val="0000FF"/>
                </a:solidFill>
              </a:rPr>
              <a:t>int </a:t>
            </a:r>
            <a:r>
              <a:rPr lang="fr" sz="1800"/>
              <a:t>AUTO_INCREMENT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fr" sz="1800">
                <a:solidFill>
                  <a:srgbClr val="595959"/>
                </a:solidFill>
              </a:rPr>
              <a:t>Gestion de base de données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fr" sz="1800">
                <a:solidFill>
                  <a:srgbClr val="595959"/>
                </a:solidFill>
              </a:rPr>
              <a:t>Gestion de tables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exemples pratique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233200"/>
            <a:ext cx="8520600" cy="184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Exemple de CHECK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CREATE</a:t>
            </a:r>
            <a:r>
              <a:rPr b="1" lang="fr" sz="1800">
                <a:solidFill>
                  <a:srgbClr val="0000FF"/>
                </a:solidFill>
              </a:rPr>
              <a:t> TABLE</a:t>
            </a:r>
            <a:r>
              <a:rPr lang="fr" sz="1800"/>
              <a:t> etudiant (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num </a:t>
            </a:r>
            <a:r>
              <a:rPr b="1" lang="fr" sz="1800">
                <a:solidFill>
                  <a:srgbClr val="0000FF"/>
                </a:solidFill>
              </a:rPr>
              <a:t>int</a:t>
            </a:r>
            <a:r>
              <a:rPr lang="fr" sz="1800">
                <a:solidFill>
                  <a:schemeClr val="dk1"/>
                </a:solidFill>
              </a:rPr>
              <a:t>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age </a:t>
            </a:r>
            <a:r>
              <a:rPr b="1" lang="fr" sz="1800">
                <a:solidFill>
                  <a:srgbClr val="0000FF"/>
                </a:solidFill>
              </a:rPr>
              <a:t>int</a:t>
            </a:r>
            <a:r>
              <a:rPr lang="fr" sz="1800">
                <a:solidFill>
                  <a:schemeClr val="dk1"/>
                </a:solidFill>
              </a:rPr>
              <a:t>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CHECK</a:t>
            </a:r>
            <a:r>
              <a:rPr lang="fr" sz="1800">
                <a:solidFill>
                  <a:schemeClr val="dk1"/>
                </a:solidFill>
              </a:rPr>
              <a:t> (age &lt; 150)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exemples pratique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11700" y="1648200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Consulter la liste des tables d’une base de données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SHOW TABLES;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11700" y="2459225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Afficher le schéma d’une table (la description)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DESC</a:t>
            </a:r>
            <a:r>
              <a:rPr lang="fr" sz="1800">
                <a:solidFill>
                  <a:schemeClr val="dk1"/>
                </a:solidFill>
              </a:rPr>
              <a:t>[RIBE] nom_table;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311700" y="3318950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OU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EXPLAIN</a:t>
            </a:r>
            <a:r>
              <a:rPr lang="fr" sz="1800">
                <a:solidFill>
                  <a:schemeClr val="dk1"/>
                </a:solidFill>
              </a:rPr>
              <a:t> nom_table;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311700" y="4178675"/>
            <a:ext cx="8520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OU AUSSI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SHOW COLUMNS FROM</a:t>
            </a:r>
            <a:r>
              <a:rPr lang="fr" sz="1800">
                <a:solidFill>
                  <a:schemeClr val="dk1"/>
                </a:solidFill>
              </a:rPr>
              <a:t> nom_table;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exemples pratique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11700" y="15720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Afficher le nom de la</a:t>
            </a:r>
            <a:r>
              <a:rPr b="1" lang="fr" sz="1600">
                <a:solidFill>
                  <a:schemeClr val="dk1"/>
                </a:solidFill>
              </a:rPr>
              <a:t> base de données courante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 DATABASE () 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11700" y="2459225"/>
            <a:ext cx="8520600" cy="2401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Afficher les détails sur ma base de données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USE INFORMATION_SCHEMA;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 </a:t>
            </a:r>
            <a:r>
              <a:rPr lang="fr" sz="1600">
                <a:solidFill>
                  <a:schemeClr val="dk1"/>
                </a:solidFill>
              </a:rPr>
              <a:t>TABLE_NAME,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COLUMN_NAME,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CONSTRAINT_NAME,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REFERENCED_TABLE_NAME,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REFERENCED_COLUMN_NAME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KEY_COLUMN_USAGE </a:t>
            </a:r>
            <a:r>
              <a:rPr b="1" lang="fr" sz="1600">
                <a:solidFill>
                  <a:srgbClr val="0000FF"/>
                </a:solidFill>
              </a:rPr>
              <a:t>WHERE</a:t>
            </a:r>
            <a:r>
              <a:rPr lang="fr" sz="1600">
                <a:solidFill>
                  <a:schemeClr val="dk1"/>
                </a:solidFill>
              </a:rPr>
              <a:t> TABLE_SCHEMA = "nom_BD"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AND</a:t>
            </a:r>
            <a:r>
              <a:rPr lang="fr" sz="1600">
                <a:solidFill>
                  <a:schemeClr val="dk1"/>
                </a:solidFill>
              </a:rPr>
              <a:t> TABLE_NAME = "nom_table" </a:t>
            </a:r>
            <a:r>
              <a:rPr b="1" lang="fr" sz="1600">
                <a:solidFill>
                  <a:srgbClr val="0000FF"/>
                </a:solidFill>
              </a:rPr>
              <a:t>AND</a:t>
            </a:r>
            <a:r>
              <a:rPr lang="fr" sz="1600">
                <a:solidFill>
                  <a:schemeClr val="dk1"/>
                </a:solidFill>
              </a:rPr>
              <a:t> REFERENCED_COLUMN_NAME IS </a:t>
            </a:r>
            <a:r>
              <a:rPr b="1" lang="fr" sz="1600">
                <a:solidFill>
                  <a:srgbClr val="0000FF"/>
                </a:solidFill>
              </a:rPr>
              <a:t>NOT NULL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exemples pratique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311700" y="15720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Pour changer le moteur d’une table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 engine = innoDB;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11700" y="23974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Pour changer l’encodage d’une table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 </a:t>
            </a:r>
            <a:r>
              <a:rPr lang="fr" sz="1600">
                <a:solidFill>
                  <a:schemeClr val="dk1"/>
                </a:solidFill>
              </a:rPr>
              <a:t>nom_table charset = utf8</a:t>
            </a:r>
            <a:r>
              <a:rPr b="1"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311700" y="32228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Pour consulter le code de création d’une table 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SHOW CREATE</a:t>
            </a:r>
            <a:r>
              <a:rPr b="1" lang="fr" sz="1600">
                <a:solidFill>
                  <a:srgbClr val="0000FF"/>
                </a:solidFill>
              </a:rPr>
              <a:t> TABLE </a:t>
            </a:r>
            <a:r>
              <a:rPr lang="fr" sz="1600">
                <a:solidFill>
                  <a:schemeClr val="dk1"/>
                </a:solidFill>
              </a:rPr>
              <a:t>nom_table</a:t>
            </a:r>
            <a:r>
              <a:rPr b="1"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base de données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Création et suppression d’une base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3665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utiliser une base de données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USE</a:t>
            </a:r>
            <a:r>
              <a:rPr lang="fr" sz="1800"/>
              <a:t> nom_base_de_données;</a:t>
            </a:r>
            <a:endParaRPr sz="1600"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41198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afficher toutes les base de données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SHOW</a:t>
            </a:r>
            <a:r>
              <a:rPr lang="fr" sz="1800"/>
              <a:t> DATABASES;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311900" y="23246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Suppression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DROP</a:t>
            </a:r>
            <a:r>
              <a:rPr lang="fr" sz="1800"/>
              <a:t> DATABASE nom_base_de_données [</a:t>
            </a:r>
            <a:r>
              <a:rPr b="1" lang="fr" sz="1800"/>
              <a:t>IF</a:t>
            </a:r>
            <a:r>
              <a:rPr lang="fr" sz="1800"/>
              <a:t> </a:t>
            </a:r>
            <a:r>
              <a:rPr b="1" lang="fr" sz="1800">
                <a:solidFill>
                  <a:srgbClr val="0000FF"/>
                </a:solidFill>
              </a:rPr>
              <a:t>EXISTS</a:t>
            </a:r>
            <a:r>
              <a:rPr lang="fr" sz="1800"/>
              <a:t>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IF EXISTS</a:t>
            </a:r>
            <a:r>
              <a:rPr lang="fr" sz="1800"/>
              <a:t> : pour éviter le message d’erreur si la BD n’existe pas</a:t>
            </a:r>
            <a:r>
              <a:rPr lang="fr" sz="1600"/>
              <a:t>.</a:t>
            </a:r>
            <a:endParaRPr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311850" y="15633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</a:rPr>
              <a:t>CREATE</a:t>
            </a:r>
            <a:r>
              <a:rPr lang="fr" sz="1800"/>
              <a:t> DATABASE nom_base_de_données;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base de données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Création d’une table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/>
              </a:tblGrid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Plusieurs moteurs de table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11480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MyISAM : rapide mais n’utilise pas les clés-étrangères [moteur par défaut de MySQL pour les versions antérieurs à 5.5]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InnoDB : plus lent, mais il utilise les clés-étrangères [moteur par défaut depuis la version 5.5.]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Memory : utilise la RAM pour le stockage de données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Merge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Création d’une table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75" y="1496850"/>
            <a:ext cx="8520600" cy="19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Création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TABLE</a:t>
            </a:r>
            <a:r>
              <a:rPr lang="fr" sz="1600"/>
              <a:t> nom_table (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nom_colonne1 type,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...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nom_colonnen type,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[</a:t>
            </a:r>
            <a:r>
              <a:rPr b="1" lang="fr" sz="1600">
                <a:solidFill>
                  <a:srgbClr val="0000FF"/>
                </a:solidFill>
              </a:rPr>
              <a:t>PRIMARY KEY</a:t>
            </a:r>
            <a:r>
              <a:rPr lang="fr" sz="1600"/>
              <a:t> (colonnes_cles_primaires)]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);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452600"/>
            <a:ext cx="85353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Dans le cas d’une clé primaire composée d’une seule colonne :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TABLE </a:t>
            </a:r>
            <a:r>
              <a:rPr lang="fr" sz="1600"/>
              <a:t>nom_table (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nom_colonne1 type</a:t>
            </a:r>
            <a:r>
              <a:rPr b="1" lang="fr" sz="1600">
                <a:solidFill>
                  <a:srgbClr val="0000FF"/>
                </a:solidFill>
              </a:rPr>
              <a:t> PRIMARY KEY,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...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nom_colonnen type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Création d’une table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11700" y="182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{E4203D12-92C8-48D1-B34C-4C2C9D1EE3FA}</a:tableStyleId>
              </a:tblPr>
              <a:tblGrid>
                <a:gridCol w="8520600"/>
              </a:tblGrid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Autres propriétés de colonne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11480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i="1" lang="fr"/>
                        <a:t>NOT NULL</a:t>
                      </a:r>
                      <a:r>
                        <a:rPr lang="fr"/>
                        <a:t> : pour indiquer que ce champ doit toujours être rempli (par défaut le null est accepté)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i="1" lang="fr"/>
                        <a:t>AUTO INCREMENT</a:t>
                      </a:r>
                      <a:r>
                        <a:rPr lang="fr"/>
                        <a:t> : valeur à incrémenter automatiquement, généralement pour les clés primaires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i="1" lang="fr"/>
                        <a:t>DEFAULT</a:t>
                      </a:r>
                      <a:r>
                        <a:rPr lang="fr"/>
                        <a:t> : pour indiquer une valeur par défaut si le champ n’est pas rempli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i="1" lang="fr"/>
                        <a:t>UNIQUE</a:t>
                      </a:r>
                      <a:r>
                        <a:rPr lang="fr"/>
                        <a:t> : nous pouvons avoir d’autres colonnes que la clé primaire dont les valeurs sont uniques (exemple, numéro CNI, numéro PASSEPORT, numéro carte vitale, numéro carte d'étudiant...)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i="1" lang="fr"/>
                        <a:t>CHECK</a:t>
                      </a:r>
                      <a:r>
                        <a:rPr lang="fr"/>
                        <a:t> : préciser une contrainte sur les valeurs acceptées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Suppress</a:t>
            </a:r>
            <a:r>
              <a:rPr b="1" lang="fr" sz="1800">
                <a:solidFill>
                  <a:srgbClr val="FFFFFF"/>
                </a:solidFill>
              </a:rPr>
              <a:t>ion d’une table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75" y="1725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Pour supprimer une table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 TABLE</a:t>
            </a:r>
            <a:r>
              <a:rPr lang="fr" sz="1600"/>
              <a:t> nom_table;</a:t>
            </a:r>
            <a:endParaRPr sz="1600"/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538200"/>
            <a:ext cx="85353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Pour supprimer toutes les données d’une table sans la supprimer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TRUNCATE TABLE </a:t>
            </a:r>
            <a:r>
              <a:rPr lang="fr" sz="1600"/>
              <a:t>nom_table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Modificat</a:t>
            </a:r>
            <a:r>
              <a:rPr b="1" lang="fr" sz="1800">
                <a:solidFill>
                  <a:srgbClr val="FFFFFF"/>
                </a:solidFill>
              </a:rPr>
              <a:t>ion d’une table (existante)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Ajouter une colonne (qui sera la dernière dans la table)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</a:t>
            </a:r>
            <a:r>
              <a:rPr b="1" lang="fr" sz="1600">
                <a:solidFill>
                  <a:srgbClr val="0000FF"/>
                </a:solidFill>
              </a:rPr>
              <a:t> TABLE</a:t>
            </a:r>
            <a:r>
              <a:rPr lang="fr" sz="1600"/>
              <a:t> nom_table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ADD</a:t>
            </a:r>
            <a:r>
              <a:rPr lang="fr" sz="1600"/>
              <a:t> nom_colonne type propriété;</a:t>
            </a:r>
            <a:endParaRPr sz="1600"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690600"/>
            <a:ext cx="85353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Ajouter une colonne à une position données</a:t>
            </a:r>
            <a:r>
              <a:rPr b="1" lang="fr" sz="1600">
                <a:solidFill>
                  <a:schemeClr val="dk1"/>
                </a:solidFill>
              </a:rPr>
              <a:t> :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</a:t>
            </a:r>
            <a:r>
              <a:rPr lang="fr" sz="1600">
                <a:solidFill>
                  <a:schemeClr val="dk1"/>
                </a:solidFill>
              </a:rPr>
              <a:t> 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ADD</a:t>
            </a:r>
            <a:r>
              <a:rPr lang="fr" sz="1600">
                <a:solidFill>
                  <a:schemeClr val="dk1"/>
                </a:solidFill>
              </a:rPr>
              <a:t> nom_colonne type propriété AFTER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nom_colonne_existante;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4026725"/>
            <a:ext cx="85353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Supprimer </a:t>
            </a:r>
            <a:r>
              <a:rPr b="1" lang="fr" sz="1600">
                <a:solidFill>
                  <a:schemeClr val="dk1"/>
                </a:solidFill>
              </a:rPr>
              <a:t>une colonne :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</a:t>
            </a:r>
            <a:r>
              <a:rPr lang="fr" sz="1600">
                <a:solidFill>
                  <a:schemeClr val="dk1"/>
                </a:solidFill>
              </a:rPr>
              <a:t> 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</a:t>
            </a:r>
            <a:r>
              <a:rPr lang="fr" sz="1600">
                <a:solidFill>
                  <a:schemeClr val="dk1"/>
                </a:solidFill>
              </a:rPr>
              <a:t> nom_colonne;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chemeClr val="lt1"/>
                </a:solidFill>
              </a:rPr>
              <a:t>Gestion de tables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9904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Modification d’une table (existante)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11775" y="15730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Modifier</a:t>
            </a:r>
            <a:r>
              <a:rPr b="1" lang="fr" sz="1600">
                <a:solidFill>
                  <a:schemeClr val="dk1"/>
                </a:solidFill>
              </a:rPr>
              <a:t> une colonne (possible de la renommer)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</a:t>
            </a:r>
            <a:r>
              <a:rPr lang="fr" sz="1600"/>
              <a:t> nom_table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CHANGE</a:t>
            </a:r>
            <a:r>
              <a:rPr lang="fr" sz="1600"/>
              <a:t> ancien_nom nouveau_nom type propriété;</a:t>
            </a:r>
            <a:endParaRPr sz="1600"/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2690600"/>
            <a:ext cx="85353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Modifier </a:t>
            </a:r>
            <a:r>
              <a:rPr b="1" lang="fr" sz="1600">
                <a:solidFill>
                  <a:schemeClr val="dk1"/>
                </a:solidFill>
              </a:rPr>
              <a:t>une colonne (sans pouvoir la renommer) :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ALTER TABLE</a:t>
            </a:r>
            <a:r>
              <a:rPr lang="fr" sz="1600">
                <a:solidFill>
                  <a:schemeClr val="dk1"/>
                </a:solidFill>
              </a:rPr>
              <a:t> nom_table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MODIFY</a:t>
            </a:r>
            <a:r>
              <a:rPr lang="fr" sz="1600">
                <a:solidFill>
                  <a:schemeClr val="dk1"/>
                </a:solidFill>
              </a:rPr>
              <a:t> nom_colonne type propriété;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