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A505BD-FD01-4D87-818E-4501CABE25AF}">
  <a:tblStyle styleId="{D1A505BD-FD01-4D87-818E-4501CABE2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c0d9da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c0d9da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7c0d9da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7c0d9da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c0d9da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c0d9da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c0d9da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c0d9da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c0d9da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c0d9da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7c0d9da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7c0d9da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7c0d9da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7c0d9da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884680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884680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884680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884680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884680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884680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884680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884680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884680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884680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884680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884680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c0d9d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c0d9d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c0d9da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c0d9da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</a:t>
            </a:r>
            <a:r>
              <a:rPr lang="fr" sz="5200"/>
              <a:t>Les vues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Afpa - Stéphane PONTONNIER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Manipulation des données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311700" y="13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Conditions pour la mise à jour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 la vue est définie à partir de plusieurs tables, il faut que les modifications concernent une seule table.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Il ne faut pas que la requête de la vue contienne les mots-clés suivants :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        DISTINCT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        LIMIT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        GROUP BY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        HAVING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        UNION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        Une fonction d’agrégation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Manipulation des données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1350300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Modifier le modèle est possible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UPDATE</a:t>
            </a:r>
            <a:r>
              <a:rPr lang="fr" sz="1600">
                <a:solidFill>
                  <a:schemeClr val="dk1"/>
                </a:solidFill>
              </a:rPr>
              <a:t> vehicule_marseillais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chemeClr val="dk1"/>
                </a:solidFill>
              </a:rPr>
              <a:t> modele=”Focus” </a:t>
            </a:r>
            <a:r>
              <a:rPr b="1" lang="fr" sz="1600">
                <a:solidFill>
                  <a:srgbClr val="0000FF"/>
                </a:solidFill>
              </a:rPr>
              <a:t>WHERE marque </a:t>
            </a:r>
            <a:r>
              <a:rPr lang="fr" sz="1600">
                <a:solidFill>
                  <a:schemeClr val="dk1"/>
                </a:solidFill>
              </a:rPr>
              <a:t>=”Ford”;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2396475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Modifier le nom est possible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UPDATE</a:t>
            </a:r>
            <a:r>
              <a:rPr lang="fr" sz="1600">
                <a:solidFill>
                  <a:schemeClr val="dk1"/>
                </a:solidFill>
              </a:rPr>
              <a:t> vehicule_marseillais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chemeClr val="dk1"/>
                </a:solidFill>
              </a:rPr>
              <a:t> nom=”Mercure” </a:t>
            </a:r>
            <a:r>
              <a:rPr b="1" lang="fr" sz="1600">
                <a:solidFill>
                  <a:srgbClr val="0000FF"/>
                </a:solidFill>
              </a:rPr>
              <a:t>WHERE prenom </a:t>
            </a:r>
            <a:r>
              <a:rPr lang="fr" sz="1600">
                <a:solidFill>
                  <a:schemeClr val="dk1"/>
                </a:solidFill>
              </a:rPr>
              <a:t>=”Sophie”;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3442650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Modifier le modèle et </a:t>
            </a:r>
            <a:r>
              <a:rPr b="1" lang="fr" sz="1600">
                <a:solidFill>
                  <a:srgbClr val="FF0000"/>
                </a:solidFill>
              </a:rPr>
              <a:t>le nom </a:t>
            </a:r>
            <a:r>
              <a:rPr b="1" lang="fr" sz="1600">
                <a:solidFill>
                  <a:srgbClr val="FF0000"/>
                </a:solidFill>
              </a:rPr>
              <a:t>est impossible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UPDATE</a:t>
            </a:r>
            <a:r>
              <a:rPr lang="fr" sz="1600">
                <a:solidFill>
                  <a:schemeClr val="dk1"/>
                </a:solidFill>
              </a:rPr>
              <a:t> vehicule_marseillais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chemeClr val="dk1"/>
                </a:solidFill>
              </a:rPr>
              <a:t> modele=”Focus”,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chemeClr val="dk1"/>
                </a:solidFill>
              </a:rPr>
              <a:t> nom=”Mercure”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 </a:t>
            </a:r>
            <a:r>
              <a:rPr b="1" lang="fr" sz="1600">
                <a:solidFill>
                  <a:srgbClr val="0000FF"/>
                </a:solidFill>
              </a:rPr>
              <a:t>prenom </a:t>
            </a:r>
            <a:r>
              <a:rPr lang="fr" sz="1600">
                <a:solidFill>
                  <a:schemeClr val="dk1"/>
                </a:solidFill>
              </a:rPr>
              <a:t>=”Sophie”;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Manipulation des données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40" name="Google Shape;140;p24"/>
          <p:cNvGraphicFramePr/>
          <p:nvPr/>
        </p:nvGraphicFramePr>
        <p:xfrm>
          <a:off x="311700" y="17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Conditions pour l’insertion = conditions pour la maj +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Les colonnes </a:t>
                      </a:r>
                      <a:r>
                        <a:rPr i="1" lang="fr" sz="1800">
                          <a:solidFill>
                            <a:schemeClr val="dk1"/>
                          </a:solidFill>
                        </a:rPr>
                        <a:t>not null</a:t>
                      </a:r>
                      <a:r>
                        <a:rPr lang="fr" sz="1800"/>
                        <a:t> d’une table, n’ayant pas une valeur par défaut, doivent être présentes dans le </a:t>
                      </a:r>
                      <a:r>
                        <a:rPr b="1" lang="fr" sz="180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fr" sz="1800"/>
                        <a:t> de création de la vue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Il ne faut pas avoir de colonnes dupliquées dans la vue (</a:t>
                      </a:r>
                      <a:r>
                        <a:rPr b="1" lang="fr" sz="1800">
                          <a:solidFill>
                            <a:srgbClr val="0000FF"/>
                          </a:solidFill>
                        </a:rPr>
                        <a:t>SELECT *</a:t>
                      </a:r>
                      <a:r>
                        <a:rPr lang="fr" sz="1800"/>
                        <a:t> dans une jointure)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Manipulation des données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1425275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Insérer le tuple suivant est possible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lang="fr" sz="1600">
                <a:solidFill>
                  <a:schemeClr val="dk1"/>
                </a:solidFill>
              </a:rPr>
              <a:t> vehicule_marseillais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chemeClr val="dk1"/>
                </a:solidFill>
              </a:rPr>
              <a:t> modele=”Ibiza” </a:t>
            </a:r>
            <a:r>
              <a:rPr b="1" lang="fr" sz="1600">
                <a:solidFill>
                  <a:srgbClr val="0000FF"/>
                </a:solidFill>
              </a:rPr>
              <a:t>WHERE marque </a:t>
            </a:r>
            <a:r>
              <a:rPr lang="fr" sz="1600">
                <a:solidFill>
                  <a:schemeClr val="dk1"/>
                </a:solidFill>
              </a:rPr>
              <a:t>=”Seat”;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571750"/>
            <a:ext cx="8520600" cy="2154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Insérer le tuple </a:t>
            </a:r>
            <a:r>
              <a:rPr b="1" lang="fr" sz="1600">
                <a:solidFill>
                  <a:srgbClr val="FF0000"/>
                </a:solidFill>
              </a:rPr>
              <a:t>un tuple dans une vue qui implique deux insertions dans deux tables différentes (un premier dans la table véhicule et un deuxième dans la table personne) est impossible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</a:t>
            </a:r>
            <a:r>
              <a:rPr lang="fr" sz="1600">
                <a:solidFill>
                  <a:schemeClr val="dk1"/>
                </a:solidFill>
              </a:rPr>
              <a:t> vehicule_marseillais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chemeClr val="dk1"/>
                </a:solidFill>
              </a:rPr>
              <a:t> nom=”Green”,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prenom=”Mickael”,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modele=”Ibiza”,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WHERE marque </a:t>
            </a:r>
            <a:r>
              <a:rPr lang="fr" sz="1600">
                <a:solidFill>
                  <a:schemeClr val="dk1"/>
                </a:solidFill>
              </a:rPr>
              <a:t>=”Seat”;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Manipulation des données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55" name="Google Shape;155;p26"/>
          <p:cNvGraphicFramePr/>
          <p:nvPr/>
        </p:nvGraphicFramePr>
        <p:xfrm>
          <a:off x="311700" y="21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Conditions pour la suppression = conditions pour la maj +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La vue est mono-table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Options</a:t>
            </a:r>
            <a:r>
              <a:rPr lang="fr" sz="2800">
                <a:solidFill>
                  <a:srgbClr val="FFFFFF"/>
                </a:solidFill>
              </a:rPr>
              <a:t>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311700" y="272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>
                          <a:solidFill>
                            <a:srgbClr val="FFFFFF"/>
                          </a:solidFill>
                        </a:rPr>
                        <a:t>Explications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i="1" lang="fr" sz="1600"/>
                        <a:t>check option</a:t>
                      </a:r>
                      <a:r>
                        <a:rPr lang="fr" sz="1600"/>
                        <a:t> permet de modifier une vue à condition que le tuple modifié appartienne encore à la vue après la mise à jour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i="1" lang="fr" sz="1600">
                          <a:solidFill>
                            <a:schemeClr val="dk1"/>
                          </a:solidFill>
                        </a:rPr>
                        <a:t>check option </a:t>
                      </a:r>
                      <a:r>
                        <a:rPr lang="fr" sz="1600"/>
                        <a:t>interdit également l’insertion dans une vue d’un tuple contenant une valeur qui ne satisfait pas la condition de sélection de la vue.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i="1" lang="fr" sz="1600"/>
                        <a:t>WITH LOCAL CHECK OPTION</a:t>
                      </a:r>
                      <a:r>
                        <a:rPr lang="fr" sz="1600"/>
                        <a:t> : on vérifie seulement les conditions de la vue.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i="1" lang="fr" sz="1600"/>
                        <a:t>WITH CASCADED CHECK OPTION</a:t>
                      </a:r>
                      <a:r>
                        <a:rPr lang="fr" sz="1600"/>
                        <a:t> (par défaut) : on vérifie les conditions de la vue et celles des vues à partir desquelles on l’a créée.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7"/>
          <p:cNvSpPr txBox="1"/>
          <p:nvPr/>
        </p:nvSpPr>
        <p:spPr>
          <a:xfrm>
            <a:off x="311700" y="1425275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Syntaxe de création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</a:t>
            </a:r>
            <a:r>
              <a:rPr b="1" lang="fr" sz="1600">
                <a:solidFill>
                  <a:schemeClr val="dk1"/>
                </a:solidFill>
              </a:rPr>
              <a:t>[</a:t>
            </a:r>
            <a:r>
              <a:rPr b="1" lang="fr" sz="1600">
                <a:solidFill>
                  <a:srgbClr val="0000FF"/>
                </a:solidFill>
              </a:rPr>
              <a:t>OR REPLACE</a:t>
            </a:r>
            <a:r>
              <a:rPr b="1" lang="fr" sz="1600">
                <a:solidFill>
                  <a:schemeClr val="dk1"/>
                </a:solidFill>
              </a:rPr>
              <a:t>]</a:t>
            </a:r>
            <a:r>
              <a:rPr b="1" lang="fr" sz="1600">
                <a:solidFill>
                  <a:srgbClr val="0000FF"/>
                </a:solidFill>
              </a:rPr>
              <a:t> VIEW </a:t>
            </a:r>
            <a:r>
              <a:rPr lang="fr" sz="1600">
                <a:solidFill>
                  <a:schemeClr val="dk1"/>
                </a:solidFill>
              </a:rPr>
              <a:t>nom_vue [ ( colonnes ) ]</a:t>
            </a:r>
            <a:r>
              <a:rPr b="1" lang="fr" sz="1600">
                <a:solidFill>
                  <a:srgbClr val="0000FF"/>
                </a:solidFill>
              </a:rPr>
              <a:t> AS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requêteSelect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[</a:t>
            </a:r>
            <a:r>
              <a:rPr b="1" lang="fr" sz="1600">
                <a:solidFill>
                  <a:srgbClr val="0000FF"/>
                </a:solidFill>
              </a:rPr>
              <a:t>WITH </a:t>
            </a:r>
            <a:r>
              <a:rPr b="1" lang="fr" sz="1600">
                <a:solidFill>
                  <a:schemeClr val="dk1"/>
                </a:solidFill>
              </a:rPr>
              <a:t>[</a:t>
            </a:r>
            <a:r>
              <a:rPr b="1" lang="fr" sz="1600">
                <a:solidFill>
                  <a:srgbClr val="0000FF"/>
                </a:solidFill>
              </a:rPr>
              <a:t>CASCADED </a:t>
            </a:r>
            <a:r>
              <a:rPr b="1" lang="fr" sz="1600">
                <a:solidFill>
                  <a:schemeClr val="dk1"/>
                </a:solidFill>
              </a:rPr>
              <a:t>|</a:t>
            </a:r>
            <a:r>
              <a:rPr b="1" lang="fr" sz="1600">
                <a:solidFill>
                  <a:srgbClr val="0000FF"/>
                </a:solidFill>
              </a:rPr>
              <a:t> LOCAL</a:t>
            </a:r>
            <a:r>
              <a:rPr b="1" lang="fr" sz="1600">
                <a:solidFill>
                  <a:schemeClr val="dk1"/>
                </a:solidFill>
              </a:rPr>
              <a:t>]</a:t>
            </a:r>
            <a:r>
              <a:rPr b="1" lang="fr" sz="1600">
                <a:solidFill>
                  <a:srgbClr val="0000FF"/>
                </a:solidFill>
              </a:rPr>
              <a:t> CHECK OPTION</a:t>
            </a:r>
            <a:r>
              <a:rPr b="1" lang="fr" sz="1600">
                <a:solidFill>
                  <a:schemeClr val="dk1"/>
                </a:solidFill>
              </a:rPr>
              <a:t>]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Options d’une vue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1425275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Considérons la vue suivante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OR REPLACE VIEW </a:t>
            </a:r>
            <a:r>
              <a:rPr lang="fr" sz="1600">
                <a:solidFill>
                  <a:schemeClr val="dk1"/>
                </a:solidFill>
              </a:rPr>
              <a:t>cadre_marseillais</a:t>
            </a:r>
            <a:r>
              <a:rPr b="1" lang="fr" sz="1600">
                <a:solidFill>
                  <a:srgbClr val="0000FF"/>
                </a:solidFill>
              </a:rPr>
              <a:t> AS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marseillais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WHERE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salaire &gt;= 2000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WIDTH</a:t>
            </a:r>
            <a:r>
              <a:rPr b="1" lang="fr" sz="1600">
                <a:solidFill>
                  <a:schemeClr val="dk1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CHECK OPTION</a:t>
            </a:r>
            <a:r>
              <a:rPr b="1" lang="fr" sz="1600">
                <a:solidFill>
                  <a:schemeClr val="dk1"/>
                </a:solidFill>
              </a:rPr>
              <a:t>;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311700" y="32143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Il est possible d’ajouter un tuple à cette vue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 </a:t>
            </a:r>
            <a:r>
              <a:rPr lang="fr" sz="1600">
                <a:solidFill>
                  <a:schemeClr val="dk1"/>
                </a:solidFill>
              </a:rPr>
              <a:t>cadre_marseillais</a:t>
            </a:r>
            <a:r>
              <a:rPr b="1" lang="fr" sz="1600">
                <a:solidFill>
                  <a:srgbClr val="0000FF"/>
                </a:solidFill>
              </a:rPr>
              <a:t> VALUES</a:t>
            </a:r>
            <a:r>
              <a:rPr lang="fr" sz="1600">
                <a:solidFill>
                  <a:schemeClr val="dk1"/>
                </a:solidFill>
              </a:rPr>
              <a:t>(8, ’Freeman’, ’Morgan’, 2500);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4018175"/>
            <a:ext cx="85206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Ajouter un tuple qui ne remplit pas les conditions de création d’une vue est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impossible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INSERT INTO </a:t>
            </a:r>
            <a:r>
              <a:rPr lang="fr" sz="1600">
                <a:solidFill>
                  <a:schemeClr val="dk1"/>
                </a:solidFill>
              </a:rPr>
              <a:t>cadre_marseillais</a:t>
            </a:r>
            <a:r>
              <a:rPr b="1" lang="fr" sz="1600">
                <a:solidFill>
                  <a:srgbClr val="0000FF"/>
                </a:solidFill>
              </a:rPr>
              <a:t> VALUES</a:t>
            </a:r>
            <a:r>
              <a:rPr lang="fr" sz="1600">
                <a:solidFill>
                  <a:schemeClr val="dk1"/>
                </a:solidFill>
              </a:rPr>
              <a:t>(9, ’Kaho’, ’Rebecca’, 2500);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Suppression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Propriétés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Manipulation des données d’une vue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Options d’une vue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Définition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11700" y="14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Vue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Comme une table virtuelle : physiquement inexistante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Définie par un nom et une requête SQL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Pouvant être interrogée comme une table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Pouvant, sous certaines conditions, être mise à jour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311700" y="35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Une mise à jour des tables à partir desquelles une vue est définie se propage aux vues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Définition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14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Avantages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0C81B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Rassembler les données logiques même si elles sont définies sur plusieurs tables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Simplifier les requêtes en masquant la complexité du schéma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Sécuriser l’accès à certaines colonnes si on ne les sélectionne pas avec la requête de la vue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F8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311700" y="35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Inconvénients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Restriction sur les mises à jour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Coût : chaque appel d’une vue vaut l’exécution de la requête SELECT précisée à la création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Création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850" y="1380125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Syntaxe de création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[OR REPLACE] VIEW</a:t>
            </a:r>
            <a:r>
              <a:rPr lang="fr" sz="1600"/>
              <a:t> nom_vue [ (colonnes) ] </a:t>
            </a:r>
            <a:r>
              <a:rPr b="1" lang="fr" sz="1600">
                <a:solidFill>
                  <a:srgbClr val="0000FF"/>
                </a:solidFill>
              </a:rPr>
              <a:t>AS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requêteSelect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[WIDTH [ CASCADED | LOCAL ] CHECK OPTION]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2707625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Exemple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CREATE OR REPLACE VIEW</a:t>
            </a:r>
            <a:r>
              <a:rPr lang="fr" sz="1600"/>
              <a:t> marseillais </a:t>
            </a:r>
            <a:r>
              <a:rPr b="1" lang="fr" sz="1600">
                <a:solidFill>
                  <a:srgbClr val="0000FF"/>
                </a:solidFill>
              </a:rPr>
              <a:t>AS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num, nom, prenom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personne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 </a:t>
            </a:r>
            <a:r>
              <a:rPr lang="fr" sz="1600">
                <a:solidFill>
                  <a:schemeClr val="dk1"/>
                </a:solidFill>
              </a:rPr>
              <a:t>ville=”MARSEILLE”;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4281425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Une vue peut être interrogée comme une table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marseillais;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Suppression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22332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Syntaxe de suppression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DROP VIEW</a:t>
            </a:r>
            <a:r>
              <a:rPr lang="fr" sz="1600">
                <a:solidFill>
                  <a:schemeClr val="dk1"/>
                </a:solidFill>
              </a:rPr>
              <a:t> nom_vue;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Propriétés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655100"/>
            <a:ext cx="8520600" cy="1662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On peut créer une vue multi-tables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OR REPLACE VIEW</a:t>
            </a:r>
            <a:r>
              <a:rPr lang="fr" sz="1600">
                <a:solidFill>
                  <a:schemeClr val="dk1"/>
                </a:solidFill>
              </a:rPr>
              <a:t> vehicule_marseillais </a:t>
            </a:r>
            <a:r>
              <a:rPr b="1" lang="fr" sz="1600">
                <a:solidFill>
                  <a:srgbClr val="0000FF"/>
                </a:solidFill>
              </a:rPr>
              <a:t>AS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marque, modele, ville, nom, prenom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personne, vehicule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 </a:t>
            </a:r>
            <a:r>
              <a:rPr lang="fr" sz="1600">
                <a:solidFill>
                  <a:schemeClr val="dk1"/>
                </a:solidFill>
              </a:rPr>
              <a:t>ville=”MARSEILLE”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AND </a:t>
            </a:r>
            <a:r>
              <a:rPr lang="fr" sz="1600">
                <a:solidFill>
                  <a:schemeClr val="dk1"/>
                </a:solidFill>
              </a:rPr>
              <a:t>nump=num;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35403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Cette</a:t>
            </a:r>
            <a:r>
              <a:rPr b="1" lang="fr" sz="1600"/>
              <a:t> vue peut aussi être interrogée comme une table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vehicule_marseillais</a:t>
            </a:r>
            <a:r>
              <a:rPr lang="fr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Propriétés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1655100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On peut créer une vue à partir d’une autre vue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CREATE OR REPLACE VIEW</a:t>
            </a:r>
            <a:r>
              <a:rPr lang="fr" sz="1600">
                <a:solidFill>
                  <a:schemeClr val="dk1"/>
                </a:solidFill>
              </a:rPr>
              <a:t> cadre_marseillais </a:t>
            </a:r>
            <a:r>
              <a:rPr b="1" lang="fr" sz="1600">
                <a:solidFill>
                  <a:srgbClr val="0000FF"/>
                </a:solidFill>
              </a:rPr>
              <a:t>AS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marseillais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WHERE salaire </a:t>
            </a:r>
            <a:r>
              <a:rPr lang="fr" sz="1600">
                <a:solidFill>
                  <a:schemeClr val="dk1"/>
                </a:solidFill>
              </a:rPr>
              <a:t>&gt;</a:t>
            </a:r>
            <a:r>
              <a:rPr lang="fr" sz="1600">
                <a:solidFill>
                  <a:schemeClr val="dk1"/>
                </a:solidFill>
              </a:rPr>
              <a:t>=2000;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3540300"/>
            <a:ext cx="8520600" cy="67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Cette vue peut aussi être interrogée comme une table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chemeClr val="dk1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chemeClr val="dk1"/>
                </a:solidFill>
              </a:rPr>
              <a:t> cadre_marseillais;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Propriétés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FFFF"/>
                </a:solidFill>
              </a:rPr>
              <a:t>SQL</a:t>
            </a:r>
            <a:endParaRPr b="1" sz="1800">
              <a:solidFill>
                <a:srgbClr val="FFFFFF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11700" y="233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{D1A505BD-FD01-4D87-818E-4501CABE25AF}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Exercice 1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En utilisant les vues, sélectionnez les personnes qui ont le plus grand nombre de voitures en utilisant les deux fonctions d’agrégation </a:t>
                      </a:r>
                      <a:r>
                        <a:rPr b="1" i="1" lang="fr" sz="1800"/>
                        <a:t>max</a:t>
                      </a:r>
                      <a:r>
                        <a:rPr lang="fr" sz="1800"/>
                        <a:t> et </a:t>
                      </a:r>
                      <a:r>
                        <a:rPr b="1" i="1" lang="fr" sz="1800"/>
                        <a:t>count</a:t>
                      </a:r>
                      <a:r>
                        <a:rPr lang="fr" sz="1800"/>
                        <a:t>.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