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8" r:id="rId4"/>
    <p:sldId id="280" r:id="rId5"/>
    <p:sldId id="261" r:id="rId6"/>
    <p:sldId id="262" r:id="rId7"/>
    <p:sldId id="263" r:id="rId8"/>
    <p:sldId id="258" r:id="rId9"/>
    <p:sldId id="264" r:id="rId10"/>
    <p:sldId id="265" r:id="rId11"/>
    <p:sldId id="259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89" r:id="rId21"/>
    <p:sldId id="288" r:id="rId22"/>
    <p:sldId id="290" r:id="rId23"/>
    <p:sldId id="291" r:id="rId24"/>
    <p:sldId id="275" r:id="rId25"/>
    <p:sldId id="276" r:id="rId26"/>
    <p:sldId id="277" r:id="rId27"/>
    <p:sldId id="292" r:id="rId28"/>
    <p:sldId id="294" r:id="rId29"/>
    <p:sldId id="293" r:id="rId30"/>
    <p:sldId id="26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7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91652" autoAdjust="0"/>
  </p:normalViewPr>
  <p:slideViewPr>
    <p:cSldViewPr>
      <p:cViewPr varScale="1">
        <p:scale>
          <a:sx n="123" d="100"/>
          <a:sy n="12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03CE-02C7-4BA8-B05B-518DDDB554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and future.</a:t>
            </a:r>
          </a:p>
          <a:p>
            <a:r>
              <a:rPr lang="en-US" dirty="0" smtClean="0"/>
              <a:t>Details of implementation.</a:t>
            </a:r>
          </a:p>
          <a:p>
            <a:r>
              <a:rPr lang="en-US" dirty="0" smtClean="0"/>
              <a:t>Best practices.</a:t>
            </a:r>
            <a:endParaRPr lang="en-US" dirty="0"/>
          </a:p>
        </p:txBody>
      </p:sp>
      <p:pic>
        <p:nvPicPr>
          <p:cNvPr id="4" name="Picture 3" descr="sci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762000"/>
            <a:ext cx="12954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DOM.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an element – root of the DOM tree.</a:t>
            </a:r>
          </a:p>
          <a:p>
            <a:r>
              <a:rPr lang="en-US" dirty="0" smtClean="0"/>
              <a:t>Contains resource and style collections: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29000"/>
            <a:ext cx="548355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Architecture:</a:t>
            </a:r>
          </a:p>
          <a:p>
            <a:pPr lvl="1"/>
            <a:r>
              <a:rPr lang="en-US" dirty="0" smtClean="0"/>
              <a:t>Flat table of </a:t>
            </a:r>
          </a:p>
          <a:p>
            <a:pPr lvl="2"/>
            <a:r>
              <a:rPr lang="en-US" dirty="0" smtClean="0"/>
              <a:t>selector/property-list  items</a:t>
            </a:r>
          </a:p>
          <a:p>
            <a:pPr lvl="2"/>
            <a:r>
              <a:rPr lang="en-US" dirty="0" smtClean="0"/>
              <a:t>ordered  by  the selector specificity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429000"/>
            <a:ext cx="7543800" cy="310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CSS. Style resolution. Selectors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To find styles of DOM elements:</a:t>
            </a:r>
          </a:p>
          <a:p>
            <a:pPr marL="742950" lvl="2" indent="-342900"/>
            <a:r>
              <a:rPr lang="en-US" sz="2000" dirty="0" smtClean="0"/>
              <a:t>Each DOM element is tested against each style selector.</a:t>
            </a:r>
          </a:p>
          <a:p>
            <a:pPr marL="742950" lvl="2" indent="-342900"/>
            <a:r>
              <a:rPr lang="en-US" sz="2000" dirty="0" smtClean="0"/>
              <a:t>If selector matches style then properties of style rule are applied.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The complexity of style resolution is: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b="1" dirty="0" smtClean="0"/>
              <a:t>O</a:t>
            </a:r>
            <a:r>
              <a:rPr lang="en-US" sz="2400" dirty="0" smtClean="0"/>
              <a:t>(N*S*D)</a:t>
            </a:r>
            <a:br>
              <a:rPr lang="en-US" sz="2400" dirty="0" smtClean="0"/>
            </a:br>
            <a:r>
              <a:rPr lang="en-US" sz="2400" dirty="0" smtClean="0"/>
              <a:t>where:</a:t>
            </a:r>
          </a:p>
          <a:p>
            <a:pPr marL="742950" lvl="2" indent="-342900"/>
            <a:r>
              <a:rPr lang="en-US" sz="2000" dirty="0" smtClean="0"/>
              <a:t>N – number of DOM elements;</a:t>
            </a:r>
          </a:p>
          <a:p>
            <a:pPr marL="742950" lvl="2" indent="-342900"/>
            <a:r>
              <a:rPr lang="en-US" sz="2000" dirty="0" smtClean="0"/>
              <a:t>S – number of style rules;</a:t>
            </a:r>
          </a:p>
          <a:p>
            <a:pPr marL="742950" lvl="2" indent="-342900"/>
            <a:r>
              <a:rPr lang="en-US" sz="2000" dirty="0" smtClean="0"/>
              <a:t>D – depth of the DOM tree;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CSS. Style resolution.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 does sibling style optimization:</a:t>
            </a:r>
          </a:p>
          <a:p>
            <a:pPr lvl="1"/>
            <a:r>
              <a:rPr lang="en-US" dirty="0" smtClean="0"/>
              <a:t>Previous sibling with resolved style is tested against “similarity”:</a:t>
            </a:r>
          </a:p>
          <a:p>
            <a:pPr lvl="2"/>
            <a:r>
              <a:rPr lang="en-US" dirty="0" smtClean="0"/>
              <a:t>Has same set of attributes and state flags</a:t>
            </a:r>
          </a:p>
          <a:p>
            <a:pPr lvl="2"/>
            <a:r>
              <a:rPr lang="en-US" dirty="0" smtClean="0"/>
              <a:t>Has same number of children, etc.</a:t>
            </a:r>
          </a:p>
          <a:p>
            <a:pPr lvl="1"/>
            <a:r>
              <a:rPr lang="en-US" dirty="0" smtClean="0"/>
              <a:t>If previous sibling matches then its resolved style is used for the element.</a:t>
            </a:r>
          </a:p>
          <a:p>
            <a:pPr lvl="1"/>
            <a:r>
              <a:rPr lang="en-US" dirty="0" smtClean="0"/>
              <a:t>Note: use of :nth-child() selector breaks this optimization.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CSS. Style resolution. Design time optimizations.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Minimize number of CSS rules.</a:t>
            </a:r>
          </a:p>
          <a:p>
            <a:r>
              <a:rPr lang="en-US" dirty="0" smtClean="0"/>
              <a:t>Avoid use of universal selector * (match any).</a:t>
            </a:r>
          </a:p>
          <a:p>
            <a:r>
              <a:rPr lang="en-US" dirty="0" smtClean="0"/>
              <a:t>Define rightmost selector as specific as possible: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li.item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{…}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better than: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.item {…} </a:t>
            </a:r>
          </a:p>
          <a:p>
            <a:r>
              <a:rPr lang="en-US" dirty="0" smtClean="0">
                <a:cs typeface="Consolas" pitchFamily="49" charset="0"/>
              </a:rPr>
              <a:t>Use child selectors: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&gt; .item {…}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better than: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.item {…} </a:t>
            </a:r>
          </a:p>
          <a:p>
            <a:r>
              <a:rPr lang="en-US" dirty="0" smtClean="0">
                <a:cs typeface="Consolas" pitchFamily="49" charset="0"/>
              </a:rPr>
              <a:t>Use style-set’s where applicable.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Style set is an </a:t>
            </a:r>
          </a:p>
          <a:p>
            <a:pPr marL="742950" lvl="2" indent="-342900"/>
            <a:r>
              <a:rPr lang="en-US" sz="2800" dirty="0" smtClean="0"/>
              <a:t>isolated set of style rules</a:t>
            </a:r>
          </a:p>
          <a:p>
            <a:pPr marL="742950" lvl="2" indent="-342900"/>
            <a:r>
              <a:rPr lang="en-US" sz="2800" dirty="0" smtClean="0"/>
              <a:t>that is applied to some DOM element and its sub-tree (descendants).</a:t>
            </a:r>
          </a:p>
          <a:p>
            <a:r>
              <a:rPr lang="en-US" dirty="0" smtClean="0"/>
              <a:t>Feature goals: </a:t>
            </a:r>
          </a:p>
          <a:p>
            <a:pPr lvl="1"/>
            <a:r>
              <a:rPr lang="en-US" dirty="0" smtClean="0"/>
              <a:t>To bring at least some modularity to CSS</a:t>
            </a:r>
          </a:p>
          <a:p>
            <a:pPr lvl="1"/>
            <a:r>
              <a:rPr lang="en-US" dirty="0" smtClean="0"/>
              <a:t>To overcome the style complexity resolution problem - O(N*S*D).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sets,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3810000" cy="3657600"/>
          </a:xfrm>
        </p:spPr>
        <p:txBody>
          <a:bodyPr/>
          <a:lstStyle/>
          <a:p>
            <a:r>
              <a:rPr lang="en-US" dirty="0" smtClean="0"/>
              <a:t>Declaration of the style set:</a:t>
            </a:r>
          </a:p>
          <a:p>
            <a:endParaRPr lang="en-US" dirty="0" smtClean="0"/>
          </a:p>
          <a:p>
            <a:r>
              <a:rPr lang="en-US" dirty="0" smtClean="0"/>
              <a:t>Applying style set to the element and its sub-tree: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447800"/>
            <a:ext cx="5000625" cy="3733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57800"/>
            <a:ext cx="3552825" cy="1314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and flex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HTMLayout</a:t>
            </a:r>
            <a:r>
              <a:rPr lang="en-US" dirty="0" smtClean="0"/>
              <a:t>/</a:t>
            </a:r>
            <a:r>
              <a:rPr lang="en-US" dirty="0" err="1" smtClean="0"/>
              <a:t>Sciter</a:t>
            </a:r>
            <a:r>
              <a:rPr lang="en-US" dirty="0" smtClean="0"/>
              <a:t> specific CSS extension.</a:t>
            </a:r>
          </a:p>
          <a:p>
            <a:r>
              <a:rPr lang="en-US" dirty="0" smtClean="0"/>
              <a:t>Introduced to support horizontal and vertical flexible layouts adjustable to different window sizes and screen resolutions.</a:t>
            </a:r>
          </a:p>
          <a:p>
            <a:r>
              <a:rPr lang="en-US" dirty="0" smtClean="0"/>
              <a:t>Standard  CSS property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display: block | inline-block | table-cell | etc.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defines “topology” of elements.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flow:  vertical | horizontal | horizontal-flow | “template” | etc. </a:t>
            </a:r>
            <a:r>
              <a:rPr lang="en-US" dirty="0" smtClean="0"/>
              <a:t>defines exact layout of elements inside a container.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</a:t>
            </a:r>
            <a:r>
              <a:rPr lang="en-US" i="1" dirty="0" smtClean="0"/>
              <a:t>flow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Defines layout manager used by a container to replace its children, accepts following values:</a:t>
            </a:r>
          </a:p>
          <a:p>
            <a:pPr lvl="1"/>
            <a:r>
              <a:rPr lang="en-US" dirty="0" smtClean="0"/>
              <a:t>vertical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horizontal-wrap and vertical-wrap</a:t>
            </a:r>
          </a:p>
          <a:p>
            <a:pPr lvl="1"/>
            <a:r>
              <a:rPr lang="en-US" dirty="0" smtClean="0"/>
              <a:t>“template”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row(tag1,tag2,…)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column(tag1,tag2, …)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Flex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Markup:</a:t>
            </a:r>
          </a:p>
          <a:p>
            <a:endParaRPr lang="en-US" dirty="0" smtClean="0"/>
          </a:p>
          <a:p>
            <a:r>
              <a:rPr lang="en-US" dirty="0" smtClean="0"/>
              <a:t>Style:</a:t>
            </a:r>
          </a:p>
          <a:p>
            <a:endParaRPr lang="en-US" dirty="0" smtClean="0"/>
          </a:p>
        </p:txBody>
      </p:sp>
      <p:pic>
        <p:nvPicPr>
          <p:cNvPr id="7170" name="Picture 2" descr="http://www.terrainformatica.com/w3/flex-layout/images/flex-spring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5029200" cy="233884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990600"/>
            <a:ext cx="511769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8400"/>
            <a:ext cx="528606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UI, state of affairs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 with dynamic UI - whole UI or its parts are getting composed in real time.</a:t>
            </a:r>
          </a:p>
          <a:p>
            <a:r>
              <a:rPr lang="en-US" dirty="0" smtClean="0"/>
              <a:t>Applications have dynamic lifecycle - frequent functionality and UI design updates.</a:t>
            </a:r>
          </a:p>
          <a:p>
            <a:r>
              <a:rPr lang="en-US" dirty="0" smtClean="0"/>
              <a:t>Connected or occasionally connected applications.</a:t>
            </a:r>
          </a:p>
          <a:p>
            <a:r>
              <a:rPr lang="en-US" dirty="0" smtClean="0"/>
              <a:t>UI </a:t>
            </a:r>
            <a:r>
              <a:rPr lang="en-US" dirty="0" err="1" smtClean="0"/>
              <a:t>theming</a:t>
            </a:r>
            <a:r>
              <a:rPr lang="en-US" dirty="0" smtClean="0"/>
              <a:t> and styling, branding.</a:t>
            </a:r>
          </a:p>
          <a:p>
            <a:r>
              <a:rPr lang="en-US" dirty="0" smtClean="0"/>
              <a:t>Non-trivial user input methods.</a:t>
            </a:r>
          </a:p>
          <a:p>
            <a:r>
              <a:rPr lang="en-US" dirty="0" smtClean="0"/>
              <a:t>Touch interfaces.</a:t>
            </a:r>
          </a:p>
          <a:p>
            <a:r>
              <a:rPr lang="en-US" dirty="0" smtClean="0"/>
              <a:t>Animations.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CSS: vertical-align &amp; horizontal-align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Alignment is a part of flex computations.</a:t>
            </a:r>
          </a:p>
          <a:p>
            <a:r>
              <a:rPr lang="en-US" dirty="0" smtClean="0"/>
              <a:t>vertical-align CSS property treated as standard when it is defined for </a:t>
            </a:r>
            <a:r>
              <a:rPr lang="en-US" dirty="0" err="1" smtClean="0"/>
              <a:t>display:inline-block</a:t>
            </a:r>
            <a:r>
              <a:rPr lang="en-US" dirty="0" smtClean="0"/>
              <a:t> elements – defines alignment of the element inside line box.</a:t>
            </a:r>
          </a:p>
          <a:p>
            <a:r>
              <a:rPr lang="en-US" dirty="0" smtClean="0"/>
              <a:t>vertical-align for flex containers is treated as for </a:t>
            </a:r>
            <a:r>
              <a:rPr lang="en-US" dirty="0" err="1" smtClean="0"/>
              <a:t>display:table-cell</a:t>
            </a:r>
            <a:r>
              <a:rPr lang="en-US" dirty="0" smtClean="0"/>
              <a:t> – defines </a:t>
            </a:r>
            <a:r>
              <a:rPr lang="en-US" b="1" dirty="0" smtClean="0"/>
              <a:t>content</a:t>
            </a:r>
            <a:r>
              <a:rPr lang="en-US" dirty="0" smtClean="0"/>
              <a:t> alignment of the container.</a:t>
            </a:r>
          </a:p>
          <a:p>
            <a:r>
              <a:rPr lang="en-US" dirty="0" smtClean="0"/>
              <a:t>horizontal-align (</a:t>
            </a:r>
            <a:r>
              <a:rPr lang="en-US" dirty="0" err="1" smtClean="0"/>
              <a:t>sciter</a:t>
            </a:r>
            <a:r>
              <a:rPr lang="en-US" dirty="0" smtClean="0"/>
              <a:t> specific) defines content alignment of the flex-container in horizontal direction.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644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flow:vertical</a:t>
            </a:r>
            <a:r>
              <a:rPr lang="en-US" dirty="0" smtClean="0"/>
              <a:t> |horizontal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column | row of block elements</a:t>
            </a:r>
          </a:p>
          <a:p>
            <a:r>
              <a:rPr lang="en-US" dirty="0" smtClean="0"/>
              <a:t>Flexes computed against container box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vertical-align and horizontal-align are in effect.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66800" y="2952648"/>
            <a:ext cx="5759183" cy="2421751"/>
            <a:chOff x="794017" y="3064649"/>
            <a:chExt cx="7696200" cy="3352800"/>
          </a:xfrm>
        </p:grpSpPr>
        <p:sp>
          <p:nvSpPr>
            <p:cNvPr id="4" name="Rectangle 3"/>
            <p:cNvSpPr/>
            <p:nvPr/>
          </p:nvSpPr>
          <p:spPr>
            <a:xfrm>
              <a:off x="794017" y="3064649"/>
              <a:ext cx="2438400" cy="3352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54741" y="3217049"/>
              <a:ext cx="2133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div.A</a:t>
              </a:r>
              <a:r>
                <a:rPr lang="en-US" sz="1200" dirty="0" smtClean="0"/>
                <a:t> { </a:t>
              </a:r>
              <a:r>
                <a:rPr lang="en-US" sz="1200" dirty="0" err="1" smtClean="0"/>
                <a:t>height:auto</a:t>
              </a:r>
              <a:r>
                <a:rPr lang="en-US" sz="1200" dirty="0" smtClean="0"/>
                <a:t> } 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46417" y="3980329"/>
              <a:ext cx="2133600" cy="2284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div.B</a:t>
              </a:r>
              <a:r>
                <a:rPr lang="en-US" sz="1200" dirty="0" smtClean="0"/>
                <a:t> { height:* } </a:t>
              </a:r>
              <a:endParaRPr lang="en-US" sz="12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927617" y="3980329"/>
              <a:ext cx="0" cy="22847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765817" y="4093349"/>
              <a:ext cx="4724400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18217" y="4321949"/>
              <a:ext cx="1524000" cy="838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div.A</a:t>
              </a:r>
              <a:r>
                <a:rPr lang="en-US" sz="1200" dirty="0" smtClean="0"/>
                <a:t> </a:t>
              </a:r>
              <a:br>
                <a:rPr lang="en-US" sz="1200" dirty="0" smtClean="0"/>
              </a:br>
              <a:r>
                <a:rPr lang="en-US" sz="1200" dirty="0" smtClean="0"/>
                <a:t>{ </a:t>
              </a:r>
              <a:r>
                <a:rPr lang="en-US" sz="1200" dirty="0" err="1" smtClean="0"/>
                <a:t>width:auto</a:t>
              </a:r>
              <a:r>
                <a:rPr lang="en-US" sz="1200" dirty="0" smtClean="0"/>
                <a:t> } 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4617" y="4323230"/>
              <a:ext cx="2743200" cy="836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div.B</a:t>
              </a:r>
              <a:r>
                <a:rPr lang="en-US" sz="1200" dirty="0" smtClean="0"/>
                <a:t> { width:* } </a:t>
              </a:r>
              <a:endParaRPr lang="en-US" sz="1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594617" y="504584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8498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flow:”template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Allows to define grid layout where elements can span adjacent cells. Similar to table but not exactly.</a:t>
            </a:r>
          </a:p>
          <a:p>
            <a:r>
              <a:rPr lang="en-US" dirty="0" smtClean="0"/>
              <a:t>Defined as list of strings.  Each string defines row of “cells”. Cell contains </a:t>
            </a:r>
            <a:r>
              <a:rPr lang="en-US" dirty="0"/>
              <a:t>index </a:t>
            </a:r>
            <a:r>
              <a:rPr lang="en-US" dirty="0" smtClean="0"/>
              <a:t>of child element replaced in the cell.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3758624"/>
            <a:ext cx="18742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#container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flow: “1 2 4”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“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3429000"/>
            <a:ext cx="2971800" cy="259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3581400"/>
            <a:ext cx="5334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3581400"/>
            <a:ext cx="1066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4343400"/>
            <a:ext cx="19812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96200" y="3581400"/>
            <a:ext cx="762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227" y="3650902"/>
            <a:ext cx="2271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&lt;section #container&gt;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&lt;div&gt;1&lt;/div&gt;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div&gt;2&lt;/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div&gt;3&lt;/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div&gt;4&lt;/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&lt;/section&gt;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53000" y="4343400"/>
            <a:ext cx="457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221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2800" y="4724400"/>
            <a:ext cx="2209800" cy="175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flow:stack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Motivation: containers with tabs.</a:t>
            </a:r>
          </a:p>
          <a:p>
            <a:r>
              <a:rPr lang="en-US" dirty="0" smtClean="0"/>
              <a:t>Children replaced as deck of cards – one on top of another.</a:t>
            </a:r>
          </a:p>
          <a:p>
            <a:r>
              <a:rPr lang="en-US" dirty="0" smtClean="0"/>
              <a:t>Stack-container intrinsic dimensions – widest/tallest child.</a:t>
            </a:r>
          </a:p>
          <a:p>
            <a:r>
              <a:rPr lang="en-US" dirty="0" smtClean="0"/>
              <a:t>Children rendering order can be defined by z-index of child elements.</a:t>
            </a:r>
          </a:p>
          <a:p>
            <a:r>
              <a:rPr lang="en-US" dirty="0" smtClean="0"/>
              <a:t>Flex computed for each child individually.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4876800"/>
            <a:ext cx="12192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5181600"/>
            <a:ext cx="1828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4953000"/>
            <a:ext cx="12192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935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computation.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CSS mandates following steps:</a:t>
            </a:r>
          </a:p>
          <a:p>
            <a:r>
              <a:rPr lang="en-US" dirty="0" smtClean="0"/>
              <a:t>Phase I: min/max intrinsic widths. Result: computed width.</a:t>
            </a:r>
          </a:p>
          <a:p>
            <a:r>
              <a:rPr lang="en-US" dirty="0" smtClean="0"/>
              <a:t>Phase II: horizontal layout (text, floats) inside given width. </a:t>
            </a:r>
            <a:r>
              <a:rPr lang="en-US" dirty="0" smtClean="0">
                <a:solidFill>
                  <a:srgbClr val="C00000"/>
                </a:solidFill>
              </a:rPr>
              <a:t>Horizontal flexes computation.</a:t>
            </a:r>
            <a:r>
              <a:rPr lang="en-US" dirty="0" smtClean="0"/>
              <a:t> Horizontal alignment. Result: computed height. </a:t>
            </a:r>
          </a:p>
          <a:p>
            <a:r>
              <a:rPr lang="en-US" dirty="0" smtClean="0"/>
              <a:t>Phase III: </a:t>
            </a:r>
            <a:r>
              <a:rPr lang="en-US" dirty="0" smtClean="0">
                <a:solidFill>
                  <a:srgbClr val="C00000"/>
                </a:solidFill>
              </a:rPr>
              <a:t>vertical flexes </a:t>
            </a:r>
            <a:r>
              <a:rPr lang="en-US" dirty="0" smtClean="0"/>
              <a:t>and vertical alignment.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layout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time – O(N), N is a number of DOM elements involved.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C00000"/>
                </a:solidFill>
              </a:rPr>
              <a:t>overflow: auto</a:t>
            </a:r>
            <a:r>
              <a:rPr lang="en-US" dirty="0" smtClean="0"/>
              <a:t> is used then complexity is </a:t>
            </a:r>
            <a:br>
              <a:rPr lang="en-US" dirty="0" smtClean="0"/>
            </a:br>
            <a:r>
              <a:rPr lang="en-US" dirty="0" smtClean="0"/>
              <a:t> O(t * N) (where t is 1..4) when dimensions are close to intrinsic widths.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Element.intrinsicWidthMin</a:t>
            </a:r>
            <a:r>
              <a:rPr lang="en-US" dirty="0" smtClean="0"/>
              <a:t>/Max may lead to additional measure/drop-layout/re-measure steps.</a:t>
            </a:r>
          </a:p>
          <a:p>
            <a:r>
              <a:rPr lang="en-US" dirty="0" smtClean="0"/>
              <a:t>Dynamic updates and property animations: small change of the DOM may lead to deep tree layout computation.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complexity, solutions.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Internal optimizations:</a:t>
            </a:r>
          </a:p>
          <a:p>
            <a:pPr lvl="1"/>
            <a:r>
              <a:rPr lang="en-US" dirty="0" smtClean="0"/>
              <a:t>Delayed layout computation.</a:t>
            </a:r>
          </a:p>
          <a:p>
            <a:r>
              <a:rPr lang="en-US" dirty="0" smtClean="0"/>
              <a:t>Design time optimizations:</a:t>
            </a:r>
          </a:p>
          <a:p>
            <a:pPr lvl="1"/>
            <a:r>
              <a:rPr lang="en-US" dirty="0" smtClean="0"/>
              <a:t>Local layout roots: overflow: hidden | visible + fixed dimensions.</a:t>
            </a:r>
          </a:p>
          <a:p>
            <a:pPr lvl="1"/>
            <a:r>
              <a:rPr lang="en-US" dirty="0" smtClean="0"/>
              <a:t>virtual lists and tables. Fixed tables where applicable.</a:t>
            </a:r>
          </a:p>
          <a:p>
            <a:pPr lvl="1"/>
            <a:r>
              <a:rPr lang="en-US" dirty="0" smtClean="0"/>
              <a:t>overflow: scroll | </a:t>
            </a:r>
            <a:r>
              <a:rPr lang="en-US" dirty="0" smtClean="0">
                <a:solidFill>
                  <a:srgbClr val="C00000"/>
                </a:solidFill>
              </a:rPr>
              <a:t>scroll-indicator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avoid use of .width = </a:t>
            </a:r>
            <a:r>
              <a:rPr lang="en-US" dirty="0" err="1" smtClean="0"/>
              <a:t>self.box</a:t>
            </a:r>
            <a:r>
              <a:rPr lang="en-US" dirty="0" smtClean="0"/>
              <a:t>-border-width() &amp; friends in CSSS!, use static declarations and flexes instead.</a:t>
            </a:r>
          </a:p>
          <a:p>
            <a:r>
              <a:rPr lang="en-US" dirty="0" smtClean="0"/>
              <a:t>Runtime optimizations:</a:t>
            </a:r>
          </a:p>
          <a:p>
            <a:pPr lvl="1"/>
            <a:r>
              <a:rPr lang="en-US" dirty="0" smtClean="0"/>
              <a:t>Use of immediate mode drawing (</a:t>
            </a:r>
            <a:r>
              <a:rPr lang="en-US" dirty="0" err="1" smtClean="0"/>
              <a:t>element.paintBackground</a:t>
            </a:r>
            <a:r>
              <a:rPr lang="en-US" dirty="0" smtClean="0"/>
              <a:t>() and Co.), last resort but effective.</a:t>
            </a:r>
          </a:p>
          <a:p>
            <a:pPr lvl="1"/>
            <a:r>
              <a:rPr lang="en-US" dirty="0" smtClean="0"/>
              <a:t>Use of transform: scale(…) where applicable.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Behavior is a named event handler attached to DOM element.</a:t>
            </a:r>
          </a:p>
          <a:p>
            <a:r>
              <a:rPr lang="en-US" dirty="0" smtClean="0"/>
              <a:t>Behaviors attachment is defined by CSS property “behavior”. Example: all &lt;</a:t>
            </a:r>
            <a:r>
              <a:rPr lang="en-US" dirty="0" err="1" smtClean="0"/>
              <a:t>tb</a:t>
            </a:r>
            <a:r>
              <a:rPr lang="en-US" dirty="0" smtClean="0"/>
              <a:t>-button&gt; elements inside &lt;div class=container&gt; behave as buttons: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element may have multiple behaviors assigned.</a:t>
            </a:r>
          </a:p>
          <a:p>
            <a:r>
              <a:rPr lang="en-US" dirty="0" smtClean="0"/>
              <a:t>The behavior property assigns native event handlers that are declared in engine core or in code of host application.</a:t>
            </a:r>
          </a:p>
          <a:p>
            <a:r>
              <a:rPr lang="en-US" dirty="0" smtClean="0"/>
              <a:t>Close analogy: HWND == HELEMENT, behavior == </a:t>
            </a:r>
            <a:r>
              <a:rPr lang="en-US" dirty="0" err="1" smtClean="0"/>
              <a:t>WinProc</a:t>
            </a:r>
            <a:r>
              <a:rPr lang="en-US" dirty="0" smtClean="0"/>
              <a:t> +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Support concept of value.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327660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div.toolbar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-button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behavior:button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92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behaviors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1"/>
            <a:ext cx="8153400" cy="5078313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buttons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/>
              <a:t>clickable</a:t>
            </a:r>
            <a:endParaRPr lang="en-US" sz="1600" dirty="0"/>
          </a:p>
          <a:p>
            <a:r>
              <a:rPr lang="en-US" sz="1600" dirty="0"/>
              <a:t>button</a:t>
            </a:r>
          </a:p>
          <a:p>
            <a:r>
              <a:rPr lang="en-US" sz="1600" dirty="0"/>
              <a:t>checkbox</a:t>
            </a:r>
          </a:p>
          <a:p>
            <a:r>
              <a:rPr lang="en-US" sz="1600" dirty="0"/>
              <a:t>radio &amp; switch</a:t>
            </a:r>
          </a:p>
          <a:p>
            <a:endParaRPr lang="en-US" sz="1600" dirty="0" smtClean="0"/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Selects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/>
              <a:t>dropdown-select</a:t>
            </a:r>
          </a:p>
          <a:p>
            <a:r>
              <a:rPr lang="en-US" sz="1600" dirty="0"/>
              <a:t>dropdown-multi-select</a:t>
            </a:r>
          </a:p>
          <a:p>
            <a:r>
              <a:rPr lang="en-US" sz="1600" dirty="0"/>
              <a:t>select</a:t>
            </a:r>
          </a:p>
          <a:p>
            <a:r>
              <a:rPr lang="en-US" sz="1600" dirty="0"/>
              <a:t>select-multiple</a:t>
            </a:r>
          </a:p>
          <a:p>
            <a:r>
              <a:rPr lang="en-US" sz="1600" dirty="0"/>
              <a:t>select-checkmarks</a:t>
            </a:r>
          </a:p>
          <a:p>
            <a:r>
              <a:rPr lang="en-US" sz="1600" dirty="0"/>
              <a:t>tree</a:t>
            </a:r>
          </a:p>
          <a:p>
            <a:r>
              <a:rPr lang="en-US" sz="1600" dirty="0"/>
              <a:t>tree-view</a:t>
            </a:r>
          </a:p>
          <a:p>
            <a:r>
              <a:rPr lang="en-US" sz="1600" dirty="0"/>
              <a:t>tree-checkmarks</a:t>
            </a:r>
          </a:p>
          <a:p>
            <a:endParaRPr lang="en-US" sz="1600" dirty="0" smtClean="0"/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Edits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/>
              <a:t>edit</a:t>
            </a:r>
            <a:endParaRPr lang="en-US" sz="1600" dirty="0"/>
          </a:p>
          <a:p>
            <a:r>
              <a:rPr lang="en-US" sz="1600" dirty="0"/>
              <a:t>password</a:t>
            </a:r>
          </a:p>
          <a:p>
            <a:r>
              <a:rPr lang="en-US" sz="1600" dirty="0"/>
              <a:t>masked-edit</a:t>
            </a:r>
          </a:p>
          <a:p>
            <a:r>
              <a:rPr lang="en-US" sz="1600" dirty="0"/>
              <a:t>numeric</a:t>
            </a:r>
          </a:p>
          <a:p>
            <a:r>
              <a:rPr lang="en-US" sz="1600" dirty="0"/>
              <a:t>integer</a:t>
            </a:r>
          </a:p>
          <a:p>
            <a:r>
              <a:rPr lang="en-US" sz="1600" dirty="0"/>
              <a:t>decimal</a:t>
            </a:r>
          </a:p>
          <a:p>
            <a:r>
              <a:rPr lang="en-US" sz="1600" dirty="0" err="1" smtClean="0"/>
              <a:t>textarea</a:t>
            </a:r>
            <a:endParaRPr lang="en-US" sz="1600" dirty="0" smtClean="0"/>
          </a:p>
          <a:p>
            <a:r>
              <a:rPr lang="en-US" sz="1600" dirty="0" err="1" smtClean="0"/>
              <a:t>richtext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Date/time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/>
              <a:t>calendar</a:t>
            </a:r>
            <a:endParaRPr lang="en-US" sz="1600" dirty="0"/>
          </a:p>
          <a:p>
            <a:r>
              <a:rPr lang="en-US" sz="1600" dirty="0"/>
              <a:t>date</a:t>
            </a:r>
          </a:p>
          <a:p>
            <a:r>
              <a:rPr lang="en-US" sz="1600" dirty="0"/>
              <a:t>time</a:t>
            </a:r>
          </a:p>
          <a:p>
            <a:endParaRPr lang="en-US" sz="1600" dirty="0" smtClean="0"/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Output/indicators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/>
              <a:t>output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text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integer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decimal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currency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date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date-local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time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time-local</a:t>
            </a:r>
          </a:p>
          <a:p>
            <a:r>
              <a:rPr lang="en-US" sz="1600" dirty="0" smtClean="0"/>
              <a:t>progress</a:t>
            </a:r>
          </a:p>
          <a:p>
            <a:r>
              <a:rPr lang="en-US" sz="1600" dirty="0" smtClean="0"/>
              <a:t>scrollbar</a:t>
            </a:r>
          </a:p>
          <a:p>
            <a:r>
              <a:rPr lang="en-US" sz="1600" dirty="0" smtClean="0"/>
              <a:t>slider</a:t>
            </a:r>
          </a:p>
          <a:p>
            <a:endParaRPr lang="en-US" sz="1600" dirty="0" smtClean="0"/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behaviors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/>
              <a:t>frame</a:t>
            </a:r>
          </a:p>
          <a:p>
            <a:r>
              <a:rPr lang="en-US" sz="1600" dirty="0"/>
              <a:t>history</a:t>
            </a:r>
          </a:p>
          <a:p>
            <a:r>
              <a:rPr lang="en-US" sz="1600" dirty="0"/>
              <a:t>frame-set</a:t>
            </a:r>
          </a:p>
          <a:p>
            <a:r>
              <a:rPr lang="en-US" sz="1600" dirty="0" smtClean="0"/>
              <a:t>form</a:t>
            </a:r>
            <a:endParaRPr lang="en-US" sz="1600" dirty="0"/>
          </a:p>
          <a:p>
            <a:r>
              <a:rPr lang="en-US" sz="1600" dirty="0" smtClean="0"/>
              <a:t>hyperlink</a:t>
            </a:r>
          </a:p>
          <a:p>
            <a:r>
              <a:rPr lang="en-US" sz="1600" dirty="0" err="1" smtClean="0"/>
              <a:t>htmlarea</a:t>
            </a:r>
            <a:endParaRPr lang="en-US" sz="1600" dirty="0" smtClean="0"/>
          </a:p>
          <a:p>
            <a:r>
              <a:rPr lang="en-US" sz="1600" dirty="0" smtClean="0"/>
              <a:t>image</a:t>
            </a:r>
            <a:endParaRPr lang="en-US" sz="1600" dirty="0"/>
          </a:p>
          <a:p>
            <a:r>
              <a:rPr lang="en-US" sz="1600" dirty="0" err="1"/>
              <a:t>shellicon</a:t>
            </a:r>
            <a:endParaRPr lang="en-US" sz="1600" dirty="0"/>
          </a:p>
          <a:p>
            <a:r>
              <a:rPr lang="en-US" sz="1600" dirty="0" err="1" smtClean="0"/>
              <a:t>filethumbnail</a:t>
            </a:r>
            <a:endParaRPr lang="en-US" sz="1600" dirty="0" smtClean="0"/>
          </a:p>
          <a:p>
            <a:r>
              <a:rPr lang="en-US" sz="1600" dirty="0" smtClean="0"/>
              <a:t>style-bag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/>
              <a:t>menu-bar</a:t>
            </a:r>
          </a:p>
          <a:p>
            <a:r>
              <a:rPr lang="en-US" sz="1600" dirty="0" smtClean="0"/>
              <a:t>menu</a:t>
            </a:r>
          </a:p>
          <a:p>
            <a:r>
              <a:rPr lang="en-US" sz="1600" dirty="0" smtClean="0"/>
              <a:t>popup-menu</a:t>
            </a:r>
          </a:p>
          <a:p>
            <a:r>
              <a:rPr lang="en-US" sz="1600" dirty="0" smtClean="0"/>
              <a:t>popup-selector</a:t>
            </a:r>
          </a:p>
          <a:p>
            <a:endParaRPr lang="en-US" sz="1600" dirty="0"/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Auxiliary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/>
              <a:t>expandable-list</a:t>
            </a:r>
          </a:p>
          <a:p>
            <a:r>
              <a:rPr lang="en-US" sz="1600" dirty="0"/>
              <a:t>collapsible-list</a:t>
            </a:r>
          </a:p>
          <a:p>
            <a:r>
              <a:rPr lang="en-US" sz="1600" dirty="0" smtClean="0"/>
              <a:t>swipe</a:t>
            </a:r>
            <a:endParaRPr lang="en-US" sz="1600" dirty="0"/>
          </a:p>
          <a:p>
            <a:r>
              <a:rPr lang="en-US" sz="1600" dirty="0"/>
              <a:t>marquee</a:t>
            </a:r>
          </a:p>
          <a:p>
            <a:r>
              <a:rPr lang="en-US" sz="1600" dirty="0" smtClean="0"/>
              <a:t>column-</a:t>
            </a:r>
            <a:r>
              <a:rPr lang="en-US" sz="1600" dirty="0" err="1" smtClean="0"/>
              <a:t>resizer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8228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Scripting behaviors &amp;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Subclasses: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Aspects: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handlers: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MyButton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Behavior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function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onMouse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(event) { …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function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onKey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(event)   { …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362200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span.my-button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prototype: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MyButton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buttons.tis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235" y="38100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MyButton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this.subscribe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“click”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function() {…}); 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3810000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span.my-button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aspect: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MyButton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buttons.tis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259" y="571500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someEl.subscribe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“click”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function() {…});  </a:t>
            </a:r>
          </a:p>
        </p:txBody>
      </p:sp>
    </p:spTree>
    <p:extLst>
      <p:ext uri="{BB962C8B-B14F-4D97-AF65-F5344CB8AC3E}">
        <p14:creationId xmlns:p14="http://schemas.microsoft.com/office/powerpoint/2010/main" xmlns="" val="2138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Really, why </a:t>
            </a:r>
            <a:r>
              <a:rPr lang="en-US" dirty="0" err="1" smtClean="0"/>
              <a:t>Sciter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Conventional browser engines – security  model is not suitable for desktop UI. “</a:t>
            </a:r>
            <a:r>
              <a:rPr lang="en-US" dirty="0" err="1" smtClean="0"/>
              <a:t>Embedability</a:t>
            </a:r>
            <a:r>
              <a:rPr lang="en-US" dirty="0" smtClean="0"/>
              <a:t>” is quite low.</a:t>
            </a:r>
          </a:p>
          <a:p>
            <a:r>
              <a:rPr lang="en-US" dirty="0" smtClean="0"/>
              <a:t>Existing CSS model –  endless “tape” that has width but no height. CSS still does not support vertical-align except of table cells. CSS </a:t>
            </a:r>
            <a:r>
              <a:rPr lang="en-US" dirty="0" err="1" smtClean="0"/>
              <a:t>FlexBox</a:t>
            </a:r>
            <a:r>
              <a:rPr lang="en-US" dirty="0" smtClean="0"/>
              <a:t> is there but not finalized.</a:t>
            </a:r>
          </a:p>
          <a:p>
            <a:r>
              <a:rPr lang="en-US" dirty="0" smtClean="0"/>
              <a:t>JavaScript is good but not good enough for “serious” applications. No modularity, no classes out of the box. Syntax is not that expressive. “Semicolon injection”…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Mostly JavaScript, has:</a:t>
            </a:r>
          </a:p>
          <a:p>
            <a:pPr lvl="1"/>
            <a:r>
              <a:rPr lang="en-US" dirty="0" smtClean="0"/>
              <a:t>Compiler, produces </a:t>
            </a:r>
            <a:r>
              <a:rPr lang="en-US" dirty="0" err="1" smtClean="0"/>
              <a:t>bytecodes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Virtual machine executing those </a:t>
            </a:r>
            <a:r>
              <a:rPr lang="en-US" dirty="0" err="1" smtClean="0"/>
              <a:t>bytecodes</a:t>
            </a:r>
            <a:endParaRPr lang="en-US" dirty="0" smtClean="0"/>
          </a:p>
          <a:p>
            <a:pPr lvl="1"/>
            <a:r>
              <a:rPr lang="en-US" dirty="0" smtClean="0"/>
              <a:t>Heap manager that uses copying GC.</a:t>
            </a:r>
          </a:p>
          <a:p>
            <a:r>
              <a:rPr lang="en-US" dirty="0" smtClean="0"/>
              <a:t>Extended by:</a:t>
            </a:r>
          </a:p>
          <a:p>
            <a:pPr lvl="1"/>
            <a:r>
              <a:rPr lang="en-US" dirty="0" smtClean="0"/>
              <a:t>Classes, namespaces, decorators, persistent storage, streams.</a:t>
            </a:r>
          </a:p>
          <a:p>
            <a:r>
              <a:rPr lang="en-US" dirty="0" smtClean="0"/>
              <a:t>Integrated with DOM, GC.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r>
              <a:rPr lang="en-US" dirty="0" smtClean="0"/>
              <a:t>: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Namespaces are declared by using the namespace keyword. They can contain classes, functions, variables, and constants: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7756781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TIScript</a:t>
            </a:r>
            <a:r>
              <a:rPr lang="en-US" b="1" dirty="0" smtClean="0"/>
              <a:t>: Classes, constructors, and properties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715000" cy="31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029200"/>
            <a:ext cx="6124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TIScript</a:t>
            </a:r>
            <a:r>
              <a:rPr lang="en-US" b="1" dirty="0" smtClean="0"/>
              <a:t>: Lambdas and 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statement lambda function:</a:t>
            </a:r>
            <a:br>
              <a:rPr lang="en-US" dirty="0" smtClean="0"/>
            </a:b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':' [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-list] ':' &lt;statement&gt;;</a:t>
            </a:r>
          </a:p>
          <a:p>
            <a:r>
              <a:rPr lang="en-US" dirty="0" smtClean="0"/>
              <a:t>Lambda function block:</a:t>
            </a:r>
            <a:br>
              <a:rPr lang="en-US" dirty="0" smtClean="0"/>
            </a:b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':' [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-list] '{' &lt;statement-list&gt; '}‘</a:t>
            </a:r>
          </a:p>
          <a:p>
            <a:r>
              <a:rPr lang="en-US" dirty="0" smtClean="0">
                <a:cs typeface="Consolas" pitchFamily="49" charset="0"/>
              </a:rPr>
              <a:t>Classic anonymous function:</a:t>
            </a:r>
            <a:br>
              <a:rPr lang="en-US" dirty="0" smtClean="0">
                <a:cs typeface="Consolas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'function(' [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-list] ')' '{' &lt;statement-list&gt; '}‘</a:t>
            </a:r>
          </a:p>
          <a:p>
            <a:endParaRPr 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953000"/>
            <a:ext cx="4933013" cy="83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TIScript</a:t>
            </a:r>
            <a:r>
              <a:rPr lang="en-US" dirty="0" smtClean="0"/>
              <a:t>: </a:t>
            </a:r>
            <a:r>
              <a:rPr lang="en-US" b="1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metaprogramming</a:t>
            </a:r>
            <a:r>
              <a:rPr lang="en-US" dirty="0" smtClean="0"/>
              <a:t>” feature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0"/>
            <a:ext cx="6174000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7543800" cy="9647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r>
              <a:rPr lang="en-US" dirty="0" smtClean="0"/>
              <a:t>: Decorator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Decorator is a plain function with the name starting from ‘@’: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7848600" cy="433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r>
              <a:rPr lang="en-US" dirty="0" smtClean="0"/>
              <a:t>: </a:t>
            </a:r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statement 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for( </a:t>
            </a:r>
            <a:r>
              <a:rPr lang="en-US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item in </a:t>
            </a:r>
            <a:r>
              <a:rPr lang="en-US" sz="2800" i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will call the </a:t>
            </a:r>
            <a:r>
              <a:rPr lang="en-US" i="1" dirty="0" err="1" smtClean="0"/>
              <a:t>func</a:t>
            </a:r>
            <a:r>
              <a:rPr lang="en-US" dirty="0" smtClean="0"/>
              <a:t> and execute the body of the loop with its value on each iteration.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3810000"/>
            <a:ext cx="7673703" cy="259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r>
              <a:rPr lang="en-US" dirty="0" smtClean="0"/>
              <a:t>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Numeric: integer, float</a:t>
            </a:r>
          </a:p>
          <a:p>
            <a:r>
              <a:rPr lang="en-US" dirty="0" smtClean="0"/>
              <a:t>Collections: array, map (object)</a:t>
            </a:r>
          </a:p>
          <a:p>
            <a:r>
              <a:rPr lang="en-US" dirty="0" smtClean="0"/>
              <a:t>String and Symbol</a:t>
            </a:r>
          </a:p>
          <a:p>
            <a:r>
              <a:rPr lang="en-US" dirty="0" smtClean="0"/>
              <a:t>Boolean</a:t>
            </a:r>
            <a:r>
              <a:rPr lang="en-US" i="1" dirty="0" smtClean="0"/>
              <a:t>: true</a:t>
            </a:r>
            <a:r>
              <a:rPr lang="en-US" dirty="0" smtClean="0"/>
              <a:t> and </a:t>
            </a:r>
            <a:r>
              <a:rPr lang="en-US" i="1" dirty="0" smtClean="0"/>
              <a:t>false</a:t>
            </a:r>
          </a:p>
          <a:p>
            <a:r>
              <a:rPr lang="en-US" dirty="0" smtClean="0"/>
              <a:t>Stream (file, socket, in-memory)</a:t>
            </a:r>
          </a:p>
          <a:p>
            <a:r>
              <a:rPr lang="en-US" dirty="0" smtClean="0"/>
              <a:t>Bytes – vector of bytes.</a:t>
            </a:r>
          </a:p>
          <a:p>
            <a:r>
              <a:rPr lang="en-US" dirty="0" smtClean="0"/>
              <a:t>Persistent data: Storage and Index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Script Painting Model and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Objects: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err="1" smtClean="0"/>
              <a:t>Graphics.Path</a:t>
            </a:r>
            <a:endParaRPr lang="en-US" dirty="0" smtClean="0"/>
          </a:p>
          <a:p>
            <a:pPr lvl="1"/>
            <a:r>
              <a:rPr lang="en-US" dirty="0" err="1" smtClean="0"/>
              <a:t>Graphics.Text</a:t>
            </a:r>
            <a:endParaRPr lang="en-US" dirty="0" smtClean="0"/>
          </a:p>
          <a:p>
            <a:pPr lvl="1"/>
            <a:r>
              <a:rPr lang="en-US" dirty="0" smtClean="0"/>
              <a:t>Image</a:t>
            </a:r>
          </a:p>
          <a:p>
            <a:r>
              <a:rPr lang="en-US" dirty="0" smtClean="0"/>
              <a:t>Paint events:</a:t>
            </a:r>
          </a:p>
          <a:p>
            <a:pPr lvl="1"/>
            <a:r>
              <a:rPr lang="en-US" dirty="0" err="1" smtClean="0"/>
              <a:t>element.paintBackground</a:t>
            </a:r>
            <a:r>
              <a:rPr lang="en-US" dirty="0" smtClean="0"/>
              <a:t> &lt;-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gfx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element.paintForeground</a:t>
            </a:r>
            <a:r>
              <a:rPr lang="en-US" dirty="0" smtClean="0"/>
              <a:t> &lt;-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gfx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element.paintContent</a:t>
            </a:r>
            <a:r>
              <a:rPr lang="en-US" dirty="0" smtClean="0"/>
              <a:t> &lt;-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gfx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Request painting:</a:t>
            </a:r>
          </a:p>
          <a:p>
            <a:pPr lvl="1"/>
            <a:r>
              <a:rPr lang="en-US" dirty="0" err="1" smtClean="0"/>
              <a:t>element.refresh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</a:t>
            </a:r>
            <a:r>
              <a:rPr lang="en-US" dirty="0" err="1" smtClean="0"/>
              <a:t>Sciter</a:t>
            </a:r>
            <a:r>
              <a:rPr lang="en-US" dirty="0" smtClean="0"/>
              <a:t>, but why new </a:t>
            </a:r>
            <a:r>
              <a:rPr lang="en-US" dirty="0" err="1" smtClean="0"/>
              <a:t>Sciter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Better monitors are coming:</a:t>
            </a:r>
          </a:p>
          <a:p>
            <a:pPr lvl="1"/>
            <a:r>
              <a:rPr lang="en-US" dirty="0" smtClean="0"/>
              <a:t>Transition of screen resolution from 96 dpi to 300 dpi leads to</a:t>
            </a:r>
          </a:p>
          <a:p>
            <a:pPr lvl="1"/>
            <a:r>
              <a:rPr lang="en-US" dirty="0" smtClean="0"/>
              <a:t>9 times increase of memory needed for holding bitmaps and window buffers.</a:t>
            </a:r>
          </a:p>
          <a:p>
            <a:pPr lvl="1"/>
            <a:r>
              <a:rPr lang="en-US" dirty="0" smtClean="0"/>
              <a:t>Drawing by CPU and copying of such bitmaps from/to display memory is not an option anymore. </a:t>
            </a:r>
          </a:p>
          <a:p>
            <a:pPr lvl="1"/>
            <a:r>
              <a:rPr lang="en-US" dirty="0" smtClean="0"/>
              <a:t>That is why Direct2D in new </a:t>
            </a:r>
            <a:r>
              <a:rPr lang="en-US" dirty="0" err="1" smtClean="0"/>
              <a:t>Sciter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Animations!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Sciter modules: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HTML DOM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CSS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err="1" smtClean="0"/>
              <a:t>TIScript</a:t>
            </a:r>
            <a:endParaRPr lang="en-US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Layout managers.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Animation drivers.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Sciter 1 and Sciter 2/3 differences,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en-US" sz="2000" dirty="0" smtClean="0"/>
              <a:t>Sciter 1 – uses rendering tree that maps 1:1 to DOM tree. </a:t>
            </a:r>
          </a:p>
          <a:p>
            <a:pPr marL="1200150" lvl="3" indent="-342900"/>
            <a:r>
              <a:rPr lang="en-US" sz="2000" dirty="0" smtClean="0"/>
              <a:t>the &lt;text&gt; (artificial text container) problem:</a:t>
            </a:r>
          </a:p>
          <a:p>
            <a:pPr marL="1200150" lvl="3" indent="-342900"/>
            <a:endParaRPr lang="en-US" sz="2000" dirty="0" smtClean="0"/>
          </a:p>
          <a:p>
            <a:pPr marL="1200150" lvl="3" indent="-342900">
              <a:buNone/>
            </a:pPr>
            <a:endParaRPr lang="en-US" sz="2000" dirty="0" smtClean="0"/>
          </a:p>
          <a:p>
            <a:pPr marL="1200150" lvl="3" indent="-342900">
              <a:buNone/>
            </a:pPr>
            <a:endParaRPr lang="en-US" sz="2000" dirty="0" smtClean="0"/>
          </a:p>
          <a:p>
            <a:pPr marL="1200150" lvl="3" indent="-342900">
              <a:buNone/>
            </a:pPr>
            <a:endParaRPr lang="en-US" sz="2000" dirty="0" smtClean="0"/>
          </a:p>
          <a:p>
            <a:pPr marL="742950" lvl="2" indent="-342900"/>
            <a:endParaRPr lang="en-US" sz="2000" dirty="0" smtClean="0"/>
          </a:p>
          <a:p>
            <a:pPr marL="742950" lvl="2" indent="-342900"/>
            <a:endParaRPr lang="en-US" sz="2000" dirty="0" smtClean="0"/>
          </a:p>
          <a:p>
            <a:pPr marL="742950" lvl="2" indent="-342900"/>
            <a:endParaRPr lang="en-US" sz="2000" dirty="0" smtClean="0"/>
          </a:p>
          <a:p>
            <a:pPr marL="742950" lvl="2" indent="-342900"/>
            <a:endParaRPr lang="en-US" sz="2000" dirty="0" smtClean="0"/>
          </a:p>
          <a:p>
            <a:pPr marL="742950" lvl="2" indent="-342900"/>
            <a:r>
              <a:rPr lang="en-US" sz="2000" dirty="0" smtClean="0"/>
              <a:t>Sciter 2/3 – uses source DOM tree and maintains parallel rendering tree. DOM tree is a parsing (source) tree.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3429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10000"/>
            <a:ext cx="34194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514600"/>
            <a:ext cx="42768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Sciter 1 and Sciter 2 differences, 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only difference  - child </a:t>
            </a:r>
            <a:r>
              <a:rPr lang="en-US" dirty="0" smtClean="0">
                <a:solidFill>
                  <a:srgbClr val="C00000"/>
                </a:solidFill>
              </a:rPr>
              <a:t>A &gt; B</a:t>
            </a:r>
            <a:r>
              <a:rPr lang="en-US" dirty="0" smtClean="0"/>
              <a:t> selectors: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select the button using child selector:</a:t>
            </a:r>
          </a:p>
          <a:p>
            <a:pPr lvl="1"/>
            <a:r>
              <a:rPr lang="en-US" dirty="0" smtClean="0"/>
              <a:t>Sciter 1 - </a:t>
            </a:r>
            <a:r>
              <a:rPr lang="en-US" dirty="0" smtClean="0">
                <a:solidFill>
                  <a:srgbClr val="C00000"/>
                </a:solidFill>
              </a:rPr>
              <a:t>div &gt; text &gt; button</a:t>
            </a:r>
          </a:p>
          <a:p>
            <a:pPr lvl="1"/>
            <a:r>
              <a:rPr lang="en-US" dirty="0" smtClean="0"/>
              <a:t>Sciter 2/3 - </a:t>
            </a:r>
            <a:r>
              <a:rPr lang="en-US" dirty="0" smtClean="0">
                <a:solidFill>
                  <a:srgbClr val="C00000"/>
                </a:solidFill>
              </a:rPr>
              <a:t>div &gt; button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(or the above)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348166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209800"/>
            <a:ext cx="4724400" cy="103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200400"/>
            <a:ext cx="35298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of classes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Text: Node</a:t>
            </a:r>
          </a:p>
          <a:p>
            <a:pPr lvl="1"/>
            <a:r>
              <a:rPr lang="en-US" dirty="0" smtClean="0"/>
              <a:t>Comment: Node</a:t>
            </a:r>
          </a:p>
          <a:p>
            <a:pPr lvl="1"/>
            <a:r>
              <a:rPr lang="en-US" dirty="0" smtClean="0"/>
              <a:t>Element: Node</a:t>
            </a:r>
          </a:p>
          <a:p>
            <a:pPr lvl="1"/>
            <a:r>
              <a:rPr lang="en-US" dirty="0" smtClean="0"/>
              <a:t>Document: Element</a:t>
            </a:r>
          </a:p>
          <a:p>
            <a:pPr lvl="1"/>
            <a:r>
              <a:rPr lang="en-US" dirty="0" smtClean="0"/>
              <a:t>View</a:t>
            </a:r>
          </a:p>
          <a:p>
            <a:r>
              <a:rPr lang="en-US" dirty="0" smtClean="0"/>
              <a:t>DOM tree:</a:t>
            </a:r>
          </a:p>
          <a:p>
            <a:pPr lvl="1"/>
            <a:r>
              <a:rPr lang="en-US" dirty="0" smtClean="0"/>
              <a:t>View contains single Document element/node.</a:t>
            </a:r>
          </a:p>
          <a:p>
            <a:pPr lvl="1"/>
            <a:r>
              <a:rPr lang="en-US" dirty="0" smtClean="0"/>
              <a:t>Document contains tree of its children.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DOM. Node and Element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167809"/>
            <a:ext cx="5943600" cy="569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1516</Words>
  <Application>Microsoft Office PowerPoint</Application>
  <PresentationFormat>On-screen Show (4:3)</PresentationFormat>
  <Paragraphs>341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Sciter</vt:lpstr>
      <vt:lpstr>UI, state of affairs</vt:lpstr>
      <vt:lpstr>Really, why Sciter?</vt:lpstr>
      <vt:lpstr>Ok, Sciter, but why new Sciter?</vt:lpstr>
      <vt:lpstr>Sciter Architecture</vt:lpstr>
      <vt:lpstr>Sciter 1 and Sciter 2/3 differences, DOM</vt:lpstr>
      <vt:lpstr>Sciter 1 and Sciter 2 differences, CSS selectors</vt:lpstr>
      <vt:lpstr>HTML DOM</vt:lpstr>
      <vt:lpstr>HTML DOM. Node and Element</vt:lpstr>
      <vt:lpstr>HTML DOM. Document</vt:lpstr>
      <vt:lpstr>CSS</vt:lpstr>
      <vt:lpstr>CSS. Style resolution. Selectors complexity</vt:lpstr>
      <vt:lpstr>CSS. Style resolution. Optimization</vt:lpstr>
      <vt:lpstr>CSS. Style resolution. Design time optimizations.</vt:lpstr>
      <vt:lpstr>Style sets</vt:lpstr>
      <vt:lpstr>Style sets, declaration</vt:lpstr>
      <vt:lpstr>Flow and flex units</vt:lpstr>
      <vt:lpstr>CSS property flow </vt:lpstr>
      <vt:lpstr>Flex units</vt:lpstr>
      <vt:lpstr>CSS: vertical-align &amp; horizontal-align</vt:lpstr>
      <vt:lpstr>flow:vertical |horizontal</vt:lpstr>
      <vt:lpstr>flow:”template”</vt:lpstr>
      <vt:lpstr>flow:stack</vt:lpstr>
      <vt:lpstr>Layout computation.</vt:lpstr>
      <vt:lpstr>Complexity of layout computation</vt:lpstr>
      <vt:lpstr>Layout complexity, solutions.</vt:lpstr>
      <vt:lpstr>Native behaviors</vt:lpstr>
      <vt:lpstr>Built-in behaviors</vt:lpstr>
      <vt:lpstr>Scripting behaviors &amp; event handlers</vt:lpstr>
      <vt:lpstr>TIScript</vt:lpstr>
      <vt:lpstr>TIScript: namespaces</vt:lpstr>
      <vt:lpstr>TIScript: Classes, constructors, and properties</vt:lpstr>
      <vt:lpstr>TIScript: Lambdas and anonymous functions</vt:lpstr>
      <vt:lpstr>TIScript: Decorators</vt:lpstr>
      <vt:lpstr>TIScript: Decorator sample</vt:lpstr>
      <vt:lpstr>TIScript: iterators</vt:lpstr>
      <vt:lpstr>TIScript: types</vt:lpstr>
      <vt:lpstr>New Script Painting Model and Graphics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Sciter</dc:title>
  <dc:creator>user</dc:creator>
  <cp:lastModifiedBy>petrovitch</cp:lastModifiedBy>
  <cp:revision>120</cp:revision>
  <dcterms:created xsi:type="dcterms:W3CDTF">2012-01-21T00:02:54Z</dcterms:created>
  <dcterms:modified xsi:type="dcterms:W3CDTF">2013-12-04T04:07:50Z</dcterms:modified>
</cp:coreProperties>
</file>