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9" r:id="rId6"/>
    <p:sldId id="270" r:id="rId7"/>
    <p:sldId id="272" r:id="rId8"/>
    <p:sldId id="271" r:id="rId9"/>
    <p:sldId id="266" r:id="rId10"/>
    <p:sldId id="267" r:id="rId11"/>
    <p:sldId id="268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0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A:\Bridge-Tester\B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9773686377438116"/>
          <c:y val="9.6153846153846159E-2"/>
        </c:manualLayout>
      </c:layout>
      <c:overlay val="0"/>
      <c:txPr>
        <a:bodyPr/>
        <a:lstStyle/>
        <a:p>
          <a:pPr>
            <a:defRPr sz="44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Sheet1!$K$2</c:f>
              <c:strCache>
                <c:ptCount val="1"/>
                <c:pt idx="0">
                  <c:v>Total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Sheet1!$J$3:$J$6</c:f>
              <c:strCache>
                <c:ptCount val="4"/>
                <c:pt idx="0">
                  <c:v>Electronics</c:v>
                </c:pt>
                <c:pt idx="1">
                  <c:v>Hydrolics</c:v>
                </c:pt>
                <c:pt idx="2">
                  <c:v>Mechanical</c:v>
                </c:pt>
                <c:pt idx="3">
                  <c:v>Raw Materials</c:v>
                </c:pt>
              </c:strCache>
            </c:strRef>
          </c:cat>
          <c:val>
            <c:numRef>
              <c:f>Sheet1!$K$3:$K$6</c:f>
              <c:numCache>
                <c:formatCode>_("$"* #,##0.00_);_("$"* \(#,##0.00\);_("$"* "-"??_);_(@_)</c:formatCode>
                <c:ptCount val="4"/>
                <c:pt idx="0">
                  <c:v>394.99</c:v>
                </c:pt>
                <c:pt idx="1">
                  <c:v>1028</c:v>
                </c:pt>
                <c:pt idx="2">
                  <c:v>340</c:v>
                </c:pt>
                <c:pt idx="3">
                  <c:v>498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884102722453809"/>
          <c:y val="5.829850595598627E-2"/>
          <c:w val="0.24527661983428542"/>
          <c:h val="0.2318322228952150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21FF6-815B-4929-8A73-69AD82B95300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145D9-3B8E-4505-A6EF-634B6689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General introduction type stuff.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course that we are part </a:t>
            </a:r>
          </a:p>
          <a:p>
            <a:endParaRPr lang="en"/>
          </a:p>
          <a:p>
            <a:pPr>
              <a:buNone/>
            </a:pPr>
            <a:r>
              <a:rPr lang="en"/>
              <a:t>Let me tell you a little bit about the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5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E564-797F-45E7-B268-9389E2F0AE2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BEE1-92E5-463F-9E2E-86CE107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400" b="0"/>
              <a:t>Competition Bridge Tester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Carter Mealey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Ben Holleran</a:t>
            </a:r>
          </a:p>
          <a:p>
            <a:endParaRPr lang="en" sz="3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457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Rough Timeline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65808"/>
              </p:ext>
            </p:extLst>
          </p:nvPr>
        </p:nvGraphicFramePr>
        <p:xfrm>
          <a:off x="1447800" y="1676400"/>
          <a:ext cx="5791203" cy="4362450"/>
        </p:xfrm>
        <a:graphic>
          <a:graphicData uri="http://schemas.openxmlformats.org/drawingml/2006/table">
            <a:tbl>
              <a:tblPr/>
              <a:tblGrid>
                <a:gridCol w="1475566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  <a:gridCol w="253861"/>
              </a:tblGrid>
              <a:tr h="742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1/13/2014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1/20/2014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2/3/2014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2/10/2014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2/24/2014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3/3/2014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3/10/2014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3/24/2014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3/31/2014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4/7/2014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4/14/2014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4/21/2014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4/28/2014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5/5/2014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Hydraulics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 parts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Attach to 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Calibrate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Fabricate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Raspberry 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 Raspbian 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 with Python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Interface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Attach to 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70561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800" dirty="0" smtClean="0"/>
              <a:t>Preliminary </a:t>
            </a:r>
            <a:r>
              <a:rPr lang="en" sz="4800" dirty="0"/>
              <a:t>Budget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15986"/>
              </p:ext>
            </p:extLst>
          </p:nvPr>
        </p:nvGraphicFramePr>
        <p:xfrm>
          <a:off x="76200" y="1752600"/>
          <a:ext cx="5105400" cy="4974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751"/>
                <a:gridCol w="669246"/>
                <a:gridCol w="669246"/>
                <a:gridCol w="669246"/>
                <a:gridCol w="669246"/>
                <a:gridCol w="908665"/>
              </a:tblGrid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Price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Total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Electronics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$     394.99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31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 segment display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24.99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Rasberry 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Monitor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hdmi cord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i2c ADC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Switches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5.00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30.00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Hydrolics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 $ 1,028.00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 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736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Cylinder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236.50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236.50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Sensor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$391.50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391.50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100.00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200.00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Mechanical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 $     340.00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Castors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 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10.00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40.00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Misc Hardware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Raw Materials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$     498.00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327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Frame Steel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42.00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420.00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7.00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28.00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  <a:tr h="1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Aluminum plate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50.00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99" marR="2999" marT="2999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60415"/>
              </p:ext>
            </p:extLst>
          </p:nvPr>
        </p:nvGraphicFramePr>
        <p:xfrm>
          <a:off x="5867400" y="1676400"/>
          <a:ext cx="1739900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7239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Electronics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    394.99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Hydrolics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1,028.00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Mechanical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    340.00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Raw Materials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    498.00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 $   </a:t>
                      </a:r>
                      <a:r>
                        <a:rPr lang="en-US" sz="1100" b="1" u="none" strike="noStrike" dirty="0">
                          <a:effectLst/>
                        </a:rPr>
                        <a:t>2,260.99</a:t>
                      </a:r>
                      <a:r>
                        <a:rPr lang="en-US" sz="1050" b="1" u="none" strike="noStrike" dirty="0">
                          <a:effectLst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393363"/>
              </p:ext>
            </p:extLst>
          </p:nvPr>
        </p:nvGraphicFramePr>
        <p:xfrm>
          <a:off x="5257800" y="2895600"/>
          <a:ext cx="3886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81059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Conclution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0385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0385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We Will Discuss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background of the course and project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solution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System diagrams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Areas of responsibility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Rough Timeline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Rough Budget</a:t>
            </a:r>
          </a:p>
        </p:txBody>
      </p:sp>
    </p:spTree>
    <p:extLst>
      <p:ext uri="{BB962C8B-B14F-4D97-AF65-F5344CB8AC3E}">
        <p14:creationId xmlns:p14="http://schemas.microsoft.com/office/powerpoint/2010/main" val="21113398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Course Background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Student design project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Vermont Technical College senior projects 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Select project from list provided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Communicate with client to determine specs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Create design to meet specs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Review design with client and project managers</a:t>
            </a:r>
          </a:p>
          <a:p>
            <a:pPr marL="1828800" lvl="3" indent="-342900" rtl="0">
              <a:buClr>
                <a:schemeClr val="dk1"/>
              </a:buClr>
              <a:buSzPct val="99999"/>
              <a:buFont typeface="Arial"/>
              <a:buChar char="•"/>
            </a:pPr>
            <a:r>
              <a:rPr lang="en"/>
              <a:t>Create new specs and adjust design direction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Revise design to reflect changes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Build design while working with client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2734677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Project 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Selected project: Bridge Tester</a:t>
            </a:r>
          </a:p>
          <a:p>
            <a:pPr marL="914400" lvl="1" indent="-3810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Design and build testing equipment compatible with Trotski Competition</a:t>
            </a: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dirty="0"/>
              <a:t> </a:t>
            </a:r>
            <a:endParaRPr lang="en" dirty="0" smtClean="0"/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buNone/>
            </a:pPr>
            <a:endParaRPr lang="en" dirty="0"/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buNone/>
            </a:pPr>
            <a:endParaRPr lang="en" dirty="0"/>
          </a:p>
          <a:p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 Design project to be open source</a:t>
            </a:r>
          </a:p>
        </p:txBody>
      </p:sp>
      <p:graphicFrame>
        <p:nvGraphicFramePr>
          <p:cNvPr id="43" name="Shape 43"/>
          <p:cNvGraphicFramePr/>
          <p:nvPr>
            <p:extLst>
              <p:ext uri="{D42A27DB-BD31-4B8C-83A1-F6EECF244321}">
                <p14:modId xmlns:p14="http://schemas.microsoft.com/office/powerpoint/2010/main" val="1045169767"/>
              </p:ext>
            </p:extLst>
          </p:nvPr>
        </p:nvGraphicFramePr>
        <p:xfrm>
          <a:off x="952500" y="3977633"/>
          <a:ext cx="7239000" cy="1584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/>
                <a:gridCol w="3619500"/>
              </a:tblGrid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/>
                        <a:t>Budget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$7000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/>
                        <a:t>Client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/>
                        <a:t>John </a:t>
                      </a:r>
                      <a:r>
                        <a:rPr lang="en" sz="2400" dirty="0" smtClean="0"/>
                        <a:t>Diebold</a:t>
                      </a:r>
                    </a:p>
                    <a:p>
                      <a:pPr>
                        <a:buNone/>
                      </a:pPr>
                      <a:r>
                        <a:rPr lang="en" sz="2400" dirty="0" smtClean="0"/>
                        <a:t>Gordon </a:t>
                      </a:r>
                      <a:r>
                        <a:rPr lang="en" sz="2400" dirty="0"/>
                        <a:t>Reynolds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15572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meter Span – </a:t>
            </a:r>
            <a:r>
              <a:rPr lang="en-US" dirty="0" err="1" smtClean="0"/>
              <a:t>Trotski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5 Tons – Current Record 3.2 Tons</a:t>
            </a:r>
          </a:p>
          <a:p>
            <a:r>
              <a:rPr lang="en-US" dirty="0" smtClean="0"/>
              <a:t>Movable by Two People</a:t>
            </a:r>
          </a:p>
          <a:p>
            <a:r>
              <a:rPr lang="en-US" dirty="0" smtClean="0"/>
              <a:t>Displays Load on Large Display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 </a:t>
            </a:r>
            <a:r>
              <a:rPr lang="en-US" dirty="0" err="1" smtClean="0"/>
              <a:t>lb</a:t>
            </a:r>
            <a:r>
              <a:rPr lang="en-US" dirty="0" smtClean="0"/>
              <a:t> During competition</a:t>
            </a:r>
          </a:p>
          <a:p>
            <a:r>
              <a:rPr lang="en-US" dirty="0" smtClean="0"/>
              <a:t>8” Piston 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1020 Cold Rolled Mild Steel – Easily Welded</a:t>
                </a:r>
              </a:p>
              <a:p>
                <a:pPr lvl="1"/>
                <a:r>
                  <a:rPr lang="en-US" dirty="0" smtClean="0"/>
                  <a:t>43.5 KSI Yield</a:t>
                </a:r>
              </a:p>
              <a:p>
                <a:pPr lvl="1"/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𝑌𝑖𝑒𝑙𝑑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𝑆𝑡𝑟𝑒𝑛𝑔𝑡h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b="0" dirty="0" smtClean="0"/>
                  <a:t> = Max Elastic Force </a:t>
                </a:r>
              </a:p>
              <a:p>
                <a:pPr lvl="1"/>
                <a:r>
                  <a:rPr lang="en-US" dirty="0" smtClean="0"/>
                  <a:t>2” Square Tubing 1/16” Wall = .484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10.5 Tons</a:t>
                </a:r>
              </a:p>
              <a:p>
                <a:pPr lvl="1"/>
                <a:r>
                  <a:rPr lang="en-US" dirty="0" smtClean="0"/>
                  <a:t>2” Square Tubing 1/8” Wall = .9375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20.4 Tons</a:t>
                </a:r>
              </a:p>
              <a:p>
                <a:r>
                  <a:rPr lang="en-US" dirty="0" smtClean="0"/>
                  <a:t>5 Tons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𝐴𝑟𝑒𝑎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𝑃𝑟𝑒𝑠𝑠𝑢𝑟𝑒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5 </m:t>
                        </m:r>
                        <m:r>
                          <a:rPr lang="en-US" b="0" i="1" smtClean="0">
                            <a:latin typeface="Cambria Math"/>
                          </a:rPr>
                          <m:t>𝑇𝑜𝑛𝑠</m:t>
                        </m:r>
                        <m:r>
                          <a:rPr lang="en-US" b="0" i="1" smtClean="0">
                            <a:latin typeface="Cambria Math"/>
                          </a:rPr>
                          <m:t>=10,000</m:t>
                        </m:r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1000 </m:t>
                        </m:r>
                        <m:r>
                          <a:rPr lang="en-US" b="0" i="1" smtClean="0">
                            <a:latin typeface="Cambria Math"/>
                          </a:rPr>
                          <m:t>𝑃𝑆𝐼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10 </a:t>
                </a:r>
                <a:r>
                  <a:rPr lang="en-US" dirty="0" smtClean="0"/>
                  <a:t>in</a:t>
                </a:r>
                <a:r>
                  <a:rPr lang="en-US" baseline="30000" dirty="0" smtClean="0"/>
                  <a:t>2</a:t>
                </a:r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A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/>
                              </a:rPr>
                              <m:t>10 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3.14159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1.78 in = </a:t>
                </a:r>
                <a:r>
                  <a:rPr lang="en-US" dirty="0"/>
                  <a:t>3.6⌀” </a:t>
                </a:r>
                <a:r>
                  <a:rPr lang="en-US" dirty="0" smtClean="0"/>
                  <a:t>Piston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Hydraulic Cylinder</a:t>
            </a:r>
          </a:p>
          <a:p>
            <a:r>
              <a:rPr lang="en-US" dirty="0" smtClean="0"/>
              <a:t>Truss instead of I-Beam to save weight</a:t>
            </a:r>
          </a:p>
          <a:p>
            <a:r>
              <a:rPr lang="en-US" smtClean="0"/>
              <a:t>3” LED </a:t>
            </a:r>
            <a:r>
              <a:rPr lang="en-US" dirty="0" smtClean="0"/>
              <a:t>7 segment display for load</a:t>
            </a:r>
          </a:p>
          <a:p>
            <a:r>
              <a:rPr lang="en-US" dirty="0" smtClean="0"/>
              <a:t>Raspberry Pi as controller</a:t>
            </a:r>
          </a:p>
          <a:p>
            <a:pPr lvl="1"/>
            <a:r>
              <a:rPr lang="en-US" dirty="0" smtClean="0"/>
              <a:t>HDMI monitor for force over deflection readout</a:t>
            </a:r>
          </a:p>
          <a:p>
            <a:pPr lvl="1"/>
            <a:r>
              <a:rPr lang="en-US" dirty="0" smtClean="0"/>
              <a:t>Web interface to download logs.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926581" y="2858869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26581" y="3036509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926581" y="2683330"/>
            <a:ext cx="45719" cy="99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333828" y="623748"/>
            <a:ext cx="600372" cy="1948002"/>
          </a:xfrm>
          <a:custGeom>
            <a:avLst/>
            <a:gdLst>
              <a:gd name="connsiteX0" fmla="*/ 0 w 600372"/>
              <a:gd name="connsiteY0" fmla="*/ 300177 h 1948002"/>
              <a:gd name="connsiteX1" fmla="*/ 114300 w 600372"/>
              <a:gd name="connsiteY1" fmla="*/ 43002 h 1948002"/>
              <a:gd name="connsiteX2" fmla="*/ 533400 w 600372"/>
              <a:gd name="connsiteY2" fmla="*/ 81102 h 1948002"/>
              <a:gd name="connsiteX3" fmla="*/ 600075 w 600372"/>
              <a:gd name="connsiteY3" fmla="*/ 814527 h 1948002"/>
              <a:gd name="connsiteX4" fmla="*/ 542925 w 600372"/>
              <a:gd name="connsiteY4" fmla="*/ 1948002 h 19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2" h="1948002">
                <a:moveTo>
                  <a:pt x="0" y="300177"/>
                </a:moveTo>
                <a:cubicBezTo>
                  <a:pt x="12700" y="189845"/>
                  <a:pt x="25400" y="79514"/>
                  <a:pt x="114300" y="43002"/>
                </a:cubicBezTo>
                <a:cubicBezTo>
                  <a:pt x="203200" y="6490"/>
                  <a:pt x="452438" y="-47485"/>
                  <a:pt x="533400" y="81102"/>
                </a:cubicBezTo>
                <a:cubicBezTo>
                  <a:pt x="614362" y="209689"/>
                  <a:pt x="598488" y="503377"/>
                  <a:pt x="600075" y="814527"/>
                </a:cubicBezTo>
                <a:cubicBezTo>
                  <a:pt x="601663" y="1125677"/>
                  <a:pt x="493713" y="1828940"/>
                  <a:pt x="542925" y="194800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105832" y="421524"/>
            <a:ext cx="2941996" cy="4721976"/>
          </a:xfrm>
          <a:custGeom>
            <a:avLst/>
            <a:gdLst>
              <a:gd name="connsiteX0" fmla="*/ 2941996 w 2941996"/>
              <a:gd name="connsiteY0" fmla="*/ 416676 h 4721976"/>
              <a:gd name="connsiteX1" fmla="*/ 2780071 w 2941996"/>
              <a:gd name="connsiteY1" fmla="*/ 26151 h 4721976"/>
              <a:gd name="connsiteX2" fmla="*/ 2151421 w 2941996"/>
              <a:gd name="connsiteY2" fmla="*/ 64251 h 4721976"/>
              <a:gd name="connsiteX3" fmla="*/ 170221 w 2941996"/>
              <a:gd name="connsiteY3" fmla="*/ 292851 h 4721976"/>
              <a:gd name="connsiteX4" fmla="*/ 94021 w 2941996"/>
              <a:gd name="connsiteY4" fmla="*/ 1731126 h 4721976"/>
              <a:gd name="connsiteX5" fmla="*/ 65446 w 2941996"/>
              <a:gd name="connsiteY5" fmla="*/ 4160001 h 4721976"/>
              <a:gd name="connsiteX6" fmla="*/ 475021 w 2941996"/>
              <a:gd name="connsiteY6" fmla="*/ 4721976 h 47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1996" h="4721976">
                <a:moveTo>
                  <a:pt x="2941996" y="416676"/>
                </a:moveTo>
                <a:cubicBezTo>
                  <a:pt x="2926914" y="250782"/>
                  <a:pt x="2911833" y="84888"/>
                  <a:pt x="2780071" y="26151"/>
                </a:cubicBezTo>
                <a:cubicBezTo>
                  <a:pt x="2648309" y="-32586"/>
                  <a:pt x="2586396" y="19801"/>
                  <a:pt x="2151421" y="64251"/>
                </a:cubicBezTo>
                <a:cubicBezTo>
                  <a:pt x="1716446" y="108701"/>
                  <a:pt x="513121" y="15038"/>
                  <a:pt x="170221" y="292851"/>
                </a:cubicBezTo>
                <a:cubicBezTo>
                  <a:pt x="-172679" y="570664"/>
                  <a:pt x="111484" y="1086601"/>
                  <a:pt x="94021" y="1731126"/>
                </a:cubicBezTo>
                <a:cubicBezTo>
                  <a:pt x="76558" y="2375651"/>
                  <a:pt x="1946" y="3661526"/>
                  <a:pt x="65446" y="4160001"/>
                </a:cubicBezTo>
                <a:cubicBezTo>
                  <a:pt x="128946" y="4658476"/>
                  <a:pt x="405171" y="4677526"/>
                  <a:pt x="475021" y="472197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7578" y="914400"/>
            <a:ext cx="9334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31150" y="914400"/>
            <a:ext cx="2188028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Razer Header Light" pitchFamily="2" charset="0"/>
              </a:rPr>
              <a:t>8888</a:t>
            </a:r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00178" y="762000"/>
            <a:ext cx="457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2"/>
          </p:cNvCxnSpPr>
          <p:nvPr/>
        </p:nvCxnSpPr>
        <p:spPr>
          <a:xfrm>
            <a:off x="4028778" y="1752600"/>
            <a:ext cx="0" cy="95930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2578" y="2683330"/>
            <a:ext cx="152400" cy="598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93750" y="2514600"/>
            <a:ext cx="130628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47478" y="5086350"/>
            <a:ext cx="819150" cy="12518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2311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3750" y="3614058"/>
            <a:ext cx="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31150" y="36140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1150" y="3614058"/>
            <a:ext cx="9688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05178" y="3614058"/>
            <a:ext cx="1088572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199978" y="3614058"/>
            <a:ext cx="914400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31150" y="6357258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66978" y="3614060"/>
            <a:ext cx="838200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012450" y="3614058"/>
            <a:ext cx="854528" cy="2743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14378" y="3614060"/>
            <a:ext cx="898072" cy="274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31150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1028" y="1752600"/>
            <a:ext cx="0" cy="186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28428" y="1752600"/>
            <a:ext cx="5562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05178" y="1752600"/>
            <a:ext cx="10858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28428" y="1752600"/>
            <a:ext cx="104775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54950" y="6366783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706664" y="6357258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62800" y="3810000"/>
            <a:ext cx="182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box: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 A2D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GPIO Interface</a:t>
            </a:r>
          </a:p>
        </p:txBody>
      </p:sp>
      <p:cxnSp>
        <p:nvCxnSpPr>
          <p:cNvPr id="63" name="Straight Arrow Connector 62"/>
          <p:cNvCxnSpPr>
            <a:stCxn id="61" idx="0"/>
          </p:cNvCxnSpPr>
          <p:nvPr/>
        </p:nvCxnSpPr>
        <p:spPr>
          <a:xfrm flipH="1" flipV="1">
            <a:off x="7010400" y="3200400"/>
            <a:ext cx="1066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91400" y="62374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HDMI Cord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 flipH="1">
            <a:off x="7010400" y="1270079"/>
            <a:ext cx="800100" cy="327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53000" y="154824"/>
            <a:ext cx="13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Screen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7" idx="2"/>
          </p:cNvCxnSpPr>
          <p:nvPr/>
        </p:nvCxnSpPr>
        <p:spPr>
          <a:xfrm>
            <a:off x="5638652" y="524156"/>
            <a:ext cx="304948" cy="31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000" y="52192"/>
            <a:ext cx="194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7-Segment Display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07350" y="421524"/>
            <a:ext cx="759278" cy="4166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39714" y="681178"/>
            <a:ext cx="119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</a:t>
            </a:r>
          </a:p>
          <a:p>
            <a:r>
              <a:rPr lang="en-US" dirty="0" smtClean="0"/>
              <a:t>Cylinder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257378" y="1219200"/>
            <a:ext cx="182336" cy="21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200" y="2514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</a:t>
            </a:r>
          </a:p>
          <a:p>
            <a:r>
              <a:rPr lang="en-US" dirty="0" smtClean="0"/>
              <a:t>Line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6" idx="2"/>
          </p:cNvCxnSpPr>
          <p:nvPr/>
        </p:nvCxnSpPr>
        <p:spPr>
          <a:xfrm>
            <a:off x="571500" y="3160931"/>
            <a:ext cx="495300" cy="344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" y="5181600"/>
            <a:ext cx="107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Pump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19150" y="5504765"/>
            <a:ext cx="533932" cy="103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48524" y="554652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2in x 2in Hollow</a:t>
            </a:r>
          </a:p>
          <a:p>
            <a:r>
              <a:rPr lang="en-US" dirty="0" smtClean="0"/>
              <a:t>Steel Tubing Frame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</p:cNvCxnSpPr>
          <p:nvPr/>
        </p:nvCxnSpPr>
        <p:spPr>
          <a:xfrm flipH="1" flipV="1">
            <a:off x="6859064" y="5712279"/>
            <a:ext cx="389460" cy="295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467382" y="2858869"/>
            <a:ext cx="51239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Bridge Goes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Areas of Responsibility</a:t>
            </a:r>
          </a:p>
        </p:txBody>
      </p:sp>
      <p:graphicFrame>
        <p:nvGraphicFramePr>
          <p:cNvPr id="67" name="Shape 67"/>
          <p:cNvGraphicFramePr/>
          <p:nvPr>
            <p:extLst>
              <p:ext uri="{D42A27DB-BD31-4B8C-83A1-F6EECF244321}">
                <p14:modId xmlns:p14="http://schemas.microsoft.com/office/powerpoint/2010/main" val="3957344980"/>
              </p:ext>
            </p:extLst>
          </p:nvPr>
        </p:nvGraphicFramePr>
        <p:xfrm>
          <a:off x="952500" y="3068000"/>
          <a:ext cx="7239000" cy="316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2413000"/>
                <a:gridCol w="2413000"/>
              </a:tblGrid>
              <a:tr h="609560">
                <a:tc>
                  <a:txBody>
                    <a:bodyPr/>
                    <a:lstStyle/>
                    <a:p>
                      <a:endParaRPr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Ben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Carter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Mechanical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Hydraulics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Frame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Electrical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Raspberry Pi &amp; Controls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7-Segment Display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/>
                        <a:t>Software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</a:rPr>
                        <a:t>I2C Sensors Interface</a:t>
                      </a:r>
                      <a:endParaRPr lang="en" sz="2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</a:rPr>
                        <a:t>Graphical 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lang="en" sz="2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030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668</Words>
  <Application>Microsoft Office PowerPoint</Application>
  <PresentationFormat>On-screen Show (4:3)</PresentationFormat>
  <Paragraphs>582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Competition Bridge Tester</vt:lpstr>
      <vt:lpstr>What We Will Discuss </vt:lpstr>
      <vt:lpstr>Course Background</vt:lpstr>
      <vt:lpstr>Project Background</vt:lpstr>
      <vt:lpstr>Preliminary Specs</vt:lpstr>
      <vt:lpstr>Preliminary Calculations</vt:lpstr>
      <vt:lpstr>Preliminary Design</vt:lpstr>
      <vt:lpstr>PowerPoint Presentation</vt:lpstr>
      <vt:lpstr>Areas of Responsibility</vt:lpstr>
      <vt:lpstr>Rough Timeline</vt:lpstr>
      <vt:lpstr>Preliminary Budget</vt:lpstr>
      <vt:lpstr>Conclution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</dc:creator>
  <cp:lastModifiedBy>Ben</cp:lastModifiedBy>
  <cp:revision>24</cp:revision>
  <dcterms:created xsi:type="dcterms:W3CDTF">2013-12-09T21:15:52Z</dcterms:created>
  <dcterms:modified xsi:type="dcterms:W3CDTF">2013-12-10T23:08:41Z</dcterms:modified>
</cp:coreProperties>
</file>