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8825-49AA-4EC7-911C-034F57CEAFAF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C9AF-63AD-42B7-A622-82759D623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64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8825-49AA-4EC7-911C-034F57CEAFAF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C9AF-63AD-42B7-A622-82759D623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43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8825-49AA-4EC7-911C-034F57CEAFAF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C9AF-63AD-42B7-A622-82759D623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6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8825-49AA-4EC7-911C-034F57CEAFAF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C9AF-63AD-42B7-A622-82759D623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14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8825-49AA-4EC7-911C-034F57CEAFAF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C9AF-63AD-42B7-A622-82759D623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61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8825-49AA-4EC7-911C-034F57CEAFAF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C9AF-63AD-42B7-A622-82759D623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53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8825-49AA-4EC7-911C-034F57CEAFAF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C9AF-63AD-42B7-A622-82759D623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8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8825-49AA-4EC7-911C-034F57CEAFAF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C9AF-63AD-42B7-A622-82759D623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3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8825-49AA-4EC7-911C-034F57CEAFAF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C9AF-63AD-42B7-A622-82759D623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01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8825-49AA-4EC7-911C-034F57CEAFAF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C9AF-63AD-42B7-A622-82759D623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8825-49AA-4EC7-911C-034F57CEAFAF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C9AF-63AD-42B7-A622-82759D623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92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C8825-49AA-4EC7-911C-034F57CEAFAF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FC9AF-63AD-42B7-A622-82759D623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83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Competition Bridge Tester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Carter </a:t>
            </a:r>
            <a:r>
              <a:rPr lang="en-US" dirty="0" err="1" smtClean="0"/>
              <a:t>Mealey</a:t>
            </a:r>
            <a:endParaRPr lang="en-US" dirty="0" smtClean="0"/>
          </a:p>
          <a:p>
            <a:r>
              <a:rPr lang="en-US" dirty="0" smtClean="0"/>
              <a:t>Ben </a:t>
            </a:r>
            <a:r>
              <a:rPr lang="en-US" dirty="0" err="1" smtClean="0"/>
              <a:t>Holleran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015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Specs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meter Span – </a:t>
            </a:r>
            <a:r>
              <a:rPr lang="en-US" dirty="0" err="1" smtClean="0"/>
              <a:t>Troitsky</a:t>
            </a:r>
            <a:r>
              <a:rPr lang="en-US" dirty="0" smtClean="0"/>
              <a:t> </a:t>
            </a:r>
            <a:r>
              <a:rPr lang="en-US" dirty="0" smtClean="0"/>
              <a:t>Competition</a:t>
            </a:r>
          </a:p>
          <a:p>
            <a:r>
              <a:rPr lang="en-US" dirty="0" smtClean="0"/>
              <a:t>5 Tons – Current Record 3.2 Tons</a:t>
            </a:r>
          </a:p>
          <a:p>
            <a:r>
              <a:rPr lang="en-US" dirty="0" smtClean="0"/>
              <a:t>Movable by Two People</a:t>
            </a:r>
          </a:p>
          <a:p>
            <a:r>
              <a:rPr lang="en-US" dirty="0" smtClean="0"/>
              <a:t>Displays Load on Large Display</a:t>
            </a:r>
          </a:p>
          <a:p>
            <a:r>
              <a:rPr lang="en-US" dirty="0" smtClean="0"/>
              <a:t>Accurate to 1% Load</a:t>
            </a:r>
          </a:p>
          <a:p>
            <a:r>
              <a:rPr lang="en-US" dirty="0" smtClean="0"/>
              <a:t>Precise to 1 </a:t>
            </a:r>
            <a:r>
              <a:rPr lang="en-US" dirty="0" err="1" smtClean="0"/>
              <a:t>lb</a:t>
            </a:r>
            <a:r>
              <a:rPr lang="en-US" dirty="0" smtClean="0"/>
              <a:t> During competition</a:t>
            </a:r>
          </a:p>
          <a:p>
            <a:r>
              <a:rPr lang="en-US" dirty="0" smtClean="0"/>
              <a:t>8” Active Distance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212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Calculations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1020 Cold Rolled Mild Steel – Easily Welded</a:t>
                </a:r>
              </a:p>
              <a:p>
                <a:pPr lvl="1"/>
                <a:r>
                  <a:rPr lang="en-US" dirty="0" smtClean="0"/>
                  <a:t>43.5 KSI Yield</a:t>
                </a:r>
              </a:p>
              <a:p>
                <a:pPr lvl="1"/>
                <a:r>
                  <a:rPr lang="en-US" b="0" dirty="0" smtClean="0"/>
                  <a:t>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𝑌𝑖𝑒𝑙𝑑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𝑆𝑡𝑟𝑒𝑛𝑔𝑡h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𝐴𝑟𝑒𝑎</m:t>
                        </m:r>
                      </m:den>
                    </m:f>
                  </m:oMath>
                </a14:m>
                <a:r>
                  <a:rPr lang="en-US" b="0" dirty="0" smtClean="0"/>
                  <a:t> = Max Elastic Force </a:t>
                </a:r>
              </a:p>
              <a:p>
                <a:pPr lvl="1"/>
                <a:r>
                  <a:rPr lang="en-US" dirty="0" smtClean="0"/>
                  <a:t>2” Square Tubing 1/16” Wall = .484 in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 = 10.5 Tons</a:t>
                </a:r>
              </a:p>
              <a:p>
                <a:pPr lvl="1"/>
                <a:r>
                  <a:rPr lang="en-US" dirty="0" smtClean="0"/>
                  <a:t>2” Square Tubing 1/8” Wall = .9375 in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 = 20.4 Tons</a:t>
                </a:r>
              </a:p>
              <a:p>
                <a:r>
                  <a:rPr lang="en-US" dirty="0" smtClean="0"/>
                  <a:t>5 Tons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𝐴𝑟𝑒𝑎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𝐹𝑜𝑟𝑐𝑒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𝑃𝑟𝑒𝑠𝑠𝑢𝑟𝑒</m:t>
                        </m:r>
                      </m:den>
                    </m:f>
                  </m:oMath>
                </a14:m>
                <a:r>
                  <a:rPr lang="en-US" b="0" i="1" dirty="0" smtClean="0">
                    <a:latin typeface="Cambria Math"/>
                  </a:rPr>
                  <a:t> =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5 </m:t>
                        </m:r>
                        <m:r>
                          <a:rPr lang="en-US" b="0" i="1" smtClean="0">
                            <a:latin typeface="Cambria Math"/>
                          </a:rPr>
                          <m:t>𝑇𝑜𝑛𝑠</m:t>
                        </m:r>
                        <m:r>
                          <a:rPr lang="en-US" b="0" i="1" smtClean="0">
                            <a:latin typeface="Cambria Math"/>
                          </a:rPr>
                          <m:t>=10,000</m:t>
                        </m:r>
                        <m:r>
                          <a:rPr lang="en-US" b="0" i="1" smtClean="0">
                            <a:latin typeface="Cambria Math"/>
                          </a:rPr>
                          <m:t>𝑙𝑏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1000 </m:t>
                        </m:r>
                        <m:r>
                          <a:rPr lang="en-US" b="0" i="1" smtClean="0">
                            <a:latin typeface="Cambria Math"/>
                          </a:rPr>
                          <m:t>𝑃𝑆𝐼</m:t>
                        </m:r>
                      </m:den>
                    </m:f>
                  </m:oMath>
                </a14:m>
                <a:r>
                  <a:rPr lang="en-US" b="0" i="1" dirty="0" smtClean="0">
                    <a:latin typeface="Cambria Math"/>
                  </a:rPr>
                  <a:t> = 10 </a:t>
                </a:r>
                <a:r>
                  <a:rPr lang="en-US" dirty="0" smtClean="0"/>
                  <a:t>in</a:t>
                </a:r>
                <a:r>
                  <a:rPr lang="en-US" baseline="30000" dirty="0" smtClean="0"/>
                  <a:t>2</a:t>
                </a:r>
                <a:endParaRPr lang="en-US" i="1" dirty="0">
                  <a:latin typeface="Cambria Math"/>
                </a:endParaRPr>
              </a:p>
              <a:p>
                <a:pPr lvl="1"/>
                <a:r>
                  <a:rPr lang="en-US" i="1" dirty="0" smtClean="0">
                    <a:latin typeface="Cambria Math"/>
                  </a:rPr>
                  <a:t>A = </a:t>
                </a:r>
                <a:r>
                  <a:rPr lang="el-GR" dirty="0" smtClean="0"/>
                  <a:t>π</a:t>
                </a:r>
                <a:r>
                  <a:rPr lang="en-US" dirty="0" smtClean="0"/>
                  <a:t>r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         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l-GR" dirty="0" smtClean="0"/>
                              <m:t>π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dirty="0" smtClean="0"/>
                  <a:t> = r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b="0" i="1" dirty="0" smtClean="0">
                                <a:latin typeface="Cambria Math"/>
                              </a:rPr>
                              <m:t>10 </m:t>
                            </m:r>
                            <m:r>
                              <m:rPr>
                                <m:nor/>
                              </m:rPr>
                              <a:rPr lang="en-US" dirty="0" smtClean="0"/>
                              <m:t>in</m:t>
                            </m:r>
                            <m:r>
                              <m:rPr>
                                <m:nor/>
                              </m:rPr>
                              <a:rPr lang="en-US" baseline="30000" dirty="0" smtClean="0"/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i="1" dirty="0" smtClean="0">
                                <a:latin typeface="Cambria Math"/>
                              </a:rPr>
                              <m:t> 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3.14159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dirty="0" smtClean="0"/>
                  <a:t> = 1.78 in = 3.6” Piston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695" b="-11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563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Brainstorming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85000" lnSpcReduction="20000"/>
          </a:bodyPr>
          <a:lstStyle/>
          <a:p>
            <a:r>
              <a:rPr lang="en-US" dirty="0" smtClean="0"/>
              <a:t>Screen Content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Current Load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Max Load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Stress Over Strain Curve</a:t>
            </a:r>
          </a:p>
          <a:p>
            <a:r>
              <a:rPr lang="en-US" dirty="0" smtClean="0"/>
              <a:t>Display Methods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Computer Monitor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7 Segment LED display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LED Matrix Display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Web Page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Piston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Pneumatic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Hydraulic</a:t>
            </a:r>
          </a:p>
          <a:p>
            <a:r>
              <a:rPr lang="en-US" dirty="0" smtClean="0"/>
              <a:t>Force Measurement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Load Cell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Pressure Sensor</a:t>
            </a:r>
          </a:p>
          <a:p>
            <a:r>
              <a:rPr lang="en-US" dirty="0" smtClean="0"/>
              <a:t>Embedded Processor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Arduino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Computer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Raspberry Pi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53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Technology We Will Need to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Raspberry Pi</a:t>
            </a:r>
          </a:p>
          <a:p>
            <a:r>
              <a:rPr lang="en-US" dirty="0" smtClean="0"/>
              <a:t>7 Segment Drivers</a:t>
            </a:r>
          </a:p>
          <a:p>
            <a:r>
              <a:rPr lang="en-US" dirty="0" smtClean="0"/>
              <a:t>Hydraulic Systems</a:t>
            </a:r>
          </a:p>
          <a:p>
            <a:r>
              <a:rPr lang="en-US" dirty="0" smtClean="0"/>
              <a:t>Welding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836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Emailed Gordon Reynolds, John Diebold</a:t>
            </a:r>
          </a:p>
          <a:p>
            <a:pPr lvl="1"/>
            <a:r>
              <a:rPr lang="en-US" dirty="0" smtClean="0"/>
              <a:t>No Reply</a:t>
            </a:r>
          </a:p>
          <a:p>
            <a:pPr lvl="1"/>
            <a:r>
              <a:rPr lang="en-US" dirty="0" smtClean="0"/>
              <a:t>Some “Lunch Room” Conversations</a:t>
            </a:r>
          </a:p>
          <a:p>
            <a:pPr lvl="2"/>
            <a:r>
              <a:rPr lang="en-US" dirty="0" smtClean="0"/>
              <a:t>Result was to look at the </a:t>
            </a:r>
            <a:r>
              <a:rPr lang="en-US" dirty="0" err="1" smtClean="0"/>
              <a:t>Troitsky</a:t>
            </a:r>
            <a:r>
              <a:rPr lang="en-US" dirty="0" smtClean="0"/>
              <a:t> Competition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768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</a:t>
            </a:r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Strain Gauges and Pressure Sensors are ~$500</a:t>
            </a:r>
          </a:p>
          <a:p>
            <a:pPr lvl="1"/>
            <a:r>
              <a:rPr lang="en-US" dirty="0" smtClean="0"/>
              <a:t>Large Scale Force Measurement is Done by Measuring Pressure in Precision Cylinder</a:t>
            </a:r>
          </a:p>
          <a:p>
            <a:r>
              <a:rPr lang="en-US" dirty="0" err="1"/>
              <a:t>Troitsky</a:t>
            </a:r>
            <a:r>
              <a:rPr lang="en-US" dirty="0"/>
              <a:t> </a:t>
            </a:r>
            <a:r>
              <a:rPr lang="en-US" dirty="0" smtClean="0"/>
              <a:t>Competition</a:t>
            </a:r>
          </a:p>
          <a:p>
            <a:pPr lvl="1"/>
            <a:r>
              <a:rPr lang="en-US" dirty="0" smtClean="0"/>
              <a:t>Current Record Holder is 3.2 Tons. </a:t>
            </a:r>
          </a:p>
          <a:p>
            <a:pPr lvl="2"/>
            <a:r>
              <a:rPr lang="en-US" dirty="0" smtClean="0"/>
              <a:t>McMaster University</a:t>
            </a:r>
          </a:p>
          <a:p>
            <a:pPr lvl="1"/>
            <a:r>
              <a:rPr lang="en-US" smtClean="0"/>
              <a:t>Span  is 1 Meter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8365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08204" y="4800600"/>
            <a:ext cx="4724400" cy="91440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Lower Truss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Diagram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08204" y="1289108"/>
            <a:ext cx="4724400" cy="91440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Upper Truss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00597" y="5029200"/>
            <a:ext cx="1295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Rasberry</a:t>
            </a:r>
            <a:r>
              <a:rPr lang="en-US" dirty="0" smtClean="0"/>
              <a:t> Pi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5400000">
            <a:off x="3560803" y="2698922"/>
            <a:ext cx="1219200" cy="240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Piston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5400000">
            <a:off x="5773968" y="4174683"/>
            <a:ext cx="1010875" cy="240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Support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rot="5400000">
            <a:off x="1672441" y="4174684"/>
            <a:ext cx="1010875" cy="240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Support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810301" y="1309381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 Segment Display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038901" y="5047735"/>
            <a:ext cx="1295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Hydrolic</a:t>
            </a:r>
            <a:r>
              <a:rPr lang="en-US" dirty="0" smtClean="0"/>
              <a:t> Pump</a:t>
            </a:r>
            <a:endParaRPr lang="en-US" dirty="0"/>
          </a:p>
        </p:txBody>
      </p:sp>
      <p:sp>
        <p:nvSpPr>
          <p:cNvPr id="17" name="Freeform 16"/>
          <p:cNvSpPr/>
          <p:nvPr/>
        </p:nvSpPr>
        <p:spPr>
          <a:xfrm>
            <a:off x="1048596" y="1808598"/>
            <a:ext cx="3196142" cy="3471856"/>
          </a:xfrm>
          <a:custGeom>
            <a:avLst/>
            <a:gdLst>
              <a:gd name="connsiteX0" fmla="*/ 969674 w 3196142"/>
              <a:gd name="connsiteY0" fmla="*/ 3471856 h 3471856"/>
              <a:gd name="connsiteX1" fmla="*/ 55274 w 3196142"/>
              <a:gd name="connsiteY1" fmla="*/ 2705737 h 3471856"/>
              <a:gd name="connsiteX2" fmla="*/ 327123 w 3196142"/>
              <a:gd name="connsiteY2" fmla="*/ 176721 h 3471856"/>
              <a:gd name="connsiteX3" fmla="*/ 2164161 w 3196142"/>
              <a:gd name="connsiteY3" fmla="*/ 209672 h 3471856"/>
              <a:gd name="connsiteX4" fmla="*/ 3127988 w 3196142"/>
              <a:gd name="connsiteY4" fmla="*/ 226148 h 3471856"/>
              <a:gd name="connsiteX5" fmla="*/ 3127988 w 3196142"/>
              <a:gd name="connsiteY5" fmla="*/ 390905 h 3471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96142" h="3471856">
                <a:moveTo>
                  <a:pt x="969674" y="3471856"/>
                </a:moveTo>
                <a:cubicBezTo>
                  <a:pt x="566020" y="3363391"/>
                  <a:pt x="162366" y="3254926"/>
                  <a:pt x="55274" y="2705737"/>
                </a:cubicBezTo>
                <a:cubicBezTo>
                  <a:pt x="-51818" y="2156548"/>
                  <a:pt x="-24358" y="592732"/>
                  <a:pt x="327123" y="176721"/>
                </a:cubicBezTo>
                <a:cubicBezTo>
                  <a:pt x="678604" y="-239290"/>
                  <a:pt x="2164161" y="209672"/>
                  <a:pt x="2164161" y="209672"/>
                </a:cubicBezTo>
                <a:lnTo>
                  <a:pt x="3127988" y="226148"/>
                </a:lnTo>
                <a:cubicBezTo>
                  <a:pt x="3288626" y="256353"/>
                  <a:pt x="3112885" y="315392"/>
                  <a:pt x="3127988" y="390905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522704" y="3447536"/>
            <a:ext cx="1295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Force </a:t>
            </a:r>
            <a:r>
              <a:rPr lang="en-US" dirty="0" err="1" smtClean="0"/>
              <a:t>Guage</a:t>
            </a:r>
            <a:endParaRPr lang="en-US" dirty="0"/>
          </a:p>
        </p:txBody>
      </p:sp>
      <p:sp>
        <p:nvSpPr>
          <p:cNvPr id="19" name="Freeform 18"/>
          <p:cNvSpPr/>
          <p:nvPr/>
        </p:nvSpPr>
        <p:spPr>
          <a:xfrm>
            <a:off x="4507310" y="1719679"/>
            <a:ext cx="2486332" cy="3847045"/>
          </a:xfrm>
          <a:custGeom>
            <a:avLst/>
            <a:gdLst>
              <a:gd name="connsiteX0" fmla="*/ 180020 w 2486332"/>
              <a:gd name="connsiteY0" fmla="*/ 1731975 h 3847045"/>
              <a:gd name="connsiteX1" fmla="*/ 196495 w 2486332"/>
              <a:gd name="connsiteY1" fmla="*/ 397445 h 3847045"/>
              <a:gd name="connsiteX2" fmla="*/ 2181814 w 2486332"/>
              <a:gd name="connsiteY2" fmla="*/ 257402 h 3847045"/>
              <a:gd name="connsiteX3" fmla="*/ 2470139 w 2486332"/>
              <a:gd name="connsiteY3" fmla="*/ 3618440 h 3847045"/>
              <a:gd name="connsiteX4" fmla="*/ 2091198 w 2486332"/>
              <a:gd name="connsiteY4" fmla="*/ 3544299 h 3847045"/>
              <a:gd name="connsiteX5" fmla="*/ 1712258 w 2486332"/>
              <a:gd name="connsiteY5" fmla="*/ 3527824 h 3847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6332" h="3847045">
                <a:moveTo>
                  <a:pt x="180020" y="1731975"/>
                </a:moveTo>
                <a:cubicBezTo>
                  <a:pt x="21441" y="1187591"/>
                  <a:pt x="-137137" y="643207"/>
                  <a:pt x="196495" y="397445"/>
                </a:cubicBezTo>
                <a:cubicBezTo>
                  <a:pt x="530127" y="151683"/>
                  <a:pt x="1802873" y="-279431"/>
                  <a:pt x="2181814" y="257402"/>
                </a:cubicBezTo>
                <a:cubicBezTo>
                  <a:pt x="2560755" y="794234"/>
                  <a:pt x="2485242" y="3070624"/>
                  <a:pt x="2470139" y="3618440"/>
                </a:cubicBezTo>
                <a:cubicBezTo>
                  <a:pt x="2455036" y="4166256"/>
                  <a:pt x="2217511" y="3559402"/>
                  <a:pt x="2091198" y="3544299"/>
                </a:cubicBezTo>
                <a:cubicBezTo>
                  <a:pt x="1964885" y="3529196"/>
                  <a:pt x="1796009" y="3438581"/>
                  <a:pt x="1712258" y="3527824"/>
                </a:cubicBez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109832" y="1295400"/>
            <a:ext cx="127816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Monitor</a:t>
            </a:r>
            <a:endParaRPr lang="en-US" dirty="0"/>
          </a:p>
        </p:txBody>
      </p:sp>
      <p:sp>
        <p:nvSpPr>
          <p:cNvPr id="20" name="Freeform 19"/>
          <p:cNvSpPr/>
          <p:nvPr/>
        </p:nvSpPr>
        <p:spPr>
          <a:xfrm>
            <a:off x="6211330" y="1622854"/>
            <a:ext cx="1244167" cy="3772500"/>
          </a:xfrm>
          <a:custGeom>
            <a:avLst/>
            <a:gdLst>
              <a:gd name="connsiteX0" fmla="*/ 0 w 1244167"/>
              <a:gd name="connsiteY0" fmla="*/ 3542270 h 3772500"/>
              <a:gd name="connsiteX1" fmla="*/ 1128584 w 1244167"/>
              <a:gd name="connsiteY1" fmla="*/ 3468130 h 3772500"/>
              <a:gd name="connsiteX2" fmla="*/ 1103870 w 1244167"/>
              <a:gd name="connsiteY2" fmla="*/ 568411 h 3772500"/>
              <a:gd name="connsiteX3" fmla="*/ 214184 w 1244167"/>
              <a:gd name="connsiteY3" fmla="*/ 0 h 377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4167" h="3772500">
                <a:moveTo>
                  <a:pt x="0" y="3542270"/>
                </a:moveTo>
                <a:cubicBezTo>
                  <a:pt x="472303" y="3753021"/>
                  <a:pt x="944606" y="3963773"/>
                  <a:pt x="1128584" y="3468130"/>
                </a:cubicBezTo>
                <a:cubicBezTo>
                  <a:pt x="1312562" y="2972487"/>
                  <a:pt x="1256270" y="1146433"/>
                  <a:pt x="1103870" y="568411"/>
                </a:cubicBezTo>
                <a:cubicBezTo>
                  <a:pt x="951470" y="-9611"/>
                  <a:pt x="373449" y="24713"/>
                  <a:pt x="214184" y="0"/>
                </a:cubicBez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5140411" y="971972"/>
            <a:ext cx="2570801" cy="4412270"/>
          </a:xfrm>
          <a:custGeom>
            <a:avLst/>
            <a:gdLst>
              <a:gd name="connsiteX0" fmla="*/ 1112108 w 2570801"/>
              <a:gd name="connsiteY0" fmla="*/ 4135487 h 4412270"/>
              <a:gd name="connsiteX1" fmla="*/ 2463113 w 2570801"/>
              <a:gd name="connsiteY1" fmla="*/ 4011920 h 4412270"/>
              <a:gd name="connsiteX2" fmla="*/ 2207740 w 2570801"/>
              <a:gd name="connsiteY2" fmla="*/ 296655 h 4412270"/>
              <a:gd name="connsiteX3" fmla="*/ 0 w 2570801"/>
              <a:gd name="connsiteY3" fmla="*/ 255466 h 4412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0801" h="4412270">
                <a:moveTo>
                  <a:pt x="1112108" y="4135487"/>
                </a:moveTo>
                <a:cubicBezTo>
                  <a:pt x="1696308" y="4393606"/>
                  <a:pt x="2280508" y="4651725"/>
                  <a:pt x="2463113" y="4011920"/>
                </a:cubicBezTo>
                <a:cubicBezTo>
                  <a:pt x="2645718" y="3372115"/>
                  <a:pt x="2618259" y="922731"/>
                  <a:pt x="2207740" y="296655"/>
                </a:cubicBezTo>
                <a:cubicBezTo>
                  <a:pt x="1797221" y="-329421"/>
                  <a:pt x="755135" y="225261"/>
                  <a:pt x="0" y="255466"/>
                </a:cubicBez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2529016" y="1183147"/>
            <a:ext cx="2619633" cy="118431"/>
          </a:xfrm>
          <a:custGeom>
            <a:avLst/>
            <a:gdLst>
              <a:gd name="connsiteX0" fmla="*/ 2619633 w 2619633"/>
              <a:gd name="connsiteY0" fmla="*/ 44291 h 118431"/>
              <a:gd name="connsiteX1" fmla="*/ 601362 w 2619633"/>
              <a:gd name="connsiteY1" fmla="*/ 3102 h 118431"/>
              <a:gd name="connsiteX2" fmla="*/ 0 w 2619633"/>
              <a:gd name="connsiteY2" fmla="*/ 118431 h 118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19633" h="118431">
                <a:moveTo>
                  <a:pt x="2619633" y="44291"/>
                </a:moveTo>
                <a:cubicBezTo>
                  <a:pt x="1828800" y="17518"/>
                  <a:pt x="1037967" y="-9255"/>
                  <a:pt x="601362" y="3102"/>
                </a:cubicBezTo>
                <a:cubicBezTo>
                  <a:pt x="164757" y="15459"/>
                  <a:pt x="85124" y="-16120"/>
                  <a:pt x="0" y="118431"/>
                </a:cubicBez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612592" y="5791200"/>
            <a:ext cx="551899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324749" y="5831359"/>
            <a:ext cx="551899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298357" y="6098059"/>
            <a:ext cx="386057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62901" y="6019800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802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279</Words>
  <Application>Microsoft Office PowerPoint</Application>
  <PresentationFormat>On-screen Show (4:3)</PresentationFormat>
  <Paragraphs>72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Competition Bridge Tester</vt:lpstr>
      <vt:lpstr>Preliminary Specs</vt:lpstr>
      <vt:lpstr>Preliminary Calculations</vt:lpstr>
      <vt:lpstr>Brainstorming </vt:lpstr>
      <vt:lpstr>Technology We Will Need to Research</vt:lpstr>
      <vt:lpstr>Communication</vt:lpstr>
      <vt:lpstr>Research Results</vt:lpstr>
      <vt:lpstr>System Diagram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Bridge Tester</dc:title>
  <dc:creator>Ben</dc:creator>
  <cp:lastModifiedBy>Ben</cp:lastModifiedBy>
  <cp:revision>66</cp:revision>
  <dcterms:created xsi:type="dcterms:W3CDTF">2013-11-06T00:49:59Z</dcterms:created>
  <dcterms:modified xsi:type="dcterms:W3CDTF">2013-11-06T04:03:41Z</dcterms:modified>
</cp:coreProperties>
</file>