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9" r:id="rId6"/>
    <p:sldId id="270" r:id="rId7"/>
    <p:sldId id="272" r:id="rId8"/>
    <p:sldId id="271" r:id="rId9"/>
    <p:sldId id="266" r:id="rId10"/>
    <p:sldId id="267" r:id="rId11"/>
    <p:sldId id="268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21FF6-815B-4929-8A73-69AD82B95300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145D9-3B8E-4505-A6EF-634B6689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2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General introduction type stuff.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The course that we are part </a:t>
            </a:r>
          </a:p>
          <a:p>
            <a:endParaRPr lang="en"/>
          </a:p>
          <a:p>
            <a:pPr>
              <a:buNone/>
            </a:pPr>
            <a:r>
              <a:rPr lang="en"/>
              <a:t>Let me tell you a little bit about the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1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10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955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4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3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4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7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0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EE564-797F-45E7-B268-9389E2F0AE29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4400" b="0"/>
              <a:t>Competition Bridge Tester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rgbClr val="898989"/>
                </a:solidFill>
              </a:rPr>
              <a:t>Carter Mealey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rgbClr val="898989"/>
                </a:solidFill>
              </a:rPr>
              <a:t>Ben Holleran</a:t>
            </a:r>
          </a:p>
          <a:p>
            <a:endParaRPr lang="en" sz="3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4572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Rough Timeline</a:t>
            </a:r>
          </a:p>
        </p:txBody>
      </p:sp>
    </p:spTree>
    <p:extLst>
      <p:ext uri="{BB962C8B-B14F-4D97-AF65-F5344CB8AC3E}">
        <p14:creationId xmlns:p14="http://schemas.microsoft.com/office/powerpoint/2010/main" val="4202705612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Rough Budget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8105961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6926581" y="2683330"/>
            <a:ext cx="45719" cy="99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6333828" y="623748"/>
            <a:ext cx="600372" cy="1948002"/>
          </a:xfrm>
          <a:custGeom>
            <a:avLst/>
            <a:gdLst>
              <a:gd name="connsiteX0" fmla="*/ 0 w 600372"/>
              <a:gd name="connsiteY0" fmla="*/ 300177 h 1948002"/>
              <a:gd name="connsiteX1" fmla="*/ 114300 w 600372"/>
              <a:gd name="connsiteY1" fmla="*/ 43002 h 1948002"/>
              <a:gd name="connsiteX2" fmla="*/ 533400 w 600372"/>
              <a:gd name="connsiteY2" fmla="*/ 81102 h 1948002"/>
              <a:gd name="connsiteX3" fmla="*/ 600075 w 600372"/>
              <a:gd name="connsiteY3" fmla="*/ 814527 h 1948002"/>
              <a:gd name="connsiteX4" fmla="*/ 542925 w 600372"/>
              <a:gd name="connsiteY4" fmla="*/ 1948002 h 194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372" h="1948002">
                <a:moveTo>
                  <a:pt x="0" y="300177"/>
                </a:moveTo>
                <a:cubicBezTo>
                  <a:pt x="12700" y="189845"/>
                  <a:pt x="25400" y="79514"/>
                  <a:pt x="114300" y="43002"/>
                </a:cubicBezTo>
                <a:cubicBezTo>
                  <a:pt x="203200" y="6490"/>
                  <a:pt x="452438" y="-47485"/>
                  <a:pt x="533400" y="81102"/>
                </a:cubicBezTo>
                <a:cubicBezTo>
                  <a:pt x="614362" y="209689"/>
                  <a:pt x="598488" y="503377"/>
                  <a:pt x="600075" y="814527"/>
                </a:cubicBezTo>
                <a:cubicBezTo>
                  <a:pt x="601663" y="1125677"/>
                  <a:pt x="493713" y="1828940"/>
                  <a:pt x="542925" y="1948002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1105832" y="421524"/>
            <a:ext cx="2941996" cy="4721976"/>
          </a:xfrm>
          <a:custGeom>
            <a:avLst/>
            <a:gdLst>
              <a:gd name="connsiteX0" fmla="*/ 2941996 w 2941996"/>
              <a:gd name="connsiteY0" fmla="*/ 416676 h 4721976"/>
              <a:gd name="connsiteX1" fmla="*/ 2780071 w 2941996"/>
              <a:gd name="connsiteY1" fmla="*/ 26151 h 4721976"/>
              <a:gd name="connsiteX2" fmla="*/ 2151421 w 2941996"/>
              <a:gd name="connsiteY2" fmla="*/ 64251 h 4721976"/>
              <a:gd name="connsiteX3" fmla="*/ 170221 w 2941996"/>
              <a:gd name="connsiteY3" fmla="*/ 292851 h 4721976"/>
              <a:gd name="connsiteX4" fmla="*/ 94021 w 2941996"/>
              <a:gd name="connsiteY4" fmla="*/ 1731126 h 4721976"/>
              <a:gd name="connsiteX5" fmla="*/ 65446 w 2941996"/>
              <a:gd name="connsiteY5" fmla="*/ 4160001 h 4721976"/>
              <a:gd name="connsiteX6" fmla="*/ 475021 w 2941996"/>
              <a:gd name="connsiteY6" fmla="*/ 4721976 h 47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1996" h="4721976">
                <a:moveTo>
                  <a:pt x="2941996" y="416676"/>
                </a:moveTo>
                <a:cubicBezTo>
                  <a:pt x="2926914" y="250782"/>
                  <a:pt x="2911833" y="84888"/>
                  <a:pt x="2780071" y="26151"/>
                </a:cubicBezTo>
                <a:cubicBezTo>
                  <a:pt x="2648309" y="-32586"/>
                  <a:pt x="2586396" y="19801"/>
                  <a:pt x="2151421" y="64251"/>
                </a:cubicBezTo>
                <a:cubicBezTo>
                  <a:pt x="1716446" y="108701"/>
                  <a:pt x="513121" y="15038"/>
                  <a:pt x="170221" y="292851"/>
                </a:cubicBezTo>
                <a:cubicBezTo>
                  <a:pt x="-172679" y="570664"/>
                  <a:pt x="111484" y="1086601"/>
                  <a:pt x="94021" y="1731126"/>
                </a:cubicBezTo>
                <a:cubicBezTo>
                  <a:pt x="76558" y="2375651"/>
                  <a:pt x="1946" y="3661526"/>
                  <a:pt x="65446" y="4160001"/>
                </a:cubicBezTo>
                <a:cubicBezTo>
                  <a:pt x="128946" y="4658476"/>
                  <a:pt x="405171" y="4677526"/>
                  <a:pt x="475021" y="4721976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57578" y="914400"/>
            <a:ext cx="93345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6000" dirty="0">
              <a:solidFill>
                <a:srgbClr val="FF0000"/>
              </a:solidFill>
              <a:latin typeface="Razer Header Light" pitchFamily="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31150" y="914400"/>
            <a:ext cx="2188028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Razer Header Light" pitchFamily="2" charset="0"/>
              </a:rPr>
              <a:t>8888</a:t>
            </a:r>
            <a:endParaRPr lang="en-US" sz="6000" dirty="0">
              <a:solidFill>
                <a:srgbClr val="FF0000"/>
              </a:solidFill>
              <a:latin typeface="Razer Header Light" pitchFamily="2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00178" y="762000"/>
            <a:ext cx="457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47" idx="2"/>
          </p:cNvCxnSpPr>
          <p:nvPr/>
        </p:nvCxnSpPr>
        <p:spPr>
          <a:xfrm>
            <a:off x="4028778" y="1752600"/>
            <a:ext cx="0" cy="959305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52578" y="2683330"/>
            <a:ext cx="152400" cy="5987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93750" y="2514600"/>
            <a:ext cx="130628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247478" y="5086350"/>
            <a:ext cx="819150" cy="125185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231150" y="3614058"/>
            <a:ext cx="0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93750" y="3614058"/>
            <a:ext cx="0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31150" y="3614058"/>
            <a:ext cx="5562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231150" y="3614058"/>
            <a:ext cx="968828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705178" y="3614058"/>
            <a:ext cx="1088572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199978" y="3614058"/>
            <a:ext cx="914400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231150" y="6357258"/>
            <a:ext cx="5562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866978" y="3614060"/>
            <a:ext cx="838200" cy="2743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012450" y="3614058"/>
            <a:ext cx="854528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114378" y="3614060"/>
            <a:ext cx="898072" cy="2743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31150" y="1752600"/>
            <a:ext cx="0" cy="1861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91028" y="1752600"/>
            <a:ext cx="0" cy="1861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228428" y="1752600"/>
            <a:ext cx="5562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705178" y="1752600"/>
            <a:ext cx="1085850" cy="1066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228428" y="1752600"/>
            <a:ext cx="1047750" cy="1066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154950" y="6366783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706664" y="6357258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162800" y="3810000"/>
            <a:ext cx="1828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box: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Raspberry 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I2C A2D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Switches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GPIO Interface</a:t>
            </a:r>
          </a:p>
        </p:txBody>
      </p:sp>
      <p:cxnSp>
        <p:nvCxnSpPr>
          <p:cNvPr id="63" name="Straight Arrow Connector 62"/>
          <p:cNvCxnSpPr>
            <a:stCxn id="61" idx="0"/>
          </p:cNvCxnSpPr>
          <p:nvPr/>
        </p:nvCxnSpPr>
        <p:spPr>
          <a:xfrm flipH="1" flipV="1">
            <a:off x="7010400" y="3200400"/>
            <a:ext cx="10668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91400" y="623748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HDMI Cord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4" idx="2"/>
          </p:cNvCxnSpPr>
          <p:nvPr/>
        </p:nvCxnSpPr>
        <p:spPr>
          <a:xfrm flipH="1">
            <a:off x="7010400" y="1270079"/>
            <a:ext cx="800100" cy="3276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953000" y="154824"/>
            <a:ext cx="13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LCD Screen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7" idx="2"/>
          </p:cNvCxnSpPr>
          <p:nvPr/>
        </p:nvCxnSpPr>
        <p:spPr>
          <a:xfrm>
            <a:off x="5638652" y="524156"/>
            <a:ext cx="304948" cy="3140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1000" y="52192"/>
            <a:ext cx="194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7-Segment Display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307350" y="421524"/>
            <a:ext cx="759278" cy="4166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439714" y="681178"/>
            <a:ext cx="119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Hydraulic</a:t>
            </a:r>
          </a:p>
          <a:p>
            <a:r>
              <a:rPr lang="en-US" dirty="0" smtClean="0"/>
              <a:t>Cylinder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4257378" y="1219200"/>
            <a:ext cx="182336" cy="214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200" y="2514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Pressure</a:t>
            </a:r>
          </a:p>
          <a:p>
            <a:r>
              <a:rPr lang="en-US" dirty="0" smtClean="0"/>
              <a:t>Line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76" idx="2"/>
          </p:cNvCxnSpPr>
          <p:nvPr/>
        </p:nvCxnSpPr>
        <p:spPr>
          <a:xfrm>
            <a:off x="571500" y="3160931"/>
            <a:ext cx="495300" cy="344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200" y="5181600"/>
            <a:ext cx="107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Hydraulic Pump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819150" y="5504765"/>
            <a:ext cx="533932" cy="103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248524" y="5546525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2in x 2in Hollow</a:t>
            </a:r>
          </a:p>
          <a:p>
            <a:r>
              <a:rPr lang="en-US" dirty="0" smtClean="0"/>
              <a:t>Steel Tubing Frame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84" idx="1"/>
          </p:cNvCxnSpPr>
          <p:nvPr/>
        </p:nvCxnSpPr>
        <p:spPr>
          <a:xfrm flipH="1" flipV="1">
            <a:off x="6859064" y="5712279"/>
            <a:ext cx="389460" cy="2959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467382" y="2858869"/>
            <a:ext cx="512391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Bridge Goes Here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9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What We Will Discuss	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background of the course and project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Our solution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System diagrams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Areas of responsibility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Rough Timeline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Rough Budget</a:t>
            </a:r>
          </a:p>
        </p:txBody>
      </p:sp>
    </p:spTree>
    <p:extLst>
      <p:ext uri="{BB962C8B-B14F-4D97-AF65-F5344CB8AC3E}">
        <p14:creationId xmlns:p14="http://schemas.microsoft.com/office/powerpoint/2010/main" val="211133989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Course Background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Student design project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Vermont Technical College senior projects 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Select project from list provided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Communicate with client to determine specs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Create design to meet specs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Review design with client and project managers</a:t>
            </a:r>
          </a:p>
          <a:p>
            <a:pPr marL="1828800" lvl="3" indent="-342900" rtl="0">
              <a:buClr>
                <a:schemeClr val="dk1"/>
              </a:buClr>
              <a:buSzPct val="99999"/>
              <a:buFont typeface="Arial"/>
              <a:buChar char="•"/>
            </a:pPr>
            <a:r>
              <a:rPr lang="en"/>
              <a:t>Create new specs and adjust design direction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Revise design to reflect changes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Build design while working with client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27346770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Project Background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Selected project: Bridge Tester</a:t>
            </a:r>
          </a:p>
          <a:p>
            <a:pPr marL="914400" lvl="1" indent="-38100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Design and build testing equipment compatible with Trotski Competition</a:t>
            </a:r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/>
              <a:t> </a:t>
            </a:r>
          </a:p>
          <a:p>
            <a:endParaRPr lang="en"/>
          </a:p>
          <a:p>
            <a:pPr marL="914400" lvl="1" indent="-38100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 Design project to be open source</a:t>
            </a:r>
          </a:p>
        </p:txBody>
      </p:sp>
      <p:graphicFrame>
        <p:nvGraphicFramePr>
          <p:cNvPr id="43" name="Shape 43"/>
          <p:cNvGraphicFramePr/>
          <p:nvPr/>
        </p:nvGraphicFramePr>
        <p:xfrm>
          <a:off x="952500" y="3977633"/>
          <a:ext cx="7239000" cy="1584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9500"/>
                <a:gridCol w="3619500"/>
              </a:tblGrid>
              <a:tr h="60956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" sz="2400"/>
                        <a:t>Budget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$7000</a:t>
                      </a:r>
                    </a:p>
                  </a:txBody>
                  <a:tcPr marL="91425" marR="91425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" sz="2400"/>
                        <a:t>Client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John Diebold, Gordon Reynolds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155721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meter Span – </a:t>
            </a:r>
            <a:r>
              <a:rPr lang="en-US" dirty="0" err="1" smtClean="0"/>
              <a:t>Trotski</a:t>
            </a:r>
            <a:r>
              <a:rPr lang="en-US" dirty="0" smtClean="0"/>
              <a:t> Competition</a:t>
            </a:r>
          </a:p>
          <a:p>
            <a:r>
              <a:rPr lang="en-US" dirty="0" smtClean="0"/>
              <a:t>5 Tons – Current Record 3.2 Tons</a:t>
            </a:r>
          </a:p>
          <a:p>
            <a:r>
              <a:rPr lang="en-US" dirty="0" smtClean="0"/>
              <a:t>Movable by Two People</a:t>
            </a:r>
          </a:p>
          <a:p>
            <a:r>
              <a:rPr lang="en-US" dirty="0" smtClean="0"/>
              <a:t>Displays Load on Large Display</a:t>
            </a:r>
          </a:p>
          <a:p>
            <a:r>
              <a:rPr lang="en-US" dirty="0" smtClean="0"/>
              <a:t>Accurate to 1% Load</a:t>
            </a:r>
          </a:p>
          <a:p>
            <a:r>
              <a:rPr lang="en-US" dirty="0" smtClean="0"/>
              <a:t>Precise to 1 </a:t>
            </a:r>
            <a:r>
              <a:rPr lang="en-US" dirty="0" err="1" smtClean="0"/>
              <a:t>lb</a:t>
            </a:r>
            <a:r>
              <a:rPr lang="en-US" dirty="0" smtClean="0"/>
              <a:t> During competition</a:t>
            </a:r>
          </a:p>
          <a:p>
            <a:r>
              <a:rPr lang="en-US" dirty="0" smtClean="0"/>
              <a:t>8” Piston Throw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6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1020 Cold Rolled Mild Steel – Easily Welded</a:t>
                </a:r>
              </a:p>
              <a:p>
                <a:pPr lvl="1"/>
                <a:r>
                  <a:rPr lang="en-US" dirty="0" smtClean="0"/>
                  <a:t>43.5 KSI Yield</a:t>
                </a:r>
              </a:p>
              <a:p>
                <a:pPr lvl="1"/>
                <a:r>
                  <a:rPr lang="en-US" b="0" dirty="0" smtClean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𝑌𝑖𝑒𝑙𝑑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𝑆𝑡𝑟𝑒𝑛𝑔𝑡h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𝐴𝑟𝑒𝑎</m:t>
                        </m:r>
                      </m:den>
                    </m:f>
                  </m:oMath>
                </a14:m>
                <a:r>
                  <a:rPr lang="en-US" b="0" dirty="0" smtClean="0"/>
                  <a:t> = Max Elastic Force </a:t>
                </a:r>
              </a:p>
              <a:p>
                <a:pPr lvl="1"/>
                <a:r>
                  <a:rPr lang="en-US" dirty="0" smtClean="0"/>
                  <a:t>2” Square Tubing 1/16” Wall = .484 in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10.5 Tons</a:t>
                </a:r>
              </a:p>
              <a:p>
                <a:pPr lvl="1"/>
                <a:r>
                  <a:rPr lang="en-US" dirty="0" smtClean="0"/>
                  <a:t>2” Square Tubing 1/8” Wall = .9375 in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20.4 Tons</a:t>
                </a:r>
              </a:p>
              <a:p>
                <a:r>
                  <a:rPr lang="en-US" dirty="0" smtClean="0"/>
                  <a:t>5 Tons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𝐴𝑟𝑒𝑎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𝐹𝑜𝑟𝑐𝑒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𝑃𝑟𝑒𝑠𝑠𝑢𝑟𝑒</m:t>
                        </m:r>
                      </m:den>
                    </m:f>
                  </m:oMath>
                </a14:m>
                <a:r>
                  <a:rPr lang="en-US" b="0" i="1" dirty="0" smtClean="0">
                    <a:latin typeface="Cambria Math"/>
                  </a:rPr>
                  <a:t>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5 </m:t>
                        </m:r>
                        <m:r>
                          <a:rPr lang="en-US" b="0" i="1" smtClean="0">
                            <a:latin typeface="Cambria Math"/>
                          </a:rPr>
                          <m:t>𝑇𝑜𝑛𝑠</m:t>
                        </m:r>
                        <m:r>
                          <a:rPr lang="en-US" b="0" i="1" smtClean="0">
                            <a:latin typeface="Cambria Math"/>
                          </a:rPr>
                          <m:t>=10,000</m:t>
                        </m:r>
                        <m:r>
                          <a:rPr lang="en-US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1000 </m:t>
                        </m:r>
                        <m:r>
                          <a:rPr lang="en-US" b="0" i="1" smtClean="0">
                            <a:latin typeface="Cambria Math"/>
                          </a:rPr>
                          <m:t>𝑃𝑆𝐼</m:t>
                        </m:r>
                      </m:den>
                    </m:f>
                  </m:oMath>
                </a14:m>
                <a:r>
                  <a:rPr lang="en-US" b="0" i="1" dirty="0" smtClean="0">
                    <a:latin typeface="Cambria Math"/>
                  </a:rPr>
                  <a:t> = 10 </a:t>
                </a:r>
                <a:r>
                  <a:rPr lang="en-US" dirty="0" smtClean="0"/>
                  <a:t>in</a:t>
                </a:r>
                <a:r>
                  <a:rPr lang="en-US" baseline="30000" dirty="0" smtClean="0"/>
                  <a:t>2</a:t>
                </a:r>
                <a:endParaRPr lang="en-US" i="1" dirty="0">
                  <a:latin typeface="Cambria Math"/>
                </a:endParaRPr>
              </a:p>
              <a:p>
                <a:pPr lvl="1"/>
                <a:r>
                  <a:rPr lang="en-US" i="1" dirty="0" smtClean="0">
                    <a:latin typeface="Cambria Math"/>
                  </a:rPr>
                  <a:t>A = </a:t>
                </a:r>
                <a:r>
                  <a:rPr lang="el-GR" dirty="0" smtClean="0"/>
                  <a:t>π</a:t>
                </a:r>
                <a:r>
                  <a:rPr lang="en-US" dirty="0" smtClean="0"/>
                  <a:t>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 dirty="0" smtClean="0"/>
                              <m:t>π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= 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1" dirty="0" smtClean="0">
                                <a:latin typeface="Cambria Math"/>
                              </a:rPr>
                              <m:t>10 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in</m:t>
                            </m:r>
                            <m:r>
                              <m:rPr>
                                <m:nor/>
                              </m:rPr>
                              <a:rPr lang="en-US" baseline="3000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i="1" dirty="0" smtClean="0">
                                <a:latin typeface="Cambria Math"/>
                              </a:rPr>
                              <m:t>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3.14159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= 1.78 in = </a:t>
                </a:r>
                <a:r>
                  <a:rPr lang="en-US" dirty="0"/>
                  <a:t>3.6⌀” </a:t>
                </a:r>
                <a:r>
                  <a:rPr lang="en-US" dirty="0" smtClean="0"/>
                  <a:t>Piston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5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Hydraulic Cylinder</a:t>
            </a:r>
          </a:p>
          <a:p>
            <a:r>
              <a:rPr lang="en-US" dirty="0" smtClean="0"/>
              <a:t>Truss instead of I-Beam to save weight</a:t>
            </a:r>
          </a:p>
          <a:p>
            <a:r>
              <a:rPr lang="en-US" smtClean="0"/>
              <a:t>3” LED </a:t>
            </a:r>
            <a:r>
              <a:rPr lang="en-US" dirty="0" smtClean="0"/>
              <a:t>7 segment display for load</a:t>
            </a:r>
          </a:p>
          <a:p>
            <a:r>
              <a:rPr lang="en-US" dirty="0" smtClean="0"/>
              <a:t>Raspberry Pi as controller</a:t>
            </a:r>
          </a:p>
          <a:p>
            <a:pPr lvl="1"/>
            <a:r>
              <a:rPr lang="en-US" dirty="0" smtClean="0"/>
              <a:t>HDMI monitor for force over deflection readout</a:t>
            </a:r>
          </a:p>
          <a:p>
            <a:pPr lvl="1"/>
            <a:r>
              <a:rPr lang="en-US" dirty="0" smtClean="0"/>
              <a:t>Web interface to download logs.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6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926581" y="2858869"/>
            <a:ext cx="45719" cy="99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926581" y="3036509"/>
            <a:ext cx="45719" cy="99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926581" y="2683330"/>
            <a:ext cx="45719" cy="99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6333828" y="623748"/>
            <a:ext cx="600372" cy="1948002"/>
          </a:xfrm>
          <a:custGeom>
            <a:avLst/>
            <a:gdLst>
              <a:gd name="connsiteX0" fmla="*/ 0 w 600372"/>
              <a:gd name="connsiteY0" fmla="*/ 300177 h 1948002"/>
              <a:gd name="connsiteX1" fmla="*/ 114300 w 600372"/>
              <a:gd name="connsiteY1" fmla="*/ 43002 h 1948002"/>
              <a:gd name="connsiteX2" fmla="*/ 533400 w 600372"/>
              <a:gd name="connsiteY2" fmla="*/ 81102 h 1948002"/>
              <a:gd name="connsiteX3" fmla="*/ 600075 w 600372"/>
              <a:gd name="connsiteY3" fmla="*/ 814527 h 1948002"/>
              <a:gd name="connsiteX4" fmla="*/ 542925 w 600372"/>
              <a:gd name="connsiteY4" fmla="*/ 1948002 h 194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372" h="1948002">
                <a:moveTo>
                  <a:pt x="0" y="300177"/>
                </a:moveTo>
                <a:cubicBezTo>
                  <a:pt x="12700" y="189845"/>
                  <a:pt x="25400" y="79514"/>
                  <a:pt x="114300" y="43002"/>
                </a:cubicBezTo>
                <a:cubicBezTo>
                  <a:pt x="203200" y="6490"/>
                  <a:pt x="452438" y="-47485"/>
                  <a:pt x="533400" y="81102"/>
                </a:cubicBezTo>
                <a:cubicBezTo>
                  <a:pt x="614362" y="209689"/>
                  <a:pt x="598488" y="503377"/>
                  <a:pt x="600075" y="814527"/>
                </a:cubicBezTo>
                <a:cubicBezTo>
                  <a:pt x="601663" y="1125677"/>
                  <a:pt x="493713" y="1828940"/>
                  <a:pt x="542925" y="1948002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1105832" y="421524"/>
            <a:ext cx="2941996" cy="4721976"/>
          </a:xfrm>
          <a:custGeom>
            <a:avLst/>
            <a:gdLst>
              <a:gd name="connsiteX0" fmla="*/ 2941996 w 2941996"/>
              <a:gd name="connsiteY0" fmla="*/ 416676 h 4721976"/>
              <a:gd name="connsiteX1" fmla="*/ 2780071 w 2941996"/>
              <a:gd name="connsiteY1" fmla="*/ 26151 h 4721976"/>
              <a:gd name="connsiteX2" fmla="*/ 2151421 w 2941996"/>
              <a:gd name="connsiteY2" fmla="*/ 64251 h 4721976"/>
              <a:gd name="connsiteX3" fmla="*/ 170221 w 2941996"/>
              <a:gd name="connsiteY3" fmla="*/ 292851 h 4721976"/>
              <a:gd name="connsiteX4" fmla="*/ 94021 w 2941996"/>
              <a:gd name="connsiteY4" fmla="*/ 1731126 h 4721976"/>
              <a:gd name="connsiteX5" fmla="*/ 65446 w 2941996"/>
              <a:gd name="connsiteY5" fmla="*/ 4160001 h 4721976"/>
              <a:gd name="connsiteX6" fmla="*/ 475021 w 2941996"/>
              <a:gd name="connsiteY6" fmla="*/ 4721976 h 47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1996" h="4721976">
                <a:moveTo>
                  <a:pt x="2941996" y="416676"/>
                </a:moveTo>
                <a:cubicBezTo>
                  <a:pt x="2926914" y="250782"/>
                  <a:pt x="2911833" y="84888"/>
                  <a:pt x="2780071" y="26151"/>
                </a:cubicBezTo>
                <a:cubicBezTo>
                  <a:pt x="2648309" y="-32586"/>
                  <a:pt x="2586396" y="19801"/>
                  <a:pt x="2151421" y="64251"/>
                </a:cubicBezTo>
                <a:cubicBezTo>
                  <a:pt x="1716446" y="108701"/>
                  <a:pt x="513121" y="15038"/>
                  <a:pt x="170221" y="292851"/>
                </a:cubicBezTo>
                <a:cubicBezTo>
                  <a:pt x="-172679" y="570664"/>
                  <a:pt x="111484" y="1086601"/>
                  <a:pt x="94021" y="1731126"/>
                </a:cubicBezTo>
                <a:cubicBezTo>
                  <a:pt x="76558" y="2375651"/>
                  <a:pt x="1946" y="3661526"/>
                  <a:pt x="65446" y="4160001"/>
                </a:cubicBezTo>
                <a:cubicBezTo>
                  <a:pt x="128946" y="4658476"/>
                  <a:pt x="405171" y="4677526"/>
                  <a:pt x="475021" y="4721976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57578" y="914400"/>
            <a:ext cx="93345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6000" dirty="0">
              <a:solidFill>
                <a:srgbClr val="FF0000"/>
              </a:solidFill>
              <a:latin typeface="Razer Header Light" pitchFamily="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31150" y="914400"/>
            <a:ext cx="2188028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Razer Header Light" pitchFamily="2" charset="0"/>
              </a:rPr>
              <a:t>8888</a:t>
            </a:r>
            <a:endParaRPr lang="en-US" sz="6000" dirty="0">
              <a:solidFill>
                <a:srgbClr val="FF0000"/>
              </a:solidFill>
              <a:latin typeface="Razer Header Light" pitchFamily="2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00178" y="762000"/>
            <a:ext cx="457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47" idx="2"/>
          </p:cNvCxnSpPr>
          <p:nvPr/>
        </p:nvCxnSpPr>
        <p:spPr>
          <a:xfrm>
            <a:off x="4028778" y="1752600"/>
            <a:ext cx="0" cy="959305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52578" y="2683330"/>
            <a:ext cx="152400" cy="5987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93750" y="2514600"/>
            <a:ext cx="130628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247478" y="5086350"/>
            <a:ext cx="819150" cy="125185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231150" y="3614058"/>
            <a:ext cx="0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93750" y="3614058"/>
            <a:ext cx="0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31150" y="3614058"/>
            <a:ext cx="5562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231150" y="3614058"/>
            <a:ext cx="968828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705178" y="3614058"/>
            <a:ext cx="1088572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199978" y="3614058"/>
            <a:ext cx="914400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231150" y="6357258"/>
            <a:ext cx="5562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866978" y="3614060"/>
            <a:ext cx="838200" cy="2743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012450" y="3614058"/>
            <a:ext cx="854528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114378" y="3614060"/>
            <a:ext cx="898072" cy="2743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31150" y="1752600"/>
            <a:ext cx="0" cy="1861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91028" y="1752600"/>
            <a:ext cx="0" cy="1861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228428" y="1752600"/>
            <a:ext cx="5562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705178" y="1752600"/>
            <a:ext cx="1085850" cy="1066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228428" y="1752600"/>
            <a:ext cx="1047750" cy="1066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154950" y="6366783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706664" y="6357258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162800" y="3810000"/>
            <a:ext cx="1828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box: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Raspberry 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I2C A2D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Switches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GPIO Interface</a:t>
            </a:r>
          </a:p>
        </p:txBody>
      </p:sp>
      <p:cxnSp>
        <p:nvCxnSpPr>
          <p:cNvPr id="63" name="Straight Arrow Connector 62"/>
          <p:cNvCxnSpPr>
            <a:stCxn id="61" idx="0"/>
          </p:cNvCxnSpPr>
          <p:nvPr/>
        </p:nvCxnSpPr>
        <p:spPr>
          <a:xfrm flipH="1" flipV="1">
            <a:off x="7010400" y="3200400"/>
            <a:ext cx="10668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91400" y="623748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HDMI Cord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4" idx="2"/>
          </p:cNvCxnSpPr>
          <p:nvPr/>
        </p:nvCxnSpPr>
        <p:spPr>
          <a:xfrm flipH="1">
            <a:off x="7010400" y="1270079"/>
            <a:ext cx="800100" cy="3276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953000" y="154824"/>
            <a:ext cx="13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LCD Screen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7" idx="2"/>
          </p:cNvCxnSpPr>
          <p:nvPr/>
        </p:nvCxnSpPr>
        <p:spPr>
          <a:xfrm>
            <a:off x="5638652" y="524156"/>
            <a:ext cx="304948" cy="3140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1000" y="52192"/>
            <a:ext cx="194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7-Segment Display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307350" y="421524"/>
            <a:ext cx="759278" cy="4166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439714" y="681178"/>
            <a:ext cx="119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Hydraulic</a:t>
            </a:r>
          </a:p>
          <a:p>
            <a:r>
              <a:rPr lang="en-US" dirty="0" smtClean="0"/>
              <a:t>Cylinder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4257378" y="1219200"/>
            <a:ext cx="182336" cy="214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200" y="2514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Pressure</a:t>
            </a:r>
          </a:p>
          <a:p>
            <a:r>
              <a:rPr lang="en-US" dirty="0" smtClean="0"/>
              <a:t>Line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76" idx="2"/>
          </p:cNvCxnSpPr>
          <p:nvPr/>
        </p:nvCxnSpPr>
        <p:spPr>
          <a:xfrm>
            <a:off x="571500" y="3160931"/>
            <a:ext cx="495300" cy="344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200" y="5181600"/>
            <a:ext cx="107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Hydraulic Pump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819150" y="5504765"/>
            <a:ext cx="533932" cy="103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248524" y="5546525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2in x 2in Hollow</a:t>
            </a:r>
          </a:p>
          <a:p>
            <a:r>
              <a:rPr lang="en-US" dirty="0" smtClean="0"/>
              <a:t>Steel Tubing Frame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84" idx="1"/>
          </p:cNvCxnSpPr>
          <p:nvPr/>
        </p:nvCxnSpPr>
        <p:spPr>
          <a:xfrm flipH="1" flipV="1">
            <a:off x="6859064" y="5712279"/>
            <a:ext cx="389460" cy="2959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467382" y="2858869"/>
            <a:ext cx="512391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Bridge Goes Here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8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Areas of Responsibility</a:t>
            </a:r>
          </a:p>
        </p:txBody>
      </p:sp>
      <p:graphicFrame>
        <p:nvGraphicFramePr>
          <p:cNvPr id="67" name="Shape 67"/>
          <p:cNvGraphicFramePr/>
          <p:nvPr/>
        </p:nvGraphicFramePr>
        <p:xfrm>
          <a:off x="952500" y="3068000"/>
          <a:ext cx="7239000" cy="3169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/>
                <a:gridCol w="2413000"/>
                <a:gridCol w="2413000"/>
              </a:tblGrid>
              <a:tr h="609560">
                <a:tc>
                  <a:txBody>
                    <a:bodyPr/>
                    <a:lstStyle/>
                    <a:p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Ben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Carter</a:t>
                      </a:r>
                    </a:p>
                  </a:txBody>
                  <a:tcPr marL="91425" marR="91425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Mechanical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Hydraulics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Frame</a:t>
                      </a:r>
                    </a:p>
                  </a:txBody>
                  <a:tcPr marL="91425" marR="91425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Electrical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Raspberry Pi &amp; Controls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7-Segment Display</a:t>
                      </a:r>
                    </a:p>
                  </a:txBody>
                  <a:tcPr marL="91425" marR="91425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Software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I2C Interfaces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Graphical Interfaces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7030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403</Words>
  <Application>Microsoft Office PowerPoint</Application>
  <PresentationFormat>On-screen Show (4:3)</PresentationFormat>
  <Paragraphs>107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Competition Bridge Tester</vt:lpstr>
      <vt:lpstr>What We Will Discuss </vt:lpstr>
      <vt:lpstr>Course Background</vt:lpstr>
      <vt:lpstr>Project Background</vt:lpstr>
      <vt:lpstr>Preliminary Specs</vt:lpstr>
      <vt:lpstr>Preliminary Calculations</vt:lpstr>
      <vt:lpstr>Preliminary Design</vt:lpstr>
      <vt:lpstr>PowerPoint Presentation</vt:lpstr>
      <vt:lpstr>Areas of Responsibility</vt:lpstr>
      <vt:lpstr>Rough Timeline</vt:lpstr>
      <vt:lpstr>Rough Budget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Carter</dc:creator>
  <cp:lastModifiedBy>Ben</cp:lastModifiedBy>
  <cp:revision>11</cp:revision>
  <dcterms:created xsi:type="dcterms:W3CDTF">2013-12-09T21:15:52Z</dcterms:created>
  <dcterms:modified xsi:type="dcterms:W3CDTF">2013-12-09T23:20:28Z</dcterms:modified>
</cp:coreProperties>
</file>