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67" r:id="rId4"/>
    <p:sldId id="268" r:id="rId5"/>
    <p:sldId id="269" r:id="rId6"/>
    <p:sldId id="271" r:id="rId7"/>
    <p:sldId id="273" r:id="rId8"/>
    <p:sldId id="274" r:id="rId9"/>
    <p:sldId id="272" r:id="rId10"/>
    <p:sldId id="264" r:id="rId11"/>
    <p:sldId id="260" r:id="rId12"/>
    <p:sldId id="261" r:id="rId13"/>
    <p:sldId id="262"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67" autoAdjust="0"/>
  </p:normalViewPr>
  <p:slideViewPr>
    <p:cSldViewPr>
      <p:cViewPr>
        <p:scale>
          <a:sx n="100" d="100"/>
          <a:sy n="100" d="100"/>
        </p:scale>
        <p:origin x="-1758" y="5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9773686377438116"/>
          <c:y val="9.6153846153846159E-2"/>
        </c:manualLayout>
      </c:layout>
      <c:overlay val="0"/>
      <c:txPr>
        <a:bodyPr/>
        <a:lstStyle/>
        <a:p>
          <a:pPr>
            <a:defRPr sz="4400"/>
          </a:pPr>
          <a:endParaRPr lang="en-US"/>
        </a:p>
      </c:txPr>
    </c:title>
    <c:autoTitleDeleted val="0"/>
    <c:plotArea>
      <c:layout/>
      <c:pieChart>
        <c:varyColors val="1"/>
        <c:ser>
          <c:idx val="0"/>
          <c:order val="0"/>
          <c:tx>
            <c:strRef>
              <c:f>Sheet1!$K$2</c:f>
              <c:strCache>
                <c:ptCount val="1"/>
                <c:pt idx="0">
                  <c:v>Total</c:v>
                </c:pt>
              </c:strCache>
            </c:strRef>
          </c:tx>
          <c:dLbls>
            <c:showLegendKey val="0"/>
            <c:showVal val="1"/>
            <c:showCatName val="1"/>
            <c:showSerName val="0"/>
            <c:showPercent val="1"/>
            <c:showBubbleSize val="0"/>
            <c:separator> </c:separator>
            <c:showLeaderLines val="1"/>
          </c:dLbls>
          <c:cat>
            <c:strRef>
              <c:f>Sheet1!$J$3:$J$6</c:f>
              <c:strCache>
                <c:ptCount val="4"/>
                <c:pt idx="0">
                  <c:v>Electronics</c:v>
                </c:pt>
                <c:pt idx="1">
                  <c:v>Hydrolics</c:v>
                </c:pt>
                <c:pt idx="2">
                  <c:v>Mechanical</c:v>
                </c:pt>
                <c:pt idx="3">
                  <c:v>Raw Materials</c:v>
                </c:pt>
              </c:strCache>
            </c:strRef>
          </c:cat>
          <c:val>
            <c:numRef>
              <c:f>Sheet1!$K$3:$K$6</c:f>
              <c:numCache>
                <c:formatCode>_("$"* #,##0.00_);_("$"* \(#,##0.00\);_("$"* "-"??_);_(@_)</c:formatCode>
                <c:ptCount val="4"/>
                <c:pt idx="0">
                  <c:v>394.99</c:v>
                </c:pt>
                <c:pt idx="1">
                  <c:v>1028</c:v>
                </c:pt>
                <c:pt idx="2">
                  <c:v>340</c:v>
                </c:pt>
                <c:pt idx="3">
                  <c:v>498</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4884102722453809"/>
          <c:y val="5.829850595598627E-2"/>
          <c:w val="0.24527661983428542"/>
          <c:h val="0.2318322228952150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preliminary timeline and rough budget.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list.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3”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general </a:t>
            </a:r>
            <a:r>
              <a:rPr lang="en-US" sz="1200" b="0" i="0" u="none" strike="noStrike" kern="1200" dirty="0" err="1" smtClean="0">
                <a:solidFill>
                  <a:schemeClr val="tx1"/>
                </a:solidFill>
                <a:effectLst/>
                <a:latin typeface="+mn-lt"/>
                <a:ea typeface="+mn-ea"/>
                <a:cs typeface="+mn-cs"/>
              </a:rPr>
              <a:t>speccing</a:t>
            </a:r>
            <a:r>
              <a:rPr lang="en-US" sz="1200" b="0" i="0" u="none" strike="noStrike" kern="1200" dirty="0" smtClean="0">
                <a:solidFill>
                  <a:schemeClr val="tx1"/>
                </a:solidFill>
                <a:effectLst/>
                <a:latin typeface="+mn-lt"/>
                <a:ea typeface="+mn-ea"/>
                <a:cs typeface="+mn-cs"/>
              </a:rPr>
              <a:t> and estimated some costs for unexpected and unspecified bits of hardware. At the moment our electronics total comes up to around $400, the hydraulics to about $1000, the mechanical to around $350, and the raw materials to around $500. This brings our total to just under $2300 which is significantly under budget. We are sure there will be unexpected costs to increase the total project costs but we will still come in quite a bit under budget.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06362"/>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Tree>
    <p:extLst>
      <p:ext uri="{BB962C8B-B14F-4D97-AF65-F5344CB8AC3E}">
        <p14:creationId xmlns:p14="http://schemas.microsoft.com/office/powerpoint/2010/main" val="323313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Hydraulics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65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and Electrical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246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almost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course and project</a:t>
            </a:r>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a:t>Rough Timeline</a:t>
            </a:r>
          </a:p>
          <a:p>
            <a:pPr marL="457200" lvl="0" indent="-419100" rtl="0">
              <a:buClr>
                <a:schemeClr val="dk1"/>
              </a:buClr>
              <a:buSzPct val="166666"/>
              <a:buFont typeface="Arial"/>
              <a:buChar char="•"/>
            </a:pPr>
            <a:r>
              <a:rPr lang="en" dirty="0"/>
              <a:t>Rough Budget</a:t>
            </a:r>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dirty="0"/>
              <a:t>Student design project</a:t>
            </a:r>
          </a:p>
          <a:p>
            <a:pPr marL="914400" lvl="1" indent="-381000" rtl="0">
              <a:buClr>
                <a:schemeClr val="dk1"/>
              </a:buClr>
              <a:buSzPct val="80000"/>
              <a:buFont typeface="Courier New"/>
              <a:buChar char="o"/>
            </a:pPr>
            <a:r>
              <a:rPr lang="en" dirty="0"/>
              <a:t>Vermont Technical College senior projects </a:t>
            </a:r>
          </a:p>
          <a:p>
            <a:pPr marL="1371600" lvl="2" indent="-381000" rtl="0">
              <a:buClr>
                <a:schemeClr val="dk1"/>
              </a:buClr>
              <a:buSzPct val="80000"/>
              <a:buFont typeface="Wingdings"/>
              <a:buChar char="§"/>
            </a:pPr>
            <a:r>
              <a:rPr lang="en" dirty="0"/>
              <a:t>Select project from list provided</a:t>
            </a:r>
          </a:p>
          <a:p>
            <a:pPr marL="1371600" lvl="2" indent="-381000" rtl="0">
              <a:buClr>
                <a:schemeClr val="dk1"/>
              </a:buClr>
              <a:buSzPct val="80000"/>
              <a:buFont typeface="Wingdings"/>
              <a:buChar char="§"/>
            </a:pPr>
            <a:r>
              <a:rPr lang="en" dirty="0"/>
              <a:t>Communicate with client to determine specs</a:t>
            </a:r>
          </a:p>
          <a:p>
            <a:pPr marL="1371600" lvl="2" indent="-381000" rtl="0">
              <a:buClr>
                <a:schemeClr val="dk1"/>
              </a:buClr>
              <a:buSzPct val="80000"/>
              <a:buFont typeface="Wingdings"/>
              <a:buChar char="§"/>
            </a:pPr>
            <a:r>
              <a:rPr lang="en" dirty="0"/>
              <a:t>Create design to meet specs</a:t>
            </a:r>
          </a:p>
          <a:p>
            <a:pPr marL="1371600" lvl="2" indent="-381000" rtl="0">
              <a:buClr>
                <a:schemeClr val="dk1"/>
              </a:buClr>
              <a:buSzPct val="80000"/>
              <a:buFont typeface="Wingdings"/>
              <a:buChar char="§"/>
            </a:pPr>
            <a:r>
              <a:rPr lang="en" dirty="0"/>
              <a:t>Review design with client and project managers</a:t>
            </a:r>
          </a:p>
          <a:p>
            <a:pPr marL="1828800" lvl="3" indent="-342900" rtl="0">
              <a:buClr>
                <a:schemeClr val="dk1"/>
              </a:buClr>
              <a:buSzPct val="99999"/>
              <a:buFont typeface="Arial"/>
              <a:buChar char="•"/>
            </a:pPr>
            <a:r>
              <a:rPr lang="en" dirty="0"/>
              <a:t>Create new specs and adjust design direction</a:t>
            </a:r>
          </a:p>
          <a:p>
            <a:pPr marL="1371600" lvl="2" indent="-381000" rtl="0">
              <a:buClr>
                <a:schemeClr val="dk1"/>
              </a:buClr>
              <a:buSzPct val="80000"/>
              <a:buFont typeface="Wingdings"/>
              <a:buChar char="§"/>
            </a:pPr>
            <a:r>
              <a:rPr lang="en" dirty="0"/>
              <a:t>Revise design to reflect changes</a:t>
            </a:r>
          </a:p>
          <a:p>
            <a:pPr marL="1371600" lvl="2" indent="-381000" rtl="0">
              <a:buClr>
                <a:schemeClr val="dk1"/>
              </a:buClr>
              <a:buSzPct val="80000"/>
              <a:buFont typeface="Wingdings"/>
              <a:buChar char="§"/>
            </a:pPr>
            <a:r>
              <a:rPr lang="en" dirty="0"/>
              <a:t>Build design while working with client</a:t>
            </a:r>
          </a:p>
          <a:p>
            <a:pPr marL="1371600" lvl="2" indent="-381000" rtl="0">
              <a:buClr>
                <a:schemeClr val="dk1"/>
              </a:buClr>
              <a:buSzPct val="80000"/>
              <a:buFont typeface="Wingdings"/>
              <a:buChar char="§"/>
            </a:pPr>
            <a:r>
              <a:rPr lang="en" dirty="0"/>
              <a:t>Final presentation</a:t>
            </a:r>
          </a:p>
        </p:txBody>
      </p:sp>
    </p:spTree>
    <p:extLst>
      <p:ext uri="{BB962C8B-B14F-4D97-AF65-F5344CB8AC3E}">
        <p14:creationId xmlns:p14="http://schemas.microsoft.com/office/powerpoint/2010/main" val="89932001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3635790530"/>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a:t>Budget</a:t>
                      </a:r>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a:t>
            </a:r>
            <a:r>
              <a:rPr lang="en-US" dirty="0" smtClean="0"/>
              <a:t>span </a:t>
            </a:r>
            <a:r>
              <a:rPr lang="en-US" dirty="0" smtClean="0"/>
              <a:t>– </a:t>
            </a:r>
            <a:r>
              <a:rPr lang="en-US" sz="2800" dirty="0" err="1" smtClean="0"/>
              <a:t>Troitski</a:t>
            </a:r>
            <a:r>
              <a:rPr lang="en-US" sz="2800" dirty="0" smtClean="0"/>
              <a:t> </a:t>
            </a:r>
            <a:r>
              <a:rPr lang="en-US" sz="2800" dirty="0" smtClean="0"/>
              <a:t>Competition compatible</a:t>
            </a:r>
            <a:endParaRPr lang="en-US" sz="2800" dirty="0" smtClean="0"/>
          </a:p>
          <a:p>
            <a:r>
              <a:rPr lang="en-US" dirty="0" smtClean="0"/>
              <a:t>10 </a:t>
            </a:r>
            <a:r>
              <a:rPr lang="en-US" dirty="0" smtClean="0"/>
              <a:t>Tons – </a:t>
            </a:r>
            <a:r>
              <a:rPr lang="en-US" sz="2400" dirty="0" smtClean="0"/>
              <a:t>Allows for shorter span bridges to be tested</a:t>
            </a:r>
            <a:endParaRPr lang="en-US" sz="2400" dirty="0" smtClean="0"/>
          </a:p>
          <a:p>
            <a:r>
              <a:rPr lang="en-US" dirty="0" smtClean="0"/>
              <a:t>Mobile enough to move between buildings </a:t>
            </a:r>
            <a:endParaRPr lang="en-US" dirty="0" smtClean="0"/>
          </a:p>
          <a:p>
            <a:r>
              <a:rPr lang="en-US" dirty="0" smtClean="0"/>
              <a:t>Load display visible from back of Judd gym</a:t>
            </a:r>
            <a:endParaRPr lang="en-US" dirty="0" smtClean="0"/>
          </a:p>
          <a:p>
            <a:r>
              <a:rPr lang="en-US" dirty="0" smtClean="0"/>
              <a:t>Accurate to 1% Load</a:t>
            </a:r>
          </a:p>
          <a:p>
            <a:r>
              <a:rPr lang="en-US" dirty="0" smtClean="0"/>
              <a:t>Precise to </a:t>
            </a:r>
            <a:r>
              <a:rPr lang="en-US" dirty="0" smtClean="0"/>
              <a:t>1% </a:t>
            </a:r>
            <a:r>
              <a:rPr lang="en-US" dirty="0" err="1" smtClean="0"/>
              <a:t>lb</a:t>
            </a:r>
            <a:r>
              <a:rPr lang="en-US" dirty="0" smtClean="0"/>
              <a:t> </a:t>
            </a:r>
            <a:r>
              <a:rPr lang="en-US" dirty="0" smtClean="0"/>
              <a:t>between bridges</a:t>
            </a:r>
            <a:endParaRPr lang="en-US" dirty="0" smtClean="0"/>
          </a:p>
          <a:p>
            <a:r>
              <a:rPr lang="en-US" dirty="0" smtClean="0"/>
              <a:t>14” Piston Throw</a:t>
            </a:r>
            <a:endParaRPr lang="en-US" dirty="0"/>
          </a:p>
        </p:txBody>
      </p:sp>
      <p:sp>
        <p:nvSpPr>
          <p:cNvPr id="2" name="Title 1"/>
          <p:cNvSpPr>
            <a:spLocks noGrp="1"/>
          </p:cNvSpPr>
          <p:nvPr>
            <p:ph type="title"/>
          </p:nvPr>
        </p:nvSpPr>
        <p:spPr/>
        <p:txBody>
          <a:bodyPr/>
          <a:lstStyle/>
          <a:p>
            <a:r>
              <a:rPr lang="en-US" dirty="0" smtClean="0"/>
              <a:t>Final </a:t>
            </a:r>
            <a:r>
              <a:rPr lang="en-US" dirty="0" smtClean="0"/>
              <a:t>Specs</a:t>
            </a:r>
            <a:endParaRPr lang="en-US" dirty="0"/>
          </a:p>
        </p:txBody>
      </p:sp>
    </p:spTree>
    <p:extLst>
      <p:ext uri="{BB962C8B-B14F-4D97-AF65-F5344CB8AC3E}">
        <p14:creationId xmlns:p14="http://schemas.microsoft.com/office/powerpoint/2010/main" val="146774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a:t>
            </a:r>
            <a:r>
              <a:rPr lang="en-US" dirty="0" smtClean="0"/>
              <a:t>Cylinder </a:t>
            </a:r>
            <a:endParaRPr lang="en-US" dirty="0"/>
          </a:p>
          <a:p>
            <a:r>
              <a:rPr lang="en-US" dirty="0" smtClean="0"/>
              <a:t>Truss </a:t>
            </a:r>
            <a:r>
              <a:rPr lang="en-US" dirty="0" smtClean="0"/>
              <a:t>instead of I-Beam to save weight</a:t>
            </a:r>
          </a:p>
          <a:p>
            <a:r>
              <a:rPr lang="en-US" dirty="0" smtClean="0"/>
              <a:t>Raspberry </a:t>
            </a:r>
            <a:r>
              <a:rPr lang="en-US" dirty="0" smtClean="0"/>
              <a:t>Pi as controller</a:t>
            </a:r>
          </a:p>
          <a:p>
            <a:pPr lvl="1"/>
            <a:r>
              <a:rPr lang="en-US" dirty="0" smtClean="0"/>
              <a:t>HDMI </a:t>
            </a:r>
            <a:r>
              <a:rPr lang="en-US" dirty="0" smtClean="0"/>
              <a:t>monitor for force over deflection </a:t>
            </a:r>
            <a:r>
              <a:rPr lang="en-US" dirty="0" smtClean="0"/>
              <a:t>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endParaRPr lang="en-US" dirty="0" smtClean="0"/>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05832" y="421524"/>
            <a:ext cx="2941996" cy="4721976"/>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996" h="4721976">
                <a:moveTo>
                  <a:pt x="2941996" y="416676"/>
                </a:moveTo>
                <a:cubicBezTo>
                  <a:pt x="2926914" y="250782"/>
                  <a:pt x="2911833" y="84888"/>
                  <a:pt x="2780071" y="26151"/>
                </a:cubicBezTo>
                <a:cubicBezTo>
                  <a:pt x="2648309" y="-32586"/>
                  <a:pt x="2586396" y="19801"/>
                  <a:pt x="2151421" y="64251"/>
                </a:cubicBezTo>
                <a:cubicBezTo>
                  <a:pt x="1716446" y="108701"/>
                  <a:pt x="513121" y="15038"/>
                  <a:pt x="170221" y="292851"/>
                </a:cubicBezTo>
                <a:cubicBezTo>
                  <a:pt x="-172679" y="570664"/>
                  <a:pt x="111484" y="1086601"/>
                  <a:pt x="94021" y="1731126"/>
                </a:cubicBezTo>
                <a:cubicBezTo>
                  <a:pt x="76558" y="2375651"/>
                  <a:pt x="1946" y="3661526"/>
                  <a:pt x="65446" y="4160001"/>
                </a:cubicBezTo>
                <a:cubicBezTo>
                  <a:pt x="128946" y="4658476"/>
                  <a:pt x="405171" y="4677526"/>
                  <a:pt x="475021" y="4721976"/>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857578" y="914400"/>
            <a:ext cx="933450" cy="8382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00178" y="762000"/>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28778" y="1752600"/>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52578" y="2683330"/>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31150" y="36140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3614058"/>
            <a:ext cx="968828" cy="2743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05178" y="3614058"/>
            <a:ext cx="1088572" cy="2743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3614058"/>
            <a:ext cx="914400" cy="27432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3614060"/>
            <a:ext cx="838200" cy="274319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12450" y="3614058"/>
            <a:ext cx="854528" cy="274320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3614060"/>
            <a:ext cx="898072" cy="274319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5705178" y="1752600"/>
            <a:ext cx="1085850" cy="106680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28428" y="1752600"/>
            <a:ext cx="1047750" cy="1066800"/>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154950" y="6366783"/>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06664" y="6357258"/>
            <a:ext cx="152400" cy="1143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t>
            </a:r>
            <a:r>
              <a:rPr lang="en-US" dirty="0" smtClean="0"/>
              <a:t>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endParaRPr lang="en-US" dirty="0" smtClean="0"/>
          </a:p>
          <a:p>
            <a:pPr marL="285750" indent="-285750">
              <a:buFont typeface="Arial" pitchFamily="34" charset="0"/>
              <a:buChar char="•"/>
            </a:pPr>
            <a:r>
              <a:rPr lang="en-US" dirty="0" smtClean="0"/>
              <a:t>Switches</a:t>
            </a:r>
            <a:endParaRPr lang="en-US" dirty="0" smtClean="0"/>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439714" y="681178"/>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p:nvPr/>
        </p:nvCxnSpPr>
        <p:spPr>
          <a:xfrm flipH="1">
            <a:off x="4257378" y="1219200"/>
            <a:ext cx="182336" cy="2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a:t>
            </a:r>
            <a:r>
              <a:rPr lang="en-US" dirty="0" smtClean="0"/>
              <a:t>x </a:t>
            </a:r>
            <a:r>
              <a:rPr lang="en-US" dirty="0" smtClean="0"/>
              <a:t>3in </a:t>
            </a:r>
            <a:r>
              <a:rPr lang="en-US" dirty="0" smtClean="0"/>
              <a:t>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67382" y="2858869"/>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Tree>
    <p:extLst>
      <p:ext uri="{BB962C8B-B14F-4D97-AF65-F5344CB8AC3E}">
        <p14:creationId xmlns:p14="http://schemas.microsoft.com/office/powerpoint/2010/main" val="299599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33400" y="152400"/>
            <a:ext cx="8229600" cy="1143200"/>
          </a:xfrm>
          <a:prstGeom prst="rect">
            <a:avLst/>
          </a:prstGeom>
        </p:spPr>
        <p:txBody>
          <a:bodyPr lIns="91425" tIns="91425" rIns="91425" bIns="91425" anchor="b" anchorCtr="0">
            <a:noAutofit/>
          </a:bodyPr>
          <a:lstStyle/>
          <a:p>
            <a:pPr>
              <a:buNone/>
            </a:pPr>
            <a:r>
              <a:rPr lang="en" sz="4800" dirty="0" smtClean="0"/>
              <a:t>Preliminary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2" name="Table 1"/>
          <p:cNvGraphicFramePr>
            <a:graphicFrameLocks noGrp="1"/>
          </p:cNvGraphicFramePr>
          <p:nvPr>
            <p:extLst>
              <p:ext uri="{D42A27DB-BD31-4B8C-83A1-F6EECF244321}">
                <p14:modId xmlns:p14="http://schemas.microsoft.com/office/powerpoint/2010/main" val="162241117"/>
              </p:ext>
            </p:extLst>
          </p:nvPr>
        </p:nvGraphicFramePr>
        <p:xfrm>
          <a:off x="76200" y="1752600"/>
          <a:ext cx="5105400" cy="4974341"/>
        </p:xfrm>
        <a:graphic>
          <a:graphicData uri="http://schemas.openxmlformats.org/drawingml/2006/table">
            <a:tbl>
              <a:tblPr>
                <a:tableStyleId>{5C22544A-7EE6-4342-B048-85BDC9FD1C3A}</a:tableStyleId>
              </a:tblPr>
              <a:tblGrid>
                <a:gridCol w="1519751"/>
                <a:gridCol w="669246"/>
                <a:gridCol w="669246"/>
                <a:gridCol w="669246"/>
                <a:gridCol w="669246"/>
                <a:gridCol w="908665"/>
              </a:tblGrid>
              <a:tr h="104617">
                <a:tc>
                  <a:txBody>
                    <a:bodyPr/>
                    <a:lstStyle/>
                    <a:p>
                      <a:pPr algn="l" fontAlgn="b"/>
                      <a:r>
                        <a:rPr lang="en-US" sz="1200" u="none" strike="noStrike" dirty="0">
                          <a:effectLst/>
                        </a:rPr>
                        <a:t>Name</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Link</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Qt</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Price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Total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Electronics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dirty="0">
                          <a:effectLst/>
                        </a:rPr>
                        <a:t> $     394.99 </a:t>
                      </a:r>
                      <a:endParaRPr lang="en-US" sz="1200" b="1" i="0" u="none" strike="noStrike" dirty="0">
                        <a:solidFill>
                          <a:srgbClr val="000000"/>
                        </a:solidFill>
                        <a:effectLst/>
                        <a:latin typeface="Calibri"/>
                      </a:endParaRPr>
                    </a:p>
                  </a:txBody>
                  <a:tcPr marL="2999" marR="2999" marT="2999" marB="0" anchor="b"/>
                </a:tc>
              </a:tr>
              <a:tr h="131149">
                <a:tc>
                  <a:txBody>
                    <a:bodyPr/>
                    <a:lstStyle/>
                    <a:p>
                      <a:pPr algn="l" fontAlgn="b"/>
                      <a:r>
                        <a:rPr lang="en-US" sz="1200" u="none" strike="noStrike" dirty="0">
                          <a:effectLst/>
                        </a:rPr>
                        <a:t>7 segment display</a:t>
                      </a:r>
                      <a:endParaRPr lang="en-US" sz="1200" b="0" i="0" u="none" strike="noStrike" dirty="0">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       2.50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24.99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Rasberry Pi</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Monitor</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hdmi cord</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i2c ADC</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5</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Switches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6</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Misc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err="1">
                          <a:effectLst/>
                        </a:rPr>
                        <a:t>Hydrolics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a:effectLst/>
                        </a:rPr>
                        <a:t> $ 1,028.00 </a:t>
                      </a:r>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Pump</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sng" strike="noStrike">
                          <a:effectLst/>
                        </a:rPr>
                        <a:t> </a:t>
                      </a:r>
                      <a:endParaRPr lang="en-US" sz="1200" b="0" i="0" u="sng" strike="noStrike">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Motor</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73691">
                <a:tc>
                  <a:txBody>
                    <a:bodyPr/>
                    <a:lstStyle/>
                    <a:p>
                      <a:pPr algn="l" fontAlgn="b"/>
                      <a:r>
                        <a:rPr lang="en-US" sz="1200" u="none" strike="noStrike">
                          <a:effectLst/>
                        </a:rPr>
                        <a:t>Cylinder</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236.50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236.50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0">
                <a:tc>
                  <a:txBody>
                    <a:bodyPr/>
                    <a:lstStyle/>
                    <a:p>
                      <a:pPr algn="l" fontAlgn="b"/>
                      <a:r>
                        <a:rPr lang="en-US" sz="1200" u="none" strike="noStrike" dirty="0">
                          <a:effectLst/>
                        </a:rPr>
                        <a:t>Sensor</a:t>
                      </a:r>
                      <a:endParaRPr lang="en-US" sz="1200" b="0" i="0" u="none" strike="noStrike" dirty="0">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$391.50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391.50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Lines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2</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Mechanical</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a:effectLst/>
                        </a:rPr>
                        <a:t> $     340.00 </a:t>
                      </a:r>
                      <a:endParaRPr lang="en-US" sz="1200" b="1" i="0" u="none" strike="noStrike">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Castors</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sng" strike="noStrike">
                          <a:effectLst/>
                        </a:rPr>
                        <a:t> </a:t>
                      </a:r>
                      <a:endParaRPr lang="en-US" sz="1200" b="0" i="0" u="sng" strike="noStrike">
                        <a:solidFill>
                          <a:srgbClr val="0000FF"/>
                        </a:solidFill>
                        <a:effectLst/>
                        <a:latin typeface="Calibri"/>
                      </a:endParaRPr>
                    </a:p>
                  </a:txBody>
                  <a:tcPr marL="2999" marR="2999" marT="2999" marB="0" anchor="b"/>
                </a:tc>
                <a:tc>
                  <a:txBody>
                    <a:bodyPr/>
                    <a:lstStyle/>
                    <a:p>
                      <a:pPr algn="r" fontAlgn="b"/>
                      <a:r>
                        <a:rPr lang="en-US" sz="1200" u="none" strike="noStrike">
                          <a:effectLst/>
                        </a:rPr>
                        <a:t>4</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10.00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Misc Hardware</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300.00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gridSpan="5">
                  <a:txBody>
                    <a:bodyPr/>
                    <a:lstStyle/>
                    <a:p>
                      <a:pPr algn="ctr" fontAlgn="b"/>
                      <a:r>
                        <a:rPr lang="en-US" sz="1200" b="1" u="none" strike="noStrike" dirty="0">
                          <a:effectLst/>
                        </a:rPr>
                        <a:t>Raw Materials</a:t>
                      </a:r>
                      <a:endParaRPr lang="en-US" sz="1200" b="1" i="0" u="none" strike="noStrike" dirty="0">
                        <a:solidFill>
                          <a:srgbClr val="000000"/>
                        </a:solidFill>
                        <a:effectLst/>
                        <a:latin typeface="Calibri"/>
                      </a:endParaRPr>
                    </a:p>
                  </a:txBody>
                  <a:tcPr marL="2999" marR="2999" marT="299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u="none" strike="noStrike" dirty="0">
                          <a:effectLst/>
                        </a:rPr>
                        <a:t> $     498.00 </a:t>
                      </a:r>
                      <a:endParaRPr lang="en-US" sz="1200" b="1" i="0" u="none" strike="noStrike" dirty="0">
                        <a:solidFill>
                          <a:srgbClr val="000000"/>
                        </a:solidFill>
                        <a:effectLst/>
                        <a:latin typeface="Calibri"/>
                      </a:endParaRPr>
                    </a:p>
                  </a:txBody>
                  <a:tcPr marL="2999" marR="2999" marT="2999" marB="0" anchor="b"/>
                </a:tc>
              </a:tr>
              <a:tr h="327366">
                <a:tc>
                  <a:txBody>
                    <a:bodyPr/>
                    <a:lstStyle/>
                    <a:p>
                      <a:pPr algn="l" fontAlgn="b"/>
                      <a:r>
                        <a:rPr lang="en-US" sz="1200" u="none" strike="noStrike">
                          <a:effectLst/>
                        </a:rPr>
                        <a:t>Frame Steel</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0" i="0" u="sng" strike="noStrike" dirty="0">
                        <a:solidFill>
                          <a:srgbClr val="0000FF"/>
                        </a:solidFill>
                        <a:effectLst/>
                        <a:latin typeface="Calibri"/>
                      </a:endParaRPr>
                    </a:p>
                  </a:txBody>
                  <a:tcPr marL="2999" marR="2999" marT="2999" marB="0" anchor="b"/>
                </a:tc>
                <a:tc>
                  <a:txBody>
                    <a:bodyPr/>
                    <a:lstStyle/>
                    <a:p>
                      <a:pPr algn="r" fontAlgn="b"/>
                      <a:r>
                        <a:rPr lang="en-US" sz="1200" u="none" strike="noStrike">
                          <a:effectLst/>
                        </a:rPr>
                        <a:t>10</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42.00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420.00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Paint</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4</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7.00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28.00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r h="104617">
                <a:tc>
                  <a:txBody>
                    <a:bodyPr/>
                    <a:lstStyle/>
                    <a:p>
                      <a:pPr algn="l" fontAlgn="b"/>
                      <a:r>
                        <a:rPr lang="en-US" sz="1200" u="none" strike="noStrike">
                          <a:effectLst/>
                        </a:rPr>
                        <a:t>Aluminum plate</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2999" marR="2999" marT="2999" marB="0" anchor="b"/>
                </a:tc>
                <a:tc>
                  <a:txBody>
                    <a:bodyPr/>
                    <a:lstStyle/>
                    <a:p>
                      <a:pPr algn="r" fontAlgn="b"/>
                      <a:r>
                        <a:rPr lang="en-US" sz="1200" u="none" strike="noStrike">
                          <a:effectLst/>
                        </a:rPr>
                        <a:t>1</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r>
                        <a:rPr lang="en-US" sz="1200" u="none" strike="noStrike">
                          <a:effectLst/>
                        </a:rPr>
                        <a:t> $    50.00 </a:t>
                      </a:r>
                      <a:endParaRPr lang="en-US" sz="1200" b="0" i="0" u="none" strike="noStrike">
                        <a:solidFill>
                          <a:srgbClr val="000000"/>
                        </a:solidFill>
                        <a:effectLst/>
                        <a:latin typeface="Calibri"/>
                      </a:endParaRPr>
                    </a:p>
                  </a:txBody>
                  <a:tcPr marL="2999" marR="2999" marT="2999" marB="0" anchor="b"/>
                </a:tc>
                <a:tc>
                  <a:txBody>
                    <a:bodyPr/>
                    <a:lstStyle/>
                    <a:p>
                      <a:pPr algn="l" fontAlgn="b"/>
                      <a:endParaRPr lang="en-US" sz="1200" b="1" i="0" u="none" strike="noStrike" dirty="0">
                        <a:solidFill>
                          <a:srgbClr val="000000"/>
                        </a:solidFill>
                        <a:effectLst/>
                        <a:latin typeface="Calibri"/>
                      </a:endParaRPr>
                    </a:p>
                  </a:txBody>
                  <a:tcPr marL="2999" marR="2999" marT="2999" marB="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24981905"/>
              </p:ext>
            </p:extLst>
          </p:nvPr>
        </p:nvGraphicFramePr>
        <p:xfrm>
          <a:off x="5867400" y="1676400"/>
          <a:ext cx="1739900" cy="1181100"/>
        </p:xfrm>
        <a:graphic>
          <a:graphicData uri="http://schemas.openxmlformats.org/drawingml/2006/table">
            <a:tbl>
              <a:tblPr>
                <a:tableStyleId>{5C22544A-7EE6-4342-B048-85BDC9FD1C3A}</a:tableStyleId>
              </a:tblPr>
              <a:tblGrid>
                <a:gridCol w="1016000"/>
                <a:gridCol w="723900"/>
              </a:tblGrid>
              <a:tr h="200025">
                <a:tc>
                  <a:txBody>
                    <a:bodyPr/>
                    <a:lstStyle/>
                    <a:p>
                      <a:pPr algn="l" fontAlgn="b"/>
                      <a:r>
                        <a:rPr lang="en-US" sz="1100" b="1" u="none" strike="noStrike" dirty="0">
                          <a:effectLst/>
                        </a:rPr>
                        <a:t>Category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a:effectLst/>
                        </a:rPr>
                        <a:t>Total</a:t>
                      </a:r>
                      <a:endParaRPr lang="en-US" sz="1100" b="1" i="0" u="none" strike="noStrike">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Electronics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a:effectLst/>
                        </a:rPr>
                        <a:t> $      394.99 </a:t>
                      </a:r>
                      <a:endParaRPr lang="en-US" sz="1100" b="1" i="0" u="none" strike="noStrike">
                        <a:solidFill>
                          <a:srgbClr val="000000"/>
                        </a:solidFill>
                        <a:effectLst/>
                        <a:latin typeface="Calibri"/>
                      </a:endParaRPr>
                    </a:p>
                  </a:txBody>
                  <a:tcPr marL="9525" marR="9525" marT="9525" marB="0" anchor="b"/>
                </a:tc>
              </a:tr>
              <a:tr h="190500">
                <a:tc>
                  <a:txBody>
                    <a:bodyPr/>
                    <a:lstStyle/>
                    <a:p>
                      <a:pPr algn="l" fontAlgn="b"/>
                      <a:r>
                        <a:rPr lang="en-US" sz="1100" b="1" u="none" strike="noStrike">
                          <a:effectLst/>
                        </a:rPr>
                        <a:t>Hydrolics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dirty="0">
                          <a:effectLst/>
                        </a:rPr>
                        <a:t> $  1,028.00 </a:t>
                      </a:r>
                      <a:endParaRPr lang="en-US" sz="1100" b="1" i="0" u="none" strike="noStrike" dirty="0">
                        <a:solidFill>
                          <a:srgbClr val="000000"/>
                        </a:solidFill>
                        <a:effectLst/>
                        <a:latin typeface="Calibri"/>
                      </a:endParaRPr>
                    </a:p>
                  </a:txBody>
                  <a:tcPr marL="9525" marR="9525" marT="9525" marB="0" anchor="b"/>
                </a:tc>
              </a:tr>
              <a:tr h="190500">
                <a:tc>
                  <a:txBody>
                    <a:bodyPr/>
                    <a:lstStyle/>
                    <a:p>
                      <a:pPr algn="l" fontAlgn="b"/>
                      <a:r>
                        <a:rPr lang="en-US" sz="1100" b="1" u="none" strike="noStrike">
                          <a:effectLst/>
                        </a:rPr>
                        <a:t>Mechanical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a:effectLst/>
                        </a:rPr>
                        <a:t> $      340.00 </a:t>
                      </a:r>
                      <a:endParaRPr lang="en-US" sz="1100" b="1" i="0" u="none" strike="noStrike">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Raw Materials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dirty="0">
                          <a:effectLst/>
                        </a:rPr>
                        <a:t> $      498.00 </a:t>
                      </a:r>
                      <a:endParaRPr lang="en-US" sz="1100" b="1" i="0" u="none" strike="noStrike" dirty="0">
                        <a:solidFill>
                          <a:srgbClr val="000000"/>
                        </a:solidFill>
                        <a:effectLst/>
                        <a:latin typeface="Calibri"/>
                      </a:endParaRPr>
                    </a:p>
                  </a:txBody>
                  <a:tcPr marL="9525" marR="9525" marT="9525" marB="0" anchor="b"/>
                </a:tc>
              </a:tr>
              <a:tr h="200025">
                <a:tc>
                  <a:txBody>
                    <a:bodyPr/>
                    <a:lstStyle/>
                    <a:p>
                      <a:pPr algn="l" fontAlgn="b"/>
                      <a:r>
                        <a:rPr lang="en-US" sz="1100" b="1" u="none" strike="noStrike">
                          <a:effectLst/>
                        </a:rPr>
                        <a:t>Total</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000" b="1" u="none" strike="noStrike" dirty="0">
                          <a:effectLst/>
                        </a:rPr>
                        <a:t> $   </a:t>
                      </a:r>
                      <a:r>
                        <a:rPr lang="en-US" sz="1100" b="1" u="none" strike="noStrike" dirty="0">
                          <a:effectLst/>
                        </a:rPr>
                        <a:t>2,260.99</a:t>
                      </a:r>
                      <a:r>
                        <a:rPr lang="en-US" sz="1050" b="1" u="none" strike="noStrike" dirty="0">
                          <a:effectLst/>
                        </a:rPr>
                        <a:t> </a:t>
                      </a:r>
                      <a:endParaRPr lang="en-US" sz="1000" b="1" i="0" u="none" strike="noStrike" dirty="0">
                        <a:solidFill>
                          <a:srgbClr val="000000"/>
                        </a:solidFill>
                        <a:effectLst/>
                        <a:latin typeface="Calibri"/>
                      </a:endParaRPr>
                    </a:p>
                  </a:txBody>
                  <a:tcPr marL="9525" marR="9525" marT="9525" marB="0" anchor="b"/>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2032051264"/>
              </p:ext>
            </p:extLst>
          </p:nvPr>
        </p:nvGraphicFramePr>
        <p:xfrm>
          <a:off x="5257800" y="2895600"/>
          <a:ext cx="3886200"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1446</Words>
  <Application>Microsoft Office PowerPoint</Application>
  <PresentationFormat>On-screen Show (4:3)</PresentationFormat>
  <Paragraphs>242</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Bridge Tester</vt:lpstr>
      <vt:lpstr>What We Will Discuss </vt:lpstr>
      <vt:lpstr>Course Background</vt:lpstr>
      <vt:lpstr>Project Background</vt:lpstr>
      <vt:lpstr>Final Specs</vt:lpstr>
      <vt:lpstr>Final Design</vt:lpstr>
      <vt:lpstr>PowerPoint Presentation</vt:lpstr>
      <vt:lpstr>Work Breakdown</vt:lpstr>
      <vt:lpstr>Preliminary Budget</vt:lpstr>
      <vt:lpstr>Project Management</vt:lpstr>
      <vt:lpstr>The Frame</vt:lpstr>
      <vt:lpstr>Hydraulics</vt:lpstr>
      <vt:lpstr>Computation and Electrical</vt:lpstr>
      <vt:lpstr>Current Project Status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29</cp:revision>
  <dcterms:created xsi:type="dcterms:W3CDTF">2014-02-07T19:30:39Z</dcterms:created>
  <dcterms:modified xsi:type="dcterms:W3CDTF">2014-02-09T02:57:36Z</dcterms:modified>
</cp:coreProperties>
</file>