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9" r:id="rId2"/>
    <p:sldId id="260" r:id="rId3"/>
    <p:sldId id="261" r:id="rId4"/>
    <p:sldId id="262" r:id="rId5"/>
    <p:sldId id="269" r:id="rId6"/>
    <p:sldId id="270" r:id="rId7"/>
    <p:sldId id="272" r:id="rId8"/>
    <p:sldId id="271" r:id="rId9"/>
    <p:sldId id="266" r:id="rId10"/>
    <p:sldId id="267" r:id="rId11"/>
    <p:sldId id="268" r:id="rId12"/>
    <p:sldId id="273"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0" autoAdjust="0"/>
  </p:normalViewPr>
  <p:slideViewPr>
    <p:cSldViewPr>
      <p:cViewPr varScale="1">
        <p:scale>
          <a:sx n="107" d="100"/>
          <a:sy n="107" d="100"/>
        </p:scale>
        <p:origin x="-94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A:\Bridge-Tester\BO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9773686377438116"/>
          <c:y val="9.6153846153846159E-2"/>
        </c:manualLayout>
      </c:layout>
      <c:overlay val="0"/>
      <c:txPr>
        <a:bodyPr/>
        <a:lstStyle/>
        <a:p>
          <a:pPr>
            <a:defRPr sz="4400"/>
          </a:pPr>
          <a:endParaRPr lang="en-US"/>
        </a:p>
      </c:txPr>
    </c:title>
    <c:autoTitleDeleted val="0"/>
    <c:plotArea>
      <c:layout/>
      <c:pieChart>
        <c:varyColors val="1"/>
        <c:ser>
          <c:idx val="0"/>
          <c:order val="0"/>
          <c:tx>
            <c:strRef>
              <c:f>Sheet1!$K$2</c:f>
              <c:strCache>
                <c:ptCount val="1"/>
                <c:pt idx="0">
                  <c:v>Total</c:v>
                </c:pt>
              </c:strCache>
            </c:strRef>
          </c:tx>
          <c:dLbls>
            <c:showLegendKey val="0"/>
            <c:showVal val="1"/>
            <c:showCatName val="1"/>
            <c:showSerName val="0"/>
            <c:showPercent val="1"/>
            <c:showBubbleSize val="0"/>
            <c:separator> </c:separator>
            <c:showLeaderLines val="1"/>
          </c:dLbls>
          <c:cat>
            <c:strRef>
              <c:f>Sheet1!$J$3:$J$6</c:f>
              <c:strCache>
                <c:ptCount val="4"/>
                <c:pt idx="0">
                  <c:v>Electronics</c:v>
                </c:pt>
                <c:pt idx="1">
                  <c:v>Hydrolics</c:v>
                </c:pt>
                <c:pt idx="2">
                  <c:v>Mechanical</c:v>
                </c:pt>
                <c:pt idx="3">
                  <c:v>Raw Materials</c:v>
                </c:pt>
              </c:strCache>
            </c:strRef>
          </c:cat>
          <c:val>
            <c:numRef>
              <c:f>Sheet1!$K$3:$K$6</c:f>
              <c:numCache>
                <c:formatCode>_("$"* #,##0.00_);_("$"* \(#,##0.00\);_("$"* "-"??_);_(@_)</c:formatCode>
                <c:ptCount val="4"/>
                <c:pt idx="0">
                  <c:v>394.99</c:v>
                </c:pt>
                <c:pt idx="1">
                  <c:v>1028</c:v>
                </c:pt>
                <c:pt idx="2">
                  <c:v>340</c:v>
                </c:pt>
                <c:pt idx="3">
                  <c:v>498</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54884102722453809"/>
          <c:y val="5.829850595598627E-2"/>
          <c:w val="0.24527661983428542"/>
          <c:h val="0.23183222289521502"/>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121FF6-815B-4929-8A73-69AD82B95300}" type="datetimeFigureOut">
              <a:rPr lang="en-US" smtClean="0"/>
              <a:t>12/10/2013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7145D9-3B8E-4505-A6EF-634B668909F9}" type="slidenum">
              <a:rPr lang="en-US" smtClean="0"/>
              <a:t>‹#›</a:t>
            </a:fld>
            <a:endParaRPr lang="en-US"/>
          </a:p>
        </p:txBody>
      </p:sp>
    </p:spTree>
    <p:extLst>
      <p:ext uri="{BB962C8B-B14F-4D97-AF65-F5344CB8AC3E}">
        <p14:creationId xmlns:p14="http://schemas.microsoft.com/office/powerpoint/2010/main" val="1949625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 name="Shape 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dirty="0" smtClean="0"/>
              <a:t>General introduction type stuff.</a:t>
            </a:r>
            <a:endParaRPr lang="e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Our rough timeline is only for general reference at this point. Things will almost certainly be done earlier or later than specified when planned this far ahead of time. Our schedule has us ordering parts the first week of the semester. Things will be assembled and programmed in the following weeks. As the deadline approaches the project will be assembled together and calibrated.</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We were given a budget of around $7000. At this point in time we have done some general </a:t>
            </a:r>
            <a:r>
              <a:rPr lang="en-US" sz="1200" b="0" i="0" u="none" strike="noStrike" kern="1200" dirty="0" err="1" smtClean="0">
                <a:solidFill>
                  <a:schemeClr val="tx1"/>
                </a:solidFill>
                <a:effectLst/>
                <a:latin typeface="+mn-lt"/>
                <a:ea typeface="+mn-ea"/>
                <a:cs typeface="+mn-cs"/>
              </a:rPr>
              <a:t>speccing</a:t>
            </a:r>
            <a:r>
              <a:rPr lang="en-US" sz="1200" b="0" i="0" u="none" strike="noStrike" kern="1200" dirty="0" smtClean="0">
                <a:solidFill>
                  <a:schemeClr val="tx1"/>
                </a:solidFill>
                <a:effectLst/>
                <a:latin typeface="+mn-lt"/>
                <a:ea typeface="+mn-ea"/>
                <a:cs typeface="+mn-cs"/>
              </a:rPr>
              <a:t> and estimated some costs for unexpected and unspecified bits of hardware. At the moment our electronics total comes up to around $400, the hydraulics to about $1000, the mechanical to around $350, and the raw materials to around $500. This brings our total to just under $2300 which is significantly under budget. We are sure there will be unexpected costs to increase the total project costs but we will still come in quite a bit under budget.</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Our project fulfills all of the requirements for the class. It has the required amount of mechanical, electrical, and software specifications. Our design fulfills the specifications of Mr. </a:t>
            </a:r>
            <a:r>
              <a:rPr lang="en-US" sz="1200" b="0" i="0" u="none" strike="noStrike" kern="1200" dirty="0" err="1" smtClean="0">
                <a:solidFill>
                  <a:schemeClr val="tx1"/>
                </a:solidFill>
                <a:effectLst/>
                <a:latin typeface="+mn-lt"/>
                <a:ea typeface="+mn-ea"/>
                <a:cs typeface="+mn-cs"/>
              </a:rPr>
              <a:t>Diebolds</a:t>
            </a:r>
            <a:r>
              <a:rPr lang="en-US" sz="1200" b="0" i="0" u="none" strike="noStrike" kern="1200" dirty="0" smtClean="0">
                <a:solidFill>
                  <a:schemeClr val="tx1"/>
                </a:solidFill>
                <a:effectLst/>
                <a:latin typeface="+mn-lt"/>
                <a:ea typeface="+mn-ea"/>
                <a:cs typeface="+mn-cs"/>
              </a:rPr>
              <a:t> the client. </a:t>
            </a:r>
            <a:r>
              <a:rPr lang="en-US" sz="1200" b="0" i="0" u="none" strike="noStrike" kern="1200" smtClean="0">
                <a:solidFill>
                  <a:schemeClr val="tx1"/>
                </a:solidFill>
                <a:effectLst/>
                <a:latin typeface="+mn-lt"/>
                <a:ea typeface="+mn-ea"/>
                <a:cs typeface="+mn-cs"/>
              </a:rPr>
              <a:t>Our project will be able to be constructed in a timely fashion and will fall within our budget constraints.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We will discuss the background of our project and the course goals. We will also go over our solution to the selected project and show our system diagram. Areas of responsibility will be reviewed as well as a preliminary timeline and rough budget.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US" sz="1200" b="0" i="0" u="none" strike="noStrike" kern="1200" dirty="0" smtClean="0">
                <a:solidFill>
                  <a:schemeClr val="tx1"/>
                </a:solidFill>
                <a:effectLst/>
                <a:latin typeface="+mn-lt"/>
                <a:ea typeface="+mn-ea"/>
                <a:cs typeface="+mn-cs"/>
              </a:rPr>
              <a:t>This course is a year long course spread over the two senior semesters. We were tasked with picking a project from a list. For our projects we must communicate with our clients and create a design that fulfills the design requirements. As the project progresses and matures, meetings with the clients will continue to show progress and address concerns. The design will be revised to reflect the changes that the client requests. At the end of April the projects will be demonstrated and presented.</a:t>
            </a:r>
            <a:endParaRPr lang="e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Our project is to build a bridge tester that is compatible with the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Bridge Competition in April. Our clients are John Diebold and Gordon Reynolds who are both Architecture professors at VTC. We were given a design budget of around $7000 to work with. We added an extra specification to our project that it should be open source so other schools can make their own based on our design.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We are basing our design off the tester used at the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competition in Montreal. We hope to make a tester that will allow the students here at VTC to practice by testing bridges here before going up to Montreal. We also hope that by making the tester available here at VTC, we can hold competitions for the local high schools and potentially colleges in the region.</a:t>
            </a:r>
            <a:endParaRPr lang="en-US" b="0" dirty="0" smtClean="0">
              <a:effectLst/>
            </a:endParaRPr>
          </a:p>
          <a:p>
            <a:pPr rtl="0"/>
            <a:r>
              <a:rPr lang="en-US" sz="1200" b="0" i="0" u="none" strike="noStrike" kern="1200" dirty="0" smtClean="0">
                <a:solidFill>
                  <a:schemeClr val="tx1"/>
                </a:solidFill>
                <a:effectLst/>
                <a:latin typeface="+mn-lt"/>
                <a:ea typeface="+mn-ea"/>
                <a:cs typeface="+mn-cs"/>
              </a:rPr>
              <a:t>We have worked out some of the preliminary specs with the architecture professors:</a:t>
            </a:r>
            <a:endParaRPr lang="en-US" b="0" dirty="0" smtClean="0">
              <a:effectLst/>
            </a:endParaRPr>
          </a:p>
          <a:p>
            <a:pPr rtl="0" fontAlgn="base"/>
            <a:r>
              <a:rPr lang="en-US" sz="1200" b="0" i="0" u="none" strike="noStrike" kern="1200" dirty="0" smtClean="0">
                <a:solidFill>
                  <a:schemeClr val="tx1"/>
                </a:solidFill>
                <a:effectLst/>
                <a:latin typeface="+mn-lt"/>
                <a:ea typeface="+mn-ea"/>
                <a:cs typeface="+mn-cs"/>
              </a:rPr>
              <a:t>The tester will have the ability to test a bridge with a 1 meter span. </a:t>
            </a:r>
          </a:p>
          <a:p>
            <a:pPr rtl="0" fontAlgn="base"/>
            <a:r>
              <a:rPr lang="en-US" sz="1200" b="0" i="0" u="none" strike="noStrike" kern="1200" dirty="0" smtClean="0">
                <a:solidFill>
                  <a:schemeClr val="tx1"/>
                </a:solidFill>
                <a:effectLst/>
                <a:latin typeface="+mn-lt"/>
                <a:ea typeface="+mn-ea"/>
                <a:cs typeface="+mn-cs"/>
              </a:rPr>
              <a:t>The current record at the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competition is only 3.2 tons, so we will make our tester strong enough to break a bridge with 5 tons. </a:t>
            </a:r>
          </a:p>
          <a:p>
            <a:pPr rtl="0" fontAlgn="base"/>
            <a:r>
              <a:rPr lang="en-US" sz="1200" b="0" i="0" u="none" strike="noStrike" kern="1200" dirty="0" smtClean="0">
                <a:solidFill>
                  <a:schemeClr val="tx1"/>
                </a:solidFill>
                <a:effectLst/>
                <a:latin typeface="+mn-lt"/>
                <a:ea typeface="+mn-ea"/>
                <a:cs typeface="+mn-cs"/>
              </a:rPr>
              <a:t>One of the things that we noticed while looking at the current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tester is that it is very heavy and hard to move around. We will be designing our tester so it can be moved into Judd gym by two people. This means it needs to be able to be carried down stairs and fit through a single standard door.</a:t>
            </a:r>
          </a:p>
          <a:p>
            <a:pPr rtl="0" fontAlgn="base"/>
            <a:r>
              <a:rPr lang="en-US" sz="1200" b="0" i="0" u="none" strike="noStrike" kern="1200" dirty="0" smtClean="0">
                <a:solidFill>
                  <a:schemeClr val="tx1"/>
                </a:solidFill>
                <a:effectLst/>
                <a:latin typeface="+mn-lt"/>
                <a:ea typeface="+mn-ea"/>
                <a:cs typeface="+mn-cs"/>
              </a:rPr>
              <a:t>We will be trying to make the tester accurate to within 1%. This means that the displayed load will be within 1% of the true force applied to the bridge</a:t>
            </a:r>
          </a:p>
          <a:p>
            <a:pPr rtl="0" fontAlgn="base"/>
            <a:r>
              <a:rPr lang="en-US" sz="1200" b="0" i="0" u="none" strike="noStrike" kern="1200" dirty="0" smtClean="0">
                <a:solidFill>
                  <a:schemeClr val="tx1"/>
                </a:solidFill>
                <a:effectLst/>
                <a:latin typeface="+mn-lt"/>
                <a:ea typeface="+mn-ea"/>
                <a:cs typeface="+mn-cs"/>
              </a:rPr>
              <a:t>We will also try to ensure that the Displayed load will be precise to within 1 </a:t>
            </a:r>
            <a:r>
              <a:rPr lang="en-US" sz="1200" b="0" i="0" u="none" strike="noStrike" kern="1200" dirty="0" err="1" smtClean="0">
                <a:solidFill>
                  <a:schemeClr val="tx1"/>
                </a:solidFill>
                <a:effectLst/>
                <a:latin typeface="+mn-lt"/>
                <a:ea typeface="+mn-ea"/>
                <a:cs typeface="+mn-cs"/>
              </a:rPr>
              <a:t>lb</a:t>
            </a:r>
            <a:r>
              <a:rPr lang="en-US" sz="1200" b="0" i="0" u="none" strike="noStrike" kern="1200" dirty="0" smtClean="0">
                <a:solidFill>
                  <a:schemeClr val="tx1"/>
                </a:solidFill>
                <a:effectLst/>
                <a:latin typeface="+mn-lt"/>
                <a:ea typeface="+mn-ea"/>
                <a:cs typeface="+mn-cs"/>
              </a:rPr>
              <a:t>, the smallest unit we will be measuring, between competitions. This will ensure that a bridge breaking at 501lb really did take more force than the bridge that broke at 500lb earlier that afternoon.</a:t>
            </a:r>
          </a:p>
          <a:p>
            <a:pPr rtl="0" fontAlgn="base"/>
            <a:r>
              <a:rPr lang="en-US" sz="1200" b="0" i="0" u="none" strike="noStrike" kern="1200" dirty="0" smtClean="0">
                <a:solidFill>
                  <a:schemeClr val="tx1"/>
                </a:solidFill>
                <a:effectLst/>
                <a:latin typeface="+mn-lt"/>
                <a:ea typeface="+mn-ea"/>
                <a:cs typeface="+mn-cs"/>
              </a:rPr>
              <a:t>The tester will have a 14” throw enabling the competition to “serve” bridges of different heights</a:t>
            </a:r>
          </a:p>
          <a:p>
            <a:endParaRPr lang="en-US" dirty="0"/>
          </a:p>
        </p:txBody>
      </p:sp>
      <p:sp>
        <p:nvSpPr>
          <p:cNvPr id="4" name="Slide Number Placeholder 3"/>
          <p:cNvSpPr>
            <a:spLocks noGrp="1"/>
          </p:cNvSpPr>
          <p:nvPr>
            <p:ph type="sldNum" sz="quarter" idx="10"/>
          </p:nvPr>
        </p:nvSpPr>
        <p:spPr/>
        <p:txBody>
          <a:bodyPr/>
          <a:lstStyle/>
          <a:p>
            <a:fld id="{1E7145D9-3B8E-4505-A6EF-634B668909F9}" type="slidenum">
              <a:rPr lang="en-US" smtClean="0"/>
              <a:t>5</a:t>
            </a:fld>
            <a:endParaRPr lang="en-US"/>
          </a:p>
        </p:txBody>
      </p:sp>
    </p:spTree>
    <p:extLst>
      <p:ext uri="{BB962C8B-B14F-4D97-AF65-F5344CB8AC3E}">
        <p14:creationId xmlns:p14="http://schemas.microsoft.com/office/powerpoint/2010/main" val="757088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In this slide you will see some preliminary calculations to check the viability of the project. I wanted to see how much steel would be needed to hold the kind of forces that we will be seeing in this tester. I picked 1020 cold rolled steel as it is a common steel for framing, and is easily </a:t>
            </a:r>
            <a:r>
              <a:rPr lang="en-US" sz="1200" b="0" i="0" u="none" strike="noStrike" kern="1200" dirty="0" err="1" smtClean="0">
                <a:solidFill>
                  <a:schemeClr val="tx1"/>
                </a:solidFill>
                <a:effectLst/>
                <a:latin typeface="+mn-lt"/>
                <a:ea typeface="+mn-ea"/>
                <a:cs typeface="+mn-cs"/>
              </a:rPr>
              <a:t>weldable</a:t>
            </a:r>
            <a:r>
              <a:rPr lang="en-US" sz="1200" b="0" i="0" u="none" strike="noStrike" kern="1200" dirty="0" smtClean="0">
                <a:solidFill>
                  <a:schemeClr val="tx1"/>
                </a:solidFill>
                <a:effectLst/>
                <a:latin typeface="+mn-lt"/>
                <a:ea typeface="+mn-ea"/>
                <a:cs typeface="+mn-cs"/>
              </a:rPr>
              <a:t>. </a:t>
            </a:r>
            <a:endParaRPr lang="en-US" b="0" dirty="0" smtClean="0">
              <a:effectLst/>
            </a:endParaRPr>
          </a:p>
          <a:p>
            <a:pPr rtl="0"/>
            <a:r>
              <a:rPr lang="en-US" sz="1200" b="0" i="0" u="none" strike="noStrike" kern="1200" dirty="0" smtClean="0">
                <a:solidFill>
                  <a:schemeClr val="tx1"/>
                </a:solidFill>
                <a:effectLst/>
                <a:latin typeface="+mn-lt"/>
                <a:ea typeface="+mn-ea"/>
                <a:cs typeface="+mn-cs"/>
              </a:rPr>
              <a:t>Before I get into the calculations, let me explain a few terms first. The yield strength of a material is the “pressure” that needs to be applied to an area before it permanently deforms. For 1020 cold rolled, this means that a 1” square bar can have 20 tons hung on it without it permanently stretching. </a:t>
            </a:r>
            <a:endParaRPr lang="en-US" b="0" dirty="0" smtClean="0">
              <a:effectLst/>
            </a:endParaRPr>
          </a:p>
          <a:p>
            <a:pPr rtl="0"/>
            <a:r>
              <a:rPr lang="en-US" sz="1200" b="0" i="0" u="none" strike="noStrike" kern="1200" dirty="0" smtClean="0">
                <a:solidFill>
                  <a:schemeClr val="tx1"/>
                </a:solidFill>
                <a:effectLst/>
                <a:latin typeface="+mn-lt"/>
                <a:ea typeface="+mn-ea"/>
                <a:cs typeface="+mn-cs"/>
              </a:rPr>
              <a:t>This means that 2” square tubing with 1/16” walls, which has about .5 square inches of material, can hold about 10 tons. If the wall thickness was expanded to ⅛” then the max load is about 20 tons.</a:t>
            </a:r>
            <a:endParaRPr lang="en-US" b="0" dirty="0" smtClean="0">
              <a:effectLst/>
            </a:endParaRPr>
          </a:p>
          <a:p>
            <a:pPr rtl="0"/>
            <a:r>
              <a:rPr lang="en-US" sz="1200" b="0" i="0" u="none" strike="noStrike" kern="1200" dirty="0" smtClean="0">
                <a:solidFill>
                  <a:schemeClr val="tx1"/>
                </a:solidFill>
                <a:effectLst/>
                <a:latin typeface="+mn-lt"/>
                <a:ea typeface="+mn-ea"/>
                <a:cs typeface="+mn-cs"/>
              </a:rPr>
              <a:t>The other area of concern is the piston size. To calculate the size, I started with the premise that 1000PSI was the max PSI that should be ruin through the hydraulic lines, and that meant that a 5 ton piston would have a diameter of 3.6” </a:t>
            </a:r>
            <a:endParaRPr lang="en-US" b="0" dirty="0" smtClean="0">
              <a:effectLst/>
            </a:endParaRPr>
          </a:p>
          <a:p>
            <a:pPr rtl="0"/>
            <a:r>
              <a:rPr lang="en-US" sz="1200" b="0" i="0" u="none" strike="noStrike" kern="1200" dirty="0" smtClean="0">
                <a:solidFill>
                  <a:schemeClr val="tx1"/>
                </a:solidFill>
                <a:effectLst/>
                <a:latin typeface="+mn-lt"/>
                <a:ea typeface="+mn-ea"/>
                <a:cs typeface="+mn-cs"/>
              </a:rPr>
              <a:t>From these calculations it is clear that it will be possible to build a tester that uses a hydraulic cylinder, and steel tube framing.</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E7145D9-3B8E-4505-A6EF-634B668909F9}" type="slidenum">
              <a:rPr lang="en-US" smtClean="0"/>
              <a:t>6</a:t>
            </a:fld>
            <a:endParaRPr lang="en-US"/>
          </a:p>
        </p:txBody>
      </p:sp>
    </p:spTree>
    <p:extLst>
      <p:ext uri="{BB962C8B-B14F-4D97-AF65-F5344CB8AC3E}">
        <p14:creationId xmlns:p14="http://schemas.microsoft.com/office/powerpoint/2010/main" val="247197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Our preliminary design consists of a hydraulic cylinder fixed to the top of a truss frame design. The frame must fit a bridge with a span of a meter within it. The hydraulic cylinder has a stroke of 14” which should allow for plenty of reach. We are using a steel truss design over an I-Beam design in order to save overall weight while maintaining high structural strength and rigidity. A 7-Segment with 3” tall characters will be used to allow the audience to clearly see the current load value from a distance. A Raspberry Pi microcomputer will be used as the main controller for our project. It has the power of a standard computer with the low price and super small size of a microcontroller. An LCD screen with a custom GUI showing deformation in live time will be connected directly to the Raspberry Pi using an HDMI cable. A web interface will also be designed to allow for the downloading of run logs from remote locations.</a:t>
            </a:r>
            <a:endParaRPr lang="en-US" dirty="0"/>
          </a:p>
        </p:txBody>
      </p:sp>
      <p:sp>
        <p:nvSpPr>
          <p:cNvPr id="4" name="Slide Number Placeholder 3"/>
          <p:cNvSpPr>
            <a:spLocks noGrp="1"/>
          </p:cNvSpPr>
          <p:nvPr>
            <p:ph type="sldNum" sz="quarter" idx="10"/>
          </p:nvPr>
        </p:nvSpPr>
        <p:spPr/>
        <p:txBody>
          <a:bodyPr/>
          <a:lstStyle/>
          <a:p>
            <a:fld id="{1E7145D9-3B8E-4505-A6EF-634B668909F9}" type="slidenum">
              <a:rPr lang="en-US" smtClean="0"/>
              <a:t>7</a:t>
            </a:fld>
            <a:endParaRPr lang="en-US"/>
          </a:p>
        </p:txBody>
      </p:sp>
    </p:spTree>
    <p:extLst>
      <p:ext uri="{BB962C8B-B14F-4D97-AF65-F5344CB8AC3E}">
        <p14:creationId xmlns:p14="http://schemas.microsoft.com/office/powerpoint/2010/main" val="1186758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Our design consists of a steel frame with trusses made from 2in square tubing. This allows for great strength while maintaining relatively low weight. There is a hydraulic cylinder with a large throw of around 14”. The cylinder is pressurized with a large hydraulic pump powered by an electric motor. There is a control box on the side of the frame for the operator to control the tester. There is a Raspberry Pi inside control box that controls 7-Segment display, the LCD screen, hydraulic pump, and reads the pressure gauge using various interface methods all translated over the GPIO pins. The frame is on wheels for easy mobility.</a:t>
            </a:r>
            <a:endParaRPr lang="en-US" dirty="0"/>
          </a:p>
        </p:txBody>
      </p:sp>
      <p:sp>
        <p:nvSpPr>
          <p:cNvPr id="4" name="Slide Number Placeholder 3"/>
          <p:cNvSpPr>
            <a:spLocks noGrp="1"/>
          </p:cNvSpPr>
          <p:nvPr>
            <p:ph type="sldNum" sz="quarter" idx="10"/>
          </p:nvPr>
        </p:nvSpPr>
        <p:spPr/>
        <p:txBody>
          <a:bodyPr/>
          <a:lstStyle/>
          <a:p>
            <a:fld id="{1E7145D9-3B8E-4505-A6EF-634B668909F9}" type="slidenum">
              <a:rPr lang="en-US" smtClean="0"/>
              <a:t>8</a:t>
            </a:fld>
            <a:endParaRPr lang="en-US"/>
          </a:p>
        </p:txBody>
      </p:sp>
    </p:spTree>
    <p:extLst>
      <p:ext uri="{BB962C8B-B14F-4D97-AF65-F5344CB8AC3E}">
        <p14:creationId xmlns:p14="http://schemas.microsoft.com/office/powerpoint/2010/main" val="3739978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r>
              <a:rPr lang="en-US" sz="1200" b="0" i="0" u="none" strike="noStrike" kern="1200" dirty="0" smtClean="0">
                <a:solidFill>
                  <a:schemeClr val="tx1"/>
                </a:solidFill>
                <a:effectLst/>
                <a:latin typeface="+mn-lt"/>
                <a:ea typeface="+mn-ea"/>
                <a:cs typeface="+mn-cs"/>
              </a:rPr>
              <a:t>The project is broken up into multiple parts. The Hydraulics, Raspberry Pi and I2C will primarily be done by Ben. </a:t>
            </a:r>
            <a:endParaRPr lang="en-US" b="0" dirty="0" smtClean="0">
              <a:effectLst/>
            </a:endParaRPr>
          </a:p>
          <a:p>
            <a:r>
              <a:rPr lang="en-US" sz="1200" b="0" i="0" u="none" strike="noStrike" kern="1200" dirty="0" smtClean="0">
                <a:solidFill>
                  <a:schemeClr val="tx1"/>
                </a:solidFill>
                <a:effectLst/>
                <a:latin typeface="+mn-lt"/>
                <a:ea typeface="+mn-ea"/>
                <a:cs typeface="+mn-cs"/>
              </a:rPr>
              <a:t>The Frame, 7-Segment Display and Graphical Interface will be handled primarily by Carter.</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BEE564-797F-45E7-B268-9389E2F0AE29}" type="datetimeFigureOut">
              <a:rPr lang="en-US" smtClean="0"/>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5BEE1-92E5-463F-9E2E-86CE107B8256}" type="slidenum">
              <a:rPr lang="en-US" smtClean="0"/>
              <a:t>‹#›</a:t>
            </a:fld>
            <a:endParaRPr lang="en-US"/>
          </a:p>
        </p:txBody>
      </p:sp>
    </p:spTree>
    <p:extLst>
      <p:ext uri="{BB962C8B-B14F-4D97-AF65-F5344CB8AC3E}">
        <p14:creationId xmlns:p14="http://schemas.microsoft.com/office/powerpoint/2010/main" val="2651513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BEE564-797F-45E7-B268-9389E2F0AE29}" type="datetimeFigureOut">
              <a:rPr lang="en-US" smtClean="0"/>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5BEE1-92E5-463F-9E2E-86CE107B8256}" type="slidenum">
              <a:rPr lang="en-US" smtClean="0"/>
              <a:t>‹#›</a:t>
            </a:fld>
            <a:endParaRPr lang="en-US"/>
          </a:p>
        </p:txBody>
      </p:sp>
    </p:spTree>
    <p:extLst>
      <p:ext uri="{BB962C8B-B14F-4D97-AF65-F5344CB8AC3E}">
        <p14:creationId xmlns:p14="http://schemas.microsoft.com/office/powerpoint/2010/main" val="935804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BEE564-797F-45E7-B268-9389E2F0AE29}" type="datetimeFigureOut">
              <a:rPr lang="en-US" smtClean="0"/>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5BEE1-92E5-463F-9E2E-86CE107B8256}" type="slidenum">
              <a:rPr lang="en-US" smtClean="0"/>
              <a:t>‹#›</a:t>
            </a:fld>
            <a:endParaRPr lang="en-US"/>
          </a:p>
        </p:txBody>
      </p:sp>
    </p:spTree>
    <p:extLst>
      <p:ext uri="{BB962C8B-B14F-4D97-AF65-F5344CB8AC3E}">
        <p14:creationId xmlns:p14="http://schemas.microsoft.com/office/powerpoint/2010/main" val="2391610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2" name="Shape 12"/>
          <p:cNvSpPr txBox="1">
            <a:spLocks noGrp="1"/>
          </p:cNvSpPr>
          <p:nvPr>
            <p:ph type="body" idx="1"/>
          </p:nvPr>
        </p:nvSpPr>
        <p:spPr>
          <a:xfrm>
            <a:off x="457200" y="1600200"/>
            <a:ext cx="8229600" cy="4967573"/>
          </a:xfrm>
          <a:prstGeom prst="rect">
            <a:avLst/>
          </a:prstGeom>
        </p:spPr>
        <p:txBody>
          <a:bodyPr lIns="91425" tIns="91425" rIns="91425" b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198955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BEE564-797F-45E7-B268-9389E2F0AE29}" type="datetimeFigureOut">
              <a:rPr lang="en-US" smtClean="0"/>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5BEE1-92E5-463F-9E2E-86CE107B8256}" type="slidenum">
              <a:rPr lang="en-US" smtClean="0"/>
              <a:t>‹#›</a:t>
            </a:fld>
            <a:endParaRPr lang="en-US"/>
          </a:p>
        </p:txBody>
      </p:sp>
    </p:spTree>
    <p:extLst>
      <p:ext uri="{BB962C8B-B14F-4D97-AF65-F5344CB8AC3E}">
        <p14:creationId xmlns:p14="http://schemas.microsoft.com/office/powerpoint/2010/main" val="2002444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BEE564-797F-45E7-B268-9389E2F0AE29}" type="datetimeFigureOut">
              <a:rPr lang="en-US" smtClean="0"/>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5BEE1-92E5-463F-9E2E-86CE107B8256}" type="slidenum">
              <a:rPr lang="en-US" smtClean="0"/>
              <a:t>‹#›</a:t>
            </a:fld>
            <a:endParaRPr lang="en-US"/>
          </a:p>
        </p:txBody>
      </p:sp>
    </p:spTree>
    <p:extLst>
      <p:ext uri="{BB962C8B-B14F-4D97-AF65-F5344CB8AC3E}">
        <p14:creationId xmlns:p14="http://schemas.microsoft.com/office/powerpoint/2010/main" val="3780134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BEE564-797F-45E7-B268-9389E2F0AE29}" type="datetimeFigureOut">
              <a:rPr lang="en-US" smtClean="0"/>
              <a:t>12/10/2013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5BEE1-92E5-463F-9E2E-86CE107B8256}" type="slidenum">
              <a:rPr lang="en-US" smtClean="0"/>
              <a:t>‹#›</a:t>
            </a:fld>
            <a:endParaRPr lang="en-US"/>
          </a:p>
        </p:txBody>
      </p:sp>
    </p:spTree>
    <p:extLst>
      <p:ext uri="{BB962C8B-B14F-4D97-AF65-F5344CB8AC3E}">
        <p14:creationId xmlns:p14="http://schemas.microsoft.com/office/powerpoint/2010/main" val="193244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BEE564-797F-45E7-B268-9389E2F0AE29}" type="datetimeFigureOut">
              <a:rPr lang="en-US" smtClean="0"/>
              <a:t>12/10/2013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55BEE1-92E5-463F-9E2E-86CE107B8256}" type="slidenum">
              <a:rPr lang="en-US" smtClean="0"/>
              <a:t>‹#›</a:t>
            </a:fld>
            <a:endParaRPr lang="en-US"/>
          </a:p>
        </p:txBody>
      </p:sp>
    </p:spTree>
    <p:extLst>
      <p:ext uri="{BB962C8B-B14F-4D97-AF65-F5344CB8AC3E}">
        <p14:creationId xmlns:p14="http://schemas.microsoft.com/office/powerpoint/2010/main" val="3908577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BEE564-797F-45E7-B268-9389E2F0AE29}" type="datetimeFigureOut">
              <a:rPr lang="en-US" smtClean="0"/>
              <a:t>12/10/2013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55BEE1-92E5-463F-9E2E-86CE107B8256}" type="slidenum">
              <a:rPr lang="en-US" smtClean="0"/>
              <a:t>‹#›</a:t>
            </a:fld>
            <a:endParaRPr lang="en-US"/>
          </a:p>
        </p:txBody>
      </p:sp>
    </p:spTree>
    <p:extLst>
      <p:ext uri="{BB962C8B-B14F-4D97-AF65-F5344CB8AC3E}">
        <p14:creationId xmlns:p14="http://schemas.microsoft.com/office/powerpoint/2010/main" val="219634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EE564-797F-45E7-B268-9389E2F0AE29}" type="datetimeFigureOut">
              <a:rPr lang="en-US" smtClean="0"/>
              <a:t>12/10/2013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55BEE1-92E5-463F-9E2E-86CE107B8256}" type="slidenum">
              <a:rPr lang="en-US" smtClean="0"/>
              <a:t>‹#›</a:t>
            </a:fld>
            <a:endParaRPr lang="en-US"/>
          </a:p>
        </p:txBody>
      </p:sp>
    </p:spTree>
    <p:extLst>
      <p:ext uri="{BB962C8B-B14F-4D97-AF65-F5344CB8AC3E}">
        <p14:creationId xmlns:p14="http://schemas.microsoft.com/office/powerpoint/2010/main" val="1676701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BEE564-797F-45E7-B268-9389E2F0AE29}" type="datetimeFigureOut">
              <a:rPr lang="en-US" smtClean="0"/>
              <a:t>12/10/2013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5BEE1-92E5-463F-9E2E-86CE107B8256}" type="slidenum">
              <a:rPr lang="en-US" smtClean="0"/>
              <a:t>‹#›</a:t>
            </a:fld>
            <a:endParaRPr lang="en-US"/>
          </a:p>
        </p:txBody>
      </p:sp>
    </p:spTree>
    <p:extLst>
      <p:ext uri="{BB962C8B-B14F-4D97-AF65-F5344CB8AC3E}">
        <p14:creationId xmlns:p14="http://schemas.microsoft.com/office/powerpoint/2010/main" val="381197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BEE564-797F-45E7-B268-9389E2F0AE29}" type="datetimeFigureOut">
              <a:rPr lang="en-US" smtClean="0"/>
              <a:t>12/10/2013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5BEE1-92E5-463F-9E2E-86CE107B8256}" type="slidenum">
              <a:rPr lang="en-US" smtClean="0"/>
              <a:t>‹#›</a:t>
            </a:fld>
            <a:endParaRPr lang="en-US"/>
          </a:p>
        </p:txBody>
      </p:sp>
    </p:spTree>
    <p:extLst>
      <p:ext uri="{BB962C8B-B14F-4D97-AF65-F5344CB8AC3E}">
        <p14:creationId xmlns:p14="http://schemas.microsoft.com/office/powerpoint/2010/main" val="2423192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EE564-797F-45E7-B268-9389E2F0AE29}" type="datetimeFigureOut">
              <a:rPr lang="en-US" smtClean="0"/>
              <a:t>12/10/2013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5BEE1-92E5-463F-9E2E-86CE107B8256}" type="slidenum">
              <a:rPr lang="en-US" smtClean="0"/>
              <a:t>‹#›</a:t>
            </a:fld>
            <a:endParaRPr lang="en-US"/>
          </a:p>
        </p:txBody>
      </p:sp>
    </p:spTree>
    <p:extLst>
      <p:ext uri="{BB962C8B-B14F-4D97-AF65-F5344CB8AC3E}">
        <p14:creationId xmlns:p14="http://schemas.microsoft.com/office/powerpoint/2010/main" val="627542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2111123"/>
            <a:ext cx="7772400" cy="1546475"/>
          </a:xfrm>
          <a:prstGeom prst="rect">
            <a:avLst/>
          </a:prstGeom>
        </p:spPr>
        <p:txBody>
          <a:bodyPr lIns="91425" tIns="91425" rIns="91425" bIns="91425" anchor="b" anchorCtr="0">
            <a:noAutofit/>
          </a:bodyPr>
          <a:lstStyle/>
          <a:p>
            <a:pPr>
              <a:buNone/>
            </a:pPr>
            <a:r>
              <a:rPr lang="en" sz="4400" b="0"/>
              <a:t>Competition Bridge Tester</a:t>
            </a:r>
          </a:p>
        </p:txBody>
      </p:sp>
      <p:sp>
        <p:nvSpPr>
          <p:cNvPr id="24" name="Shape 24"/>
          <p:cNvSpPr txBox="1">
            <a:spLocks noGrp="1"/>
          </p:cNvSpPr>
          <p:nvPr>
            <p:ph type="subTitle" idx="1"/>
          </p:nvPr>
        </p:nvSpPr>
        <p:spPr>
          <a:xfrm>
            <a:off x="685800" y="3786738"/>
            <a:ext cx="7772400" cy="1046316"/>
          </a:xfrm>
          <a:prstGeom prst="rect">
            <a:avLst/>
          </a:prstGeom>
        </p:spPr>
        <p:txBody>
          <a:bodyPr lIns="91425" tIns="91425" rIns="91425" bIns="91425" anchor="t" anchorCtr="0">
            <a:noAutofit/>
          </a:bodyPr>
          <a:lstStyle/>
          <a:p>
            <a:pPr lvl="0" rtl="0">
              <a:lnSpc>
                <a:spcPct val="115000"/>
              </a:lnSpc>
              <a:spcBef>
                <a:spcPts val="800"/>
              </a:spcBef>
              <a:buClr>
                <a:schemeClr val="dk1"/>
              </a:buClr>
              <a:buSzPct val="34375"/>
              <a:buFont typeface="Arial"/>
              <a:buNone/>
            </a:pPr>
            <a:r>
              <a:rPr lang="en" sz="3200">
                <a:solidFill>
                  <a:srgbClr val="898989"/>
                </a:solidFill>
              </a:rPr>
              <a:t>Carter Mealey</a:t>
            </a:r>
          </a:p>
          <a:p>
            <a:pPr lvl="0" rtl="0">
              <a:lnSpc>
                <a:spcPct val="115000"/>
              </a:lnSpc>
              <a:spcBef>
                <a:spcPts val="800"/>
              </a:spcBef>
              <a:buClr>
                <a:schemeClr val="dk1"/>
              </a:buClr>
              <a:buSzPct val="34375"/>
              <a:buFont typeface="Arial"/>
              <a:buNone/>
            </a:pPr>
            <a:r>
              <a:rPr lang="en" sz="3200">
                <a:solidFill>
                  <a:srgbClr val="898989"/>
                </a:solidFill>
              </a:rPr>
              <a:t>Ben Holleran</a:t>
            </a:r>
          </a:p>
          <a:p>
            <a:endParaRPr lang="en" sz="3200">
              <a:solidFill>
                <a:srgbClr val="898989"/>
              </a:solidFill>
            </a:endParaRPr>
          </a:p>
        </p:txBody>
      </p:sp>
    </p:spTree>
    <p:extLst>
      <p:ext uri="{BB962C8B-B14F-4D97-AF65-F5344CB8AC3E}">
        <p14:creationId xmlns:p14="http://schemas.microsoft.com/office/powerpoint/2010/main" val="113544572"/>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dirty="0" smtClean="0"/>
              <a:t>Preliminary Timeline</a:t>
            </a:r>
            <a:endParaRPr lang="en" dirty="0"/>
          </a:p>
        </p:txBody>
      </p:sp>
      <p:graphicFrame>
        <p:nvGraphicFramePr>
          <p:cNvPr id="3" name="Table 2"/>
          <p:cNvGraphicFramePr>
            <a:graphicFrameLocks noGrp="1"/>
          </p:cNvGraphicFramePr>
          <p:nvPr>
            <p:extLst>
              <p:ext uri="{D42A27DB-BD31-4B8C-83A1-F6EECF244321}">
                <p14:modId xmlns:p14="http://schemas.microsoft.com/office/powerpoint/2010/main" val="3540765808"/>
              </p:ext>
            </p:extLst>
          </p:nvPr>
        </p:nvGraphicFramePr>
        <p:xfrm>
          <a:off x="1447800" y="1676400"/>
          <a:ext cx="5791203" cy="4362450"/>
        </p:xfrm>
        <a:graphic>
          <a:graphicData uri="http://schemas.openxmlformats.org/drawingml/2006/table">
            <a:tbl>
              <a:tblPr/>
              <a:tblGrid>
                <a:gridCol w="1475566"/>
                <a:gridCol w="253861"/>
                <a:gridCol w="253861"/>
                <a:gridCol w="253861"/>
                <a:gridCol w="253861"/>
                <a:gridCol w="253861"/>
                <a:gridCol w="253861"/>
                <a:gridCol w="253861"/>
                <a:gridCol w="253861"/>
                <a:gridCol w="253861"/>
                <a:gridCol w="253861"/>
                <a:gridCol w="253861"/>
                <a:gridCol w="253861"/>
                <a:gridCol w="253861"/>
                <a:gridCol w="253861"/>
                <a:gridCol w="253861"/>
                <a:gridCol w="253861"/>
                <a:gridCol w="253861"/>
              </a:tblGrid>
              <a:tr h="742950">
                <a:tc>
                  <a:txBody>
                    <a:bodyPr/>
                    <a:lstStyle/>
                    <a:p>
                      <a:pPr algn="ctr" fontAlgn="ctr"/>
                      <a:r>
                        <a:rPr lang="en-US" sz="2400" b="0" i="0" u="none" strike="noStrike">
                          <a:solidFill>
                            <a:srgbClr val="000000"/>
                          </a:solidFill>
                          <a:effectLst/>
                          <a:latin typeface="Calibri"/>
                        </a:rPr>
                        <a:t>Week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1/13/2014</a:t>
                      </a:r>
                    </a:p>
                  </a:txBody>
                  <a:tcPr marL="9525" marR="9525" marT="9525"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1/20/2014</a:t>
                      </a:r>
                    </a:p>
                  </a:txBody>
                  <a:tcPr marL="9525" marR="9525" marT="9525"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1/27/2014</a:t>
                      </a:r>
                    </a:p>
                  </a:txBody>
                  <a:tcPr marL="9525" marR="9525" marT="9525"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2/3/2014</a:t>
                      </a:r>
                    </a:p>
                  </a:txBody>
                  <a:tcPr marL="9525" marR="9525" marT="9525"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2/10/2014</a:t>
                      </a:r>
                    </a:p>
                  </a:txBody>
                  <a:tcPr marL="9525" marR="9525" marT="9525"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2/17/2014</a:t>
                      </a:r>
                    </a:p>
                  </a:txBody>
                  <a:tcPr marL="9525" marR="9525" marT="9525"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2/24/2014</a:t>
                      </a:r>
                    </a:p>
                  </a:txBody>
                  <a:tcPr marL="9525" marR="9525" marT="9525"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3/3/2014</a:t>
                      </a:r>
                    </a:p>
                  </a:txBody>
                  <a:tcPr marL="9525" marR="9525" marT="9525"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3/10/2014</a:t>
                      </a:r>
                    </a:p>
                  </a:txBody>
                  <a:tcPr marL="9525" marR="9525" marT="9525"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3/17/2014</a:t>
                      </a:r>
                    </a:p>
                  </a:txBody>
                  <a:tcPr marL="9525" marR="9525" marT="9525"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3/24/2014</a:t>
                      </a:r>
                    </a:p>
                  </a:txBody>
                  <a:tcPr marL="9525" marR="9525" marT="9525"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3/31/2014</a:t>
                      </a:r>
                    </a:p>
                  </a:txBody>
                  <a:tcPr marL="9525" marR="9525" marT="9525"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4/7/2014</a:t>
                      </a:r>
                    </a:p>
                  </a:txBody>
                  <a:tcPr marL="9525" marR="9525" marT="9525"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4/14/2014</a:t>
                      </a:r>
                    </a:p>
                  </a:txBody>
                  <a:tcPr marL="9525" marR="9525" marT="9525"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4/21/2014</a:t>
                      </a:r>
                    </a:p>
                  </a:txBody>
                  <a:tcPr marL="9525" marR="9525" marT="9525"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4/28/2014</a:t>
                      </a:r>
                    </a:p>
                  </a:txBody>
                  <a:tcPr marL="9525" marR="9525" marT="9525"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5/5/2014</a:t>
                      </a:r>
                    </a:p>
                  </a:txBody>
                  <a:tcPr marL="9525" marR="9525" marT="9525"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1" i="0" u="none" strike="noStrike">
                          <a:solidFill>
                            <a:srgbClr val="000000"/>
                          </a:solidFill>
                          <a:effectLst/>
                          <a:latin typeface="Calibri"/>
                        </a:rPr>
                        <a:t>Hydraulics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Spec parts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Purchase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Assemble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Attach to frame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Calibrate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1" i="0" u="none" strike="noStrike">
                          <a:solidFill>
                            <a:srgbClr val="000000"/>
                          </a:solidFill>
                          <a:effectLst/>
                          <a:latin typeface="Calibri"/>
                        </a:rPr>
                        <a:t>Frame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Design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Purchase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Fabricate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Assemble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1" i="0" u="none" strike="noStrike">
                          <a:solidFill>
                            <a:srgbClr val="000000"/>
                          </a:solidFill>
                          <a:effectLst/>
                          <a:latin typeface="Calibri"/>
                        </a:rPr>
                        <a:t>Raspberry Pi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Purchase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Install Raspbian 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Program with Python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Interface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Attach to Frame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02705612"/>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533400" y="152400"/>
            <a:ext cx="8229600" cy="1143200"/>
          </a:xfrm>
          <a:prstGeom prst="rect">
            <a:avLst/>
          </a:prstGeom>
        </p:spPr>
        <p:txBody>
          <a:bodyPr lIns="91425" tIns="91425" rIns="91425" bIns="91425" anchor="b" anchorCtr="0">
            <a:noAutofit/>
          </a:bodyPr>
          <a:lstStyle/>
          <a:p>
            <a:pPr>
              <a:buNone/>
            </a:pPr>
            <a:r>
              <a:rPr lang="en" sz="4800" dirty="0" smtClean="0"/>
              <a:t>Preliminary </a:t>
            </a:r>
            <a:r>
              <a:rPr lang="en" sz="4800" dirty="0"/>
              <a:t>Budget</a:t>
            </a:r>
          </a:p>
        </p:txBody>
      </p:sp>
      <p:sp>
        <p:nvSpPr>
          <p:cNvPr id="79" name="Shape 79"/>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endParaRPr sz="3600" dirty="0"/>
          </a:p>
        </p:txBody>
      </p:sp>
      <p:graphicFrame>
        <p:nvGraphicFramePr>
          <p:cNvPr id="2" name="Table 1"/>
          <p:cNvGraphicFramePr>
            <a:graphicFrameLocks noGrp="1"/>
          </p:cNvGraphicFramePr>
          <p:nvPr>
            <p:extLst>
              <p:ext uri="{D42A27DB-BD31-4B8C-83A1-F6EECF244321}">
                <p14:modId xmlns:p14="http://schemas.microsoft.com/office/powerpoint/2010/main" val="2885615986"/>
              </p:ext>
            </p:extLst>
          </p:nvPr>
        </p:nvGraphicFramePr>
        <p:xfrm>
          <a:off x="76200" y="1752600"/>
          <a:ext cx="5105400" cy="4974341"/>
        </p:xfrm>
        <a:graphic>
          <a:graphicData uri="http://schemas.openxmlformats.org/drawingml/2006/table">
            <a:tbl>
              <a:tblPr>
                <a:tableStyleId>{5C22544A-7EE6-4342-B048-85BDC9FD1C3A}</a:tableStyleId>
              </a:tblPr>
              <a:tblGrid>
                <a:gridCol w="1519751"/>
                <a:gridCol w="669246"/>
                <a:gridCol w="669246"/>
                <a:gridCol w="669246"/>
                <a:gridCol w="669246"/>
                <a:gridCol w="908665"/>
              </a:tblGrid>
              <a:tr h="104617">
                <a:tc>
                  <a:txBody>
                    <a:bodyPr/>
                    <a:lstStyle/>
                    <a:p>
                      <a:pPr algn="l" fontAlgn="b"/>
                      <a:r>
                        <a:rPr lang="en-US" sz="1200" u="none" strike="noStrike" dirty="0">
                          <a:effectLst/>
                        </a:rPr>
                        <a:t>Name</a:t>
                      </a:r>
                      <a:endParaRPr lang="en-US" sz="1200" b="0" i="0" u="none" strike="noStrike" dirty="0">
                        <a:solidFill>
                          <a:srgbClr val="000000"/>
                        </a:solidFill>
                        <a:effectLst/>
                        <a:latin typeface="Calibri"/>
                      </a:endParaRPr>
                    </a:p>
                  </a:txBody>
                  <a:tcPr marL="2999" marR="2999" marT="2999" marB="0" anchor="b"/>
                </a:tc>
                <a:tc>
                  <a:txBody>
                    <a:bodyPr/>
                    <a:lstStyle/>
                    <a:p>
                      <a:pPr algn="l" fontAlgn="b"/>
                      <a:r>
                        <a:rPr lang="en-US" sz="1200" u="none" strike="noStrike">
                          <a:effectLst/>
                        </a:rPr>
                        <a:t>Link</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Qt</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Price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Total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gridSpan="5">
                  <a:txBody>
                    <a:bodyPr/>
                    <a:lstStyle/>
                    <a:p>
                      <a:pPr algn="ctr" fontAlgn="b"/>
                      <a:r>
                        <a:rPr lang="en-US" sz="1200" b="1" u="none" strike="noStrike" dirty="0">
                          <a:effectLst/>
                        </a:rPr>
                        <a:t>Electronics</a:t>
                      </a:r>
                      <a:endParaRPr lang="en-US" sz="1200" b="1" i="0" u="none" strike="noStrike" dirty="0">
                        <a:solidFill>
                          <a:srgbClr val="000000"/>
                        </a:solidFill>
                        <a:effectLst/>
                        <a:latin typeface="Calibri"/>
                      </a:endParaRPr>
                    </a:p>
                  </a:txBody>
                  <a:tcPr marL="2999" marR="2999" marT="299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b="1" u="none" strike="noStrike" dirty="0">
                          <a:effectLst/>
                        </a:rPr>
                        <a:t> $     394.99 </a:t>
                      </a:r>
                      <a:endParaRPr lang="en-US" sz="1200" b="1" i="0" u="none" strike="noStrike" dirty="0">
                        <a:solidFill>
                          <a:srgbClr val="000000"/>
                        </a:solidFill>
                        <a:effectLst/>
                        <a:latin typeface="Calibri"/>
                      </a:endParaRPr>
                    </a:p>
                  </a:txBody>
                  <a:tcPr marL="2999" marR="2999" marT="2999" marB="0" anchor="b"/>
                </a:tc>
              </a:tr>
              <a:tr h="131149">
                <a:tc>
                  <a:txBody>
                    <a:bodyPr/>
                    <a:lstStyle/>
                    <a:p>
                      <a:pPr algn="l" fontAlgn="b"/>
                      <a:r>
                        <a:rPr lang="en-US" sz="1200" u="none" strike="noStrike" dirty="0">
                          <a:effectLst/>
                        </a:rPr>
                        <a:t>7 segment display</a:t>
                      </a:r>
                      <a:endParaRPr lang="en-US" sz="1200" b="0" i="0" u="none" strike="noStrike" dirty="0">
                        <a:solidFill>
                          <a:srgbClr val="000000"/>
                        </a:solidFill>
                        <a:effectLst/>
                        <a:latin typeface="Calibri"/>
                      </a:endParaRPr>
                    </a:p>
                  </a:txBody>
                  <a:tcPr marL="2999" marR="2999" marT="2999" marB="0" anchor="b"/>
                </a:tc>
                <a:tc>
                  <a:txBody>
                    <a:bodyPr/>
                    <a:lstStyle/>
                    <a:p>
                      <a:pPr algn="l" fontAlgn="b"/>
                      <a:endParaRPr lang="en-US" sz="1200" b="0" i="0" u="sng" strike="noStrike" dirty="0">
                        <a:solidFill>
                          <a:srgbClr val="0000FF"/>
                        </a:solidFill>
                        <a:effectLst/>
                        <a:latin typeface="Calibri"/>
                      </a:endParaRPr>
                    </a:p>
                  </a:txBody>
                  <a:tcPr marL="2999" marR="2999" marT="2999" marB="0" anchor="b"/>
                </a:tc>
                <a:tc>
                  <a:txBody>
                    <a:bodyPr/>
                    <a:lstStyle/>
                    <a:p>
                      <a:pPr algn="r" fontAlgn="b"/>
                      <a:r>
                        <a:rPr lang="en-US" sz="1200" u="none" strike="noStrike" dirty="0">
                          <a:effectLst/>
                        </a:rPr>
                        <a:t>10</a:t>
                      </a:r>
                      <a:endParaRPr lang="en-US" sz="1200" b="0" i="0" u="none" strike="noStrike" dirty="0">
                        <a:solidFill>
                          <a:srgbClr val="000000"/>
                        </a:solidFill>
                        <a:effectLst/>
                        <a:latin typeface="Calibri"/>
                      </a:endParaRPr>
                    </a:p>
                  </a:txBody>
                  <a:tcPr marL="2999" marR="2999" marT="2999" marB="0" anchor="b"/>
                </a:tc>
                <a:tc>
                  <a:txBody>
                    <a:bodyPr/>
                    <a:lstStyle/>
                    <a:p>
                      <a:pPr algn="l" fontAlgn="b"/>
                      <a:r>
                        <a:rPr lang="en-US" sz="1200" u="none" strike="noStrike">
                          <a:effectLst/>
                        </a:rPr>
                        <a:t> $       2.50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24.99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Rasberry Pi</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1</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50.00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50.00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Monitor</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1</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100.00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100.00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hdmi cord</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1</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20.00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20.00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i2c ADC</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5</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4.00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20.00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Switches</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6</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5.00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30.00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Misc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1</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150.00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150.00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a:solidFill>
                          <a:srgbClr val="000000"/>
                        </a:solidFill>
                        <a:effectLst/>
                        <a:latin typeface="Calibri"/>
                      </a:endParaRPr>
                    </a:p>
                  </a:txBody>
                  <a:tcPr marL="2999" marR="2999" marT="2999" marB="0" anchor="b"/>
                </a:tc>
              </a:tr>
              <a:tr h="104617">
                <a:tc gridSpan="5">
                  <a:txBody>
                    <a:bodyPr/>
                    <a:lstStyle/>
                    <a:p>
                      <a:pPr algn="ctr" fontAlgn="b"/>
                      <a:r>
                        <a:rPr lang="en-US" sz="1200" b="1" u="none" strike="noStrike" dirty="0" err="1">
                          <a:effectLst/>
                        </a:rPr>
                        <a:t>Hydrolics</a:t>
                      </a:r>
                      <a:endParaRPr lang="en-US" sz="1200" b="1" i="0" u="none" strike="noStrike" dirty="0">
                        <a:solidFill>
                          <a:srgbClr val="000000"/>
                        </a:solidFill>
                        <a:effectLst/>
                        <a:latin typeface="Calibri"/>
                      </a:endParaRPr>
                    </a:p>
                  </a:txBody>
                  <a:tcPr marL="2999" marR="2999" marT="299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b="1" u="none" strike="noStrike">
                          <a:effectLst/>
                        </a:rPr>
                        <a:t> $ 1,028.00 </a:t>
                      </a:r>
                      <a:endParaRPr lang="en-US" sz="1200" b="1" i="0" u="none" strike="noStrike">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Pump</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sng" strike="noStrike">
                          <a:effectLst/>
                        </a:rPr>
                        <a:t> </a:t>
                      </a:r>
                      <a:endParaRPr lang="en-US" sz="1200" b="0" i="0" u="sng" strike="noStrike">
                        <a:solidFill>
                          <a:srgbClr val="0000FF"/>
                        </a:solidFill>
                        <a:effectLst/>
                        <a:latin typeface="Calibri"/>
                      </a:endParaRPr>
                    </a:p>
                  </a:txBody>
                  <a:tcPr marL="2999" marR="2999" marT="2999" marB="0" anchor="b"/>
                </a:tc>
                <a:tc>
                  <a:txBody>
                    <a:bodyPr/>
                    <a:lstStyle/>
                    <a:p>
                      <a:pPr algn="r" fontAlgn="b"/>
                      <a:r>
                        <a:rPr lang="en-US" sz="1200" u="none" strike="noStrike">
                          <a:effectLst/>
                        </a:rPr>
                        <a:t>1</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100.00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100.00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Motor</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1</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100.00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100.00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a:solidFill>
                          <a:srgbClr val="000000"/>
                        </a:solidFill>
                        <a:effectLst/>
                        <a:latin typeface="Calibri"/>
                      </a:endParaRPr>
                    </a:p>
                  </a:txBody>
                  <a:tcPr marL="2999" marR="2999" marT="2999" marB="0" anchor="b"/>
                </a:tc>
              </a:tr>
              <a:tr h="73691">
                <a:tc>
                  <a:txBody>
                    <a:bodyPr/>
                    <a:lstStyle/>
                    <a:p>
                      <a:pPr algn="l" fontAlgn="b"/>
                      <a:r>
                        <a:rPr lang="en-US" sz="1200" u="none" strike="noStrike">
                          <a:effectLst/>
                        </a:rPr>
                        <a:t>Cylinder</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0" i="0" u="sng" strike="noStrike" dirty="0">
                        <a:solidFill>
                          <a:srgbClr val="0000FF"/>
                        </a:solidFill>
                        <a:effectLst/>
                        <a:latin typeface="Calibri"/>
                      </a:endParaRPr>
                    </a:p>
                  </a:txBody>
                  <a:tcPr marL="2999" marR="2999" marT="2999" marB="0" anchor="b"/>
                </a:tc>
                <a:tc>
                  <a:txBody>
                    <a:bodyPr/>
                    <a:lstStyle/>
                    <a:p>
                      <a:pPr algn="r" fontAlgn="b"/>
                      <a:r>
                        <a:rPr lang="en-US" sz="1200" u="none" strike="noStrike">
                          <a:effectLst/>
                        </a:rPr>
                        <a:t>1</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236.50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236.50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0">
                <a:tc>
                  <a:txBody>
                    <a:bodyPr/>
                    <a:lstStyle/>
                    <a:p>
                      <a:pPr algn="l" fontAlgn="b"/>
                      <a:r>
                        <a:rPr lang="en-US" sz="1200" u="none" strike="noStrike" dirty="0">
                          <a:effectLst/>
                        </a:rPr>
                        <a:t>Sensor</a:t>
                      </a:r>
                      <a:endParaRPr lang="en-US" sz="1200" b="0" i="0" u="none" strike="noStrike" dirty="0">
                        <a:solidFill>
                          <a:srgbClr val="000000"/>
                        </a:solidFill>
                        <a:effectLst/>
                        <a:latin typeface="Calibri"/>
                      </a:endParaRPr>
                    </a:p>
                  </a:txBody>
                  <a:tcPr marL="2999" marR="2999" marT="2999" marB="0" anchor="b"/>
                </a:tc>
                <a:tc>
                  <a:txBody>
                    <a:bodyPr/>
                    <a:lstStyle/>
                    <a:p>
                      <a:pPr algn="l" fontAlgn="b"/>
                      <a:endParaRPr lang="en-US" sz="1200" b="0" i="0" u="sng" strike="noStrike" dirty="0">
                        <a:solidFill>
                          <a:srgbClr val="0000FF"/>
                        </a:solidFill>
                        <a:effectLst/>
                        <a:latin typeface="Calibri"/>
                      </a:endParaRPr>
                    </a:p>
                  </a:txBody>
                  <a:tcPr marL="2999" marR="2999" marT="2999" marB="0" anchor="b"/>
                </a:tc>
                <a:tc>
                  <a:txBody>
                    <a:bodyPr/>
                    <a:lstStyle/>
                    <a:p>
                      <a:pPr algn="r" fontAlgn="b"/>
                      <a:r>
                        <a:rPr lang="en-US" sz="1200" u="none" strike="noStrike">
                          <a:effectLst/>
                        </a:rPr>
                        <a:t>1</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$391.50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391.50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Lines</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2</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100.00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200.00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a:txBody>
                    <a:bodyPr/>
                    <a:lstStyle/>
                    <a:p>
                      <a:pPr algn="l" fontAlgn="b"/>
                      <a:r>
                        <a:rPr lang="en-US" sz="1200" u="none" strike="noStrike" dirty="0">
                          <a:effectLst/>
                        </a:rPr>
                        <a:t> </a:t>
                      </a:r>
                      <a:endParaRPr lang="en-US" sz="1200" b="0" i="0" u="none" strike="noStrike" dirty="0">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gridSpan="5">
                  <a:txBody>
                    <a:bodyPr/>
                    <a:lstStyle/>
                    <a:p>
                      <a:pPr algn="ctr" fontAlgn="b"/>
                      <a:r>
                        <a:rPr lang="en-US" sz="1200" b="1" u="none" strike="noStrike" dirty="0">
                          <a:effectLst/>
                        </a:rPr>
                        <a:t>Mechanical</a:t>
                      </a:r>
                      <a:endParaRPr lang="en-US" sz="1200" b="1" i="0" u="none" strike="noStrike" dirty="0">
                        <a:solidFill>
                          <a:srgbClr val="000000"/>
                        </a:solidFill>
                        <a:effectLst/>
                        <a:latin typeface="Calibri"/>
                      </a:endParaRPr>
                    </a:p>
                  </a:txBody>
                  <a:tcPr marL="2999" marR="2999" marT="299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b="1" u="none" strike="noStrike">
                          <a:effectLst/>
                        </a:rPr>
                        <a:t> $     340.00 </a:t>
                      </a:r>
                      <a:endParaRPr lang="en-US" sz="1200" b="1" i="0" u="none" strike="noStrike">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Castors</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sng" strike="noStrike">
                          <a:effectLst/>
                        </a:rPr>
                        <a:t> </a:t>
                      </a:r>
                      <a:endParaRPr lang="en-US" sz="1200" b="0" i="0" u="sng" strike="noStrike">
                        <a:solidFill>
                          <a:srgbClr val="0000FF"/>
                        </a:solidFill>
                        <a:effectLst/>
                        <a:latin typeface="Calibri"/>
                      </a:endParaRPr>
                    </a:p>
                  </a:txBody>
                  <a:tcPr marL="2999" marR="2999" marT="2999" marB="0" anchor="b"/>
                </a:tc>
                <a:tc>
                  <a:txBody>
                    <a:bodyPr/>
                    <a:lstStyle/>
                    <a:p>
                      <a:pPr algn="r" fontAlgn="b"/>
                      <a:r>
                        <a:rPr lang="en-US" sz="1200" u="none" strike="noStrike">
                          <a:effectLst/>
                        </a:rPr>
                        <a:t>4</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10.00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40.00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Misc Hardware</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1</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300.00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300.00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a:txBody>
                    <a:bodyPr/>
                    <a:lstStyle/>
                    <a:p>
                      <a:pPr algn="l" fontAlgn="b"/>
                      <a:r>
                        <a:rPr lang="en-US" sz="1200" u="none" strike="noStrike" dirty="0">
                          <a:effectLst/>
                        </a:rPr>
                        <a:t> </a:t>
                      </a:r>
                      <a:endParaRPr lang="en-US" sz="1200" b="0" i="0" u="none" strike="noStrike" dirty="0">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gridSpan="5">
                  <a:txBody>
                    <a:bodyPr/>
                    <a:lstStyle/>
                    <a:p>
                      <a:pPr algn="ctr" fontAlgn="b"/>
                      <a:r>
                        <a:rPr lang="en-US" sz="1200" b="1" u="none" strike="noStrike" dirty="0">
                          <a:effectLst/>
                        </a:rPr>
                        <a:t>Raw Materials</a:t>
                      </a:r>
                      <a:endParaRPr lang="en-US" sz="1200" b="1" i="0" u="none" strike="noStrike" dirty="0">
                        <a:solidFill>
                          <a:srgbClr val="000000"/>
                        </a:solidFill>
                        <a:effectLst/>
                        <a:latin typeface="Calibri"/>
                      </a:endParaRPr>
                    </a:p>
                  </a:txBody>
                  <a:tcPr marL="2999" marR="2999" marT="299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b="1" u="none" strike="noStrike" dirty="0">
                          <a:effectLst/>
                        </a:rPr>
                        <a:t> $     498.00 </a:t>
                      </a:r>
                      <a:endParaRPr lang="en-US" sz="1200" b="1" i="0" u="none" strike="noStrike" dirty="0">
                        <a:solidFill>
                          <a:srgbClr val="000000"/>
                        </a:solidFill>
                        <a:effectLst/>
                        <a:latin typeface="Calibri"/>
                      </a:endParaRPr>
                    </a:p>
                  </a:txBody>
                  <a:tcPr marL="2999" marR="2999" marT="2999" marB="0" anchor="b"/>
                </a:tc>
              </a:tr>
              <a:tr h="327366">
                <a:tc>
                  <a:txBody>
                    <a:bodyPr/>
                    <a:lstStyle/>
                    <a:p>
                      <a:pPr algn="l" fontAlgn="b"/>
                      <a:r>
                        <a:rPr lang="en-US" sz="1200" u="none" strike="noStrike">
                          <a:effectLst/>
                        </a:rPr>
                        <a:t>Frame Steel</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0" i="0" u="sng" strike="noStrike" dirty="0">
                        <a:solidFill>
                          <a:srgbClr val="0000FF"/>
                        </a:solidFill>
                        <a:effectLst/>
                        <a:latin typeface="Calibri"/>
                      </a:endParaRPr>
                    </a:p>
                  </a:txBody>
                  <a:tcPr marL="2999" marR="2999" marT="2999" marB="0" anchor="b"/>
                </a:tc>
                <a:tc>
                  <a:txBody>
                    <a:bodyPr/>
                    <a:lstStyle/>
                    <a:p>
                      <a:pPr algn="r" fontAlgn="b"/>
                      <a:r>
                        <a:rPr lang="en-US" sz="1200" u="none" strike="noStrike">
                          <a:effectLst/>
                        </a:rPr>
                        <a:t>10</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42.00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420.00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Paint</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4</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7.00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28.00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Aluminum plate</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1</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50.00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50.00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234360415"/>
              </p:ext>
            </p:extLst>
          </p:nvPr>
        </p:nvGraphicFramePr>
        <p:xfrm>
          <a:off x="5867400" y="1676400"/>
          <a:ext cx="1739900" cy="1181100"/>
        </p:xfrm>
        <a:graphic>
          <a:graphicData uri="http://schemas.openxmlformats.org/drawingml/2006/table">
            <a:tbl>
              <a:tblPr>
                <a:tableStyleId>{5C22544A-7EE6-4342-B048-85BDC9FD1C3A}</a:tableStyleId>
              </a:tblPr>
              <a:tblGrid>
                <a:gridCol w="1016000"/>
                <a:gridCol w="723900"/>
              </a:tblGrid>
              <a:tr h="200025">
                <a:tc>
                  <a:txBody>
                    <a:bodyPr/>
                    <a:lstStyle/>
                    <a:p>
                      <a:pPr algn="l" fontAlgn="b"/>
                      <a:r>
                        <a:rPr lang="en-US" sz="1100" b="1" u="none" strike="noStrike" dirty="0">
                          <a:effectLst/>
                        </a:rPr>
                        <a:t>Category</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a:effectLst/>
                        </a:rPr>
                        <a:t>Total</a:t>
                      </a:r>
                      <a:endParaRPr lang="en-US" sz="1100" b="1" i="0" u="none" strike="noStrike">
                        <a:solidFill>
                          <a:srgbClr val="000000"/>
                        </a:solidFill>
                        <a:effectLst/>
                        <a:latin typeface="Calibri"/>
                      </a:endParaRPr>
                    </a:p>
                  </a:txBody>
                  <a:tcPr marL="9525" marR="9525" marT="9525" marB="0" anchor="b"/>
                </a:tc>
              </a:tr>
              <a:tr h="200025">
                <a:tc>
                  <a:txBody>
                    <a:bodyPr/>
                    <a:lstStyle/>
                    <a:p>
                      <a:pPr algn="l" fontAlgn="b"/>
                      <a:r>
                        <a:rPr lang="en-US" sz="1100" b="1" u="none" strike="noStrike">
                          <a:effectLst/>
                        </a:rPr>
                        <a:t>Electronics</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b="1" u="none" strike="noStrike">
                          <a:effectLst/>
                        </a:rPr>
                        <a:t> $      394.99 </a:t>
                      </a:r>
                      <a:endParaRPr lang="en-US" sz="1100" b="1" i="0" u="none" strike="noStrike">
                        <a:solidFill>
                          <a:srgbClr val="000000"/>
                        </a:solidFill>
                        <a:effectLst/>
                        <a:latin typeface="Calibri"/>
                      </a:endParaRPr>
                    </a:p>
                  </a:txBody>
                  <a:tcPr marL="9525" marR="9525" marT="9525" marB="0" anchor="b"/>
                </a:tc>
              </a:tr>
              <a:tr h="190500">
                <a:tc>
                  <a:txBody>
                    <a:bodyPr/>
                    <a:lstStyle/>
                    <a:p>
                      <a:pPr algn="l" fontAlgn="b"/>
                      <a:r>
                        <a:rPr lang="en-US" sz="1100" b="1" u="none" strike="noStrike">
                          <a:effectLst/>
                        </a:rPr>
                        <a:t>Hydrolics</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b="1" u="none" strike="noStrike" dirty="0">
                          <a:effectLst/>
                        </a:rPr>
                        <a:t> $  1,028.00 </a:t>
                      </a:r>
                      <a:endParaRPr lang="en-US" sz="1100" b="1" i="0" u="none" strike="noStrike" dirty="0">
                        <a:solidFill>
                          <a:srgbClr val="000000"/>
                        </a:solidFill>
                        <a:effectLst/>
                        <a:latin typeface="Calibri"/>
                      </a:endParaRPr>
                    </a:p>
                  </a:txBody>
                  <a:tcPr marL="9525" marR="9525" marT="9525" marB="0" anchor="b"/>
                </a:tc>
              </a:tr>
              <a:tr h="190500">
                <a:tc>
                  <a:txBody>
                    <a:bodyPr/>
                    <a:lstStyle/>
                    <a:p>
                      <a:pPr algn="l" fontAlgn="b"/>
                      <a:r>
                        <a:rPr lang="en-US" sz="1100" b="1" u="none" strike="noStrike">
                          <a:effectLst/>
                        </a:rPr>
                        <a:t>Mechanical</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b="1" u="none" strike="noStrike">
                          <a:effectLst/>
                        </a:rPr>
                        <a:t> $      340.00 </a:t>
                      </a:r>
                      <a:endParaRPr lang="en-US" sz="1100" b="1" i="0" u="none" strike="noStrike">
                        <a:solidFill>
                          <a:srgbClr val="000000"/>
                        </a:solidFill>
                        <a:effectLst/>
                        <a:latin typeface="Calibri"/>
                      </a:endParaRPr>
                    </a:p>
                  </a:txBody>
                  <a:tcPr marL="9525" marR="9525" marT="9525" marB="0" anchor="b"/>
                </a:tc>
              </a:tr>
              <a:tr h="200025">
                <a:tc>
                  <a:txBody>
                    <a:bodyPr/>
                    <a:lstStyle/>
                    <a:p>
                      <a:pPr algn="l" fontAlgn="b"/>
                      <a:r>
                        <a:rPr lang="en-US" sz="1100" b="1" u="none" strike="noStrike">
                          <a:effectLst/>
                        </a:rPr>
                        <a:t>Raw Materials</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b="1" u="none" strike="noStrike" dirty="0">
                          <a:effectLst/>
                        </a:rPr>
                        <a:t> $      498.00 </a:t>
                      </a:r>
                      <a:endParaRPr lang="en-US" sz="1100" b="1" i="0" u="none" strike="noStrike" dirty="0">
                        <a:solidFill>
                          <a:srgbClr val="000000"/>
                        </a:solidFill>
                        <a:effectLst/>
                        <a:latin typeface="Calibri"/>
                      </a:endParaRPr>
                    </a:p>
                  </a:txBody>
                  <a:tcPr marL="9525" marR="9525" marT="9525" marB="0" anchor="b"/>
                </a:tc>
              </a:tr>
              <a:tr h="200025">
                <a:tc>
                  <a:txBody>
                    <a:bodyPr/>
                    <a:lstStyle/>
                    <a:p>
                      <a:pPr algn="l" fontAlgn="b"/>
                      <a:r>
                        <a:rPr lang="en-US" sz="1100" b="1" u="none" strike="noStrike">
                          <a:effectLst/>
                        </a:rPr>
                        <a:t>Total</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000" b="1" u="none" strike="noStrike" dirty="0">
                          <a:effectLst/>
                        </a:rPr>
                        <a:t> $   </a:t>
                      </a:r>
                      <a:r>
                        <a:rPr lang="en-US" sz="1100" b="1" u="none" strike="noStrike" dirty="0">
                          <a:effectLst/>
                        </a:rPr>
                        <a:t>2,260.99</a:t>
                      </a:r>
                      <a:r>
                        <a:rPr lang="en-US" sz="1050" b="1" u="none" strike="noStrike" dirty="0">
                          <a:effectLst/>
                        </a:rPr>
                        <a:t> </a:t>
                      </a:r>
                      <a:endParaRPr lang="en-US" sz="1000" b="1" i="0" u="none" strike="noStrike" dirty="0">
                        <a:solidFill>
                          <a:srgbClr val="000000"/>
                        </a:solidFill>
                        <a:effectLst/>
                        <a:latin typeface="Calibri"/>
                      </a:endParaRPr>
                    </a:p>
                  </a:txBody>
                  <a:tcPr marL="9525" marR="9525" marT="9525" marB="0" anchor="b"/>
                </a:tc>
              </a:tr>
            </a:tbl>
          </a:graphicData>
        </a:graphic>
      </p:graphicFrame>
      <p:graphicFrame>
        <p:nvGraphicFramePr>
          <p:cNvPr id="6" name="Chart 5"/>
          <p:cNvGraphicFramePr>
            <a:graphicFrameLocks/>
          </p:cNvGraphicFramePr>
          <p:nvPr>
            <p:extLst>
              <p:ext uri="{D42A27DB-BD31-4B8C-83A1-F6EECF244321}">
                <p14:modId xmlns:p14="http://schemas.microsoft.com/office/powerpoint/2010/main" val="1724393363"/>
              </p:ext>
            </p:extLst>
          </p:nvPr>
        </p:nvGraphicFramePr>
        <p:xfrm>
          <a:off x="5257800" y="2895600"/>
          <a:ext cx="3886200" cy="3962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38105961"/>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r>
              <a:rPr lang="en-US" dirty="0"/>
              <a:t>Conclusion</a:t>
            </a:r>
            <a:endParaRPr lang="en" dirty="0"/>
          </a:p>
        </p:txBody>
      </p:sp>
      <p:sp>
        <p:nvSpPr>
          <p:cNvPr id="79" name="Shape 79"/>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r>
              <a:rPr lang="en-US" dirty="0" smtClean="0"/>
              <a:t>In Conclusion:</a:t>
            </a:r>
          </a:p>
          <a:p>
            <a:pPr lvl="1"/>
            <a:r>
              <a:rPr lang="en-US" dirty="0" smtClean="0"/>
              <a:t>Design meets Course specs</a:t>
            </a:r>
          </a:p>
          <a:p>
            <a:pPr lvl="1"/>
            <a:r>
              <a:rPr lang="en-US" dirty="0" smtClean="0"/>
              <a:t>Design meets Client specs</a:t>
            </a:r>
          </a:p>
          <a:p>
            <a:pPr lvl="1"/>
            <a:r>
              <a:rPr lang="en-US" dirty="0" smtClean="0"/>
              <a:t>Design is constructible within timeframe</a:t>
            </a:r>
          </a:p>
          <a:p>
            <a:pPr lvl="1"/>
            <a:r>
              <a:rPr lang="en-US" dirty="0" smtClean="0"/>
              <a:t>Design is within budget</a:t>
            </a:r>
            <a:endParaRPr dirty="0"/>
          </a:p>
        </p:txBody>
      </p:sp>
    </p:spTree>
    <p:extLst>
      <p:ext uri="{BB962C8B-B14F-4D97-AF65-F5344CB8AC3E}">
        <p14:creationId xmlns:p14="http://schemas.microsoft.com/office/powerpoint/2010/main" val="141003855"/>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dirty="0" smtClean="0"/>
              <a:t>Questions?</a:t>
            </a:r>
            <a:endParaRPr lang="en" dirty="0"/>
          </a:p>
        </p:txBody>
      </p:sp>
      <p:sp>
        <p:nvSpPr>
          <p:cNvPr id="79" name="Shape 79"/>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endParaRPr dirty="0"/>
          </a:p>
        </p:txBody>
      </p:sp>
    </p:spTree>
    <p:extLst>
      <p:ext uri="{BB962C8B-B14F-4D97-AF65-F5344CB8AC3E}">
        <p14:creationId xmlns:p14="http://schemas.microsoft.com/office/powerpoint/2010/main" val="141003855"/>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a:t>What We Will Discuss	</a:t>
            </a:r>
          </a:p>
        </p:txBody>
      </p:sp>
      <p:sp>
        <p:nvSpPr>
          <p:cNvPr id="30" name="Shape 30"/>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The background of the course and project</a:t>
            </a:r>
          </a:p>
          <a:p>
            <a:pPr marL="457200" lvl="0" indent="-419100" rtl="0">
              <a:buClr>
                <a:schemeClr val="dk1"/>
              </a:buClr>
              <a:buSzPct val="166666"/>
              <a:buFont typeface="Arial"/>
              <a:buChar char="•"/>
            </a:pPr>
            <a:r>
              <a:rPr lang="en"/>
              <a:t>Our solution</a:t>
            </a:r>
          </a:p>
          <a:p>
            <a:pPr marL="457200" lvl="0" indent="-419100" rtl="0">
              <a:buClr>
                <a:schemeClr val="dk1"/>
              </a:buClr>
              <a:buSzPct val="166666"/>
              <a:buFont typeface="Arial"/>
              <a:buChar char="•"/>
            </a:pPr>
            <a:r>
              <a:rPr lang="en"/>
              <a:t>System diagrams</a:t>
            </a:r>
          </a:p>
          <a:p>
            <a:pPr marL="457200" lvl="0" indent="-419100" rtl="0">
              <a:buClr>
                <a:schemeClr val="dk1"/>
              </a:buClr>
              <a:buSzPct val="166666"/>
              <a:buFont typeface="Arial"/>
              <a:buChar char="•"/>
            </a:pPr>
            <a:r>
              <a:rPr lang="en"/>
              <a:t>Areas of responsibility</a:t>
            </a:r>
          </a:p>
          <a:p>
            <a:pPr marL="457200" lvl="0" indent="-419100" rtl="0">
              <a:buClr>
                <a:schemeClr val="dk1"/>
              </a:buClr>
              <a:buSzPct val="166666"/>
              <a:buFont typeface="Arial"/>
              <a:buChar char="•"/>
            </a:pPr>
            <a:r>
              <a:rPr lang="en"/>
              <a:t>Rough Timeline</a:t>
            </a:r>
          </a:p>
          <a:p>
            <a:pPr marL="457200" lvl="0" indent="-419100" rtl="0">
              <a:buClr>
                <a:schemeClr val="dk1"/>
              </a:buClr>
              <a:buSzPct val="166666"/>
              <a:buFont typeface="Arial"/>
              <a:buChar char="•"/>
            </a:pPr>
            <a:r>
              <a:rPr lang="en"/>
              <a:t>Rough Budget</a:t>
            </a:r>
          </a:p>
        </p:txBody>
      </p:sp>
    </p:spTree>
    <p:extLst>
      <p:ext uri="{BB962C8B-B14F-4D97-AF65-F5344CB8AC3E}">
        <p14:creationId xmlns:p14="http://schemas.microsoft.com/office/powerpoint/2010/main" val="2111339895"/>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a:t>Course Background</a:t>
            </a:r>
          </a:p>
        </p:txBody>
      </p:sp>
      <p:sp>
        <p:nvSpPr>
          <p:cNvPr id="36" name="Shape 36"/>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381000" rtl="0">
              <a:buClr>
                <a:schemeClr val="dk1"/>
              </a:buClr>
              <a:buSzPct val="166666"/>
              <a:buFont typeface="Arial"/>
              <a:buChar char="•"/>
            </a:pPr>
            <a:r>
              <a:rPr lang="en" sz="2400"/>
              <a:t>Student design project</a:t>
            </a:r>
          </a:p>
          <a:p>
            <a:pPr marL="914400" lvl="1" indent="-381000" rtl="0">
              <a:buClr>
                <a:schemeClr val="dk1"/>
              </a:buClr>
              <a:buSzPct val="80000"/>
              <a:buFont typeface="Courier New"/>
              <a:buChar char="o"/>
            </a:pPr>
            <a:r>
              <a:rPr lang="en"/>
              <a:t>Vermont Technical College senior projects </a:t>
            </a:r>
          </a:p>
          <a:p>
            <a:pPr marL="1371600" lvl="2" indent="-381000" rtl="0">
              <a:buClr>
                <a:schemeClr val="dk1"/>
              </a:buClr>
              <a:buSzPct val="80000"/>
              <a:buFont typeface="Wingdings"/>
              <a:buChar char="§"/>
            </a:pPr>
            <a:r>
              <a:rPr lang="en"/>
              <a:t>Select project from list provided</a:t>
            </a:r>
          </a:p>
          <a:p>
            <a:pPr marL="1371600" lvl="2" indent="-381000" rtl="0">
              <a:buClr>
                <a:schemeClr val="dk1"/>
              </a:buClr>
              <a:buSzPct val="80000"/>
              <a:buFont typeface="Wingdings"/>
              <a:buChar char="§"/>
            </a:pPr>
            <a:r>
              <a:rPr lang="en"/>
              <a:t>Communicate with client to determine specs</a:t>
            </a:r>
          </a:p>
          <a:p>
            <a:pPr marL="1371600" lvl="2" indent="-381000" rtl="0">
              <a:buClr>
                <a:schemeClr val="dk1"/>
              </a:buClr>
              <a:buSzPct val="80000"/>
              <a:buFont typeface="Wingdings"/>
              <a:buChar char="§"/>
            </a:pPr>
            <a:r>
              <a:rPr lang="en"/>
              <a:t>Create design to meet specs</a:t>
            </a:r>
          </a:p>
          <a:p>
            <a:pPr marL="1371600" lvl="2" indent="-381000" rtl="0">
              <a:buClr>
                <a:schemeClr val="dk1"/>
              </a:buClr>
              <a:buSzPct val="80000"/>
              <a:buFont typeface="Wingdings"/>
              <a:buChar char="§"/>
            </a:pPr>
            <a:r>
              <a:rPr lang="en"/>
              <a:t>Review design with client and project managers</a:t>
            </a:r>
          </a:p>
          <a:p>
            <a:pPr marL="1828800" lvl="3" indent="-342900" rtl="0">
              <a:buClr>
                <a:schemeClr val="dk1"/>
              </a:buClr>
              <a:buSzPct val="99999"/>
              <a:buFont typeface="Arial"/>
              <a:buChar char="•"/>
            </a:pPr>
            <a:r>
              <a:rPr lang="en"/>
              <a:t>Create new specs and adjust design direction</a:t>
            </a:r>
          </a:p>
          <a:p>
            <a:pPr marL="1371600" lvl="2" indent="-381000" rtl="0">
              <a:buClr>
                <a:schemeClr val="dk1"/>
              </a:buClr>
              <a:buSzPct val="80000"/>
              <a:buFont typeface="Wingdings"/>
              <a:buChar char="§"/>
            </a:pPr>
            <a:r>
              <a:rPr lang="en"/>
              <a:t>Revise design to reflect changes</a:t>
            </a:r>
          </a:p>
          <a:p>
            <a:pPr marL="1371600" lvl="2" indent="-381000" rtl="0">
              <a:buClr>
                <a:schemeClr val="dk1"/>
              </a:buClr>
              <a:buSzPct val="80000"/>
              <a:buFont typeface="Wingdings"/>
              <a:buChar char="§"/>
            </a:pPr>
            <a:r>
              <a:rPr lang="en"/>
              <a:t>Build design while working with client</a:t>
            </a:r>
          </a:p>
          <a:p>
            <a:pPr marL="1371600" lvl="2" indent="-381000" rtl="0">
              <a:buClr>
                <a:schemeClr val="dk1"/>
              </a:buClr>
              <a:buSzPct val="80000"/>
              <a:buFont typeface="Wingdings"/>
              <a:buChar char="§"/>
            </a:pPr>
            <a:r>
              <a:rPr lang="en"/>
              <a:t>Final presentation</a:t>
            </a:r>
          </a:p>
        </p:txBody>
      </p:sp>
    </p:spTree>
    <p:extLst>
      <p:ext uri="{BB962C8B-B14F-4D97-AF65-F5344CB8AC3E}">
        <p14:creationId xmlns:p14="http://schemas.microsoft.com/office/powerpoint/2010/main" val="2627346770"/>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a:t>Project Background</a:t>
            </a:r>
          </a:p>
        </p:txBody>
      </p:sp>
      <p:sp>
        <p:nvSpPr>
          <p:cNvPr id="42" name="Shape 42"/>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a:t>Selected project: Bridge Tester</a:t>
            </a:r>
          </a:p>
          <a:p>
            <a:pPr marL="914400" lvl="1" indent="-381000" rtl="0">
              <a:lnSpc>
                <a:spcPct val="115000"/>
              </a:lnSpc>
              <a:spcBef>
                <a:spcPts val="800"/>
              </a:spcBef>
              <a:buClr>
                <a:schemeClr val="dk1"/>
              </a:buClr>
              <a:buSzPct val="80000"/>
              <a:buFont typeface="Courier New"/>
              <a:buChar char="o"/>
            </a:pPr>
            <a:r>
              <a:rPr lang="en" dirty="0"/>
              <a:t>Design and build testing equipment compatible with Trotski Competition</a:t>
            </a:r>
          </a:p>
          <a:p>
            <a:pPr marL="457200" lvl="0" indent="0" rtl="0">
              <a:lnSpc>
                <a:spcPct val="115000"/>
              </a:lnSpc>
              <a:spcBef>
                <a:spcPts val="800"/>
              </a:spcBef>
              <a:buNone/>
            </a:pPr>
            <a:r>
              <a:rPr lang="en" dirty="0"/>
              <a:t> </a:t>
            </a:r>
            <a:endParaRPr lang="en" dirty="0" smtClean="0"/>
          </a:p>
          <a:p>
            <a:pPr marL="457200" lvl="0" indent="0" rtl="0">
              <a:lnSpc>
                <a:spcPct val="115000"/>
              </a:lnSpc>
              <a:spcBef>
                <a:spcPts val="800"/>
              </a:spcBef>
              <a:buNone/>
            </a:pPr>
            <a:endParaRPr lang="en" dirty="0"/>
          </a:p>
          <a:p>
            <a:pPr marL="457200" lvl="0" indent="0" rtl="0">
              <a:lnSpc>
                <a:spcPct val="115000"/>
              </a:lnSpc>
              <a:spcBef>
                <a:spcPts val="800"/>
              </a:spcBef>
              <a:buNone/>
            </a:pPr>
            <a:endParaRPr lang="en" dirty="0"/>
          </a:p>
          <a:p>
            <a:endParaRPr lang="en" dirty="0"/>
          </a:p>
          <a:p>
            <a:pPr marL="914400" lvl="1" indent="-381000" rtl="0">
              <a:lnSpc>
                <a:spcPct val="115000"/>
              </a:lnSpc>
              <a:spcBef>
                <a:spcPts val="800"/>
              </a:spcBef>
              <a:buClr>
                <a:schemeClr val="dk1"/>
              </a:buClr>
              <a:buSzPct val="80000"/>
              <a:buFont typeface="Courier New"/>
              <a:buChar char="o"/>
            </a:pPr>
            <a:r>
              <a:rPr lang="en" dirty="0"/>
              <a:t> Design project to be open source</a:t>
            </a:r>
          </a:p>
        </p:txBody>
      </p:sp>
      <p:graphicFrame>
        <p:nvGraphicFramePr>
          <p:cNvPr id="43" name="Shape 43"/>
          <p:cNvGraphicFramePr/>
          <p:nvPr>
            <p:extLst>
              <p:ext uri="{D42A27DB-BD31-4B8C-83A1-F6EECF244321}">
                <p14:modId xmlns:p14="http://schemas.microsoft.com/office/powerpoint/2010/main" val="601668446"/>
              </p:ext>
            </p:extLst>
          </p:nvPr>
        </p:nvGraphicFramePr>
        <p:xfrm>
          <a:off x="952500" y="3977633"/>
          <a:ext cx="7239000" cy="1584880"/>
        </p:xfrm>
        <a:graphic>
          <a:graphicData uri="http://schemas.openxmlformats.org/drawingml/2006/table">
            <a:tbl>
              <a:tblPr>
                <a:noFill/>
              </a:tblPr>
              <a:tblGrid>
                <a:gridCol w="3543300"/>
                <a:gridCol w="3695700"/>
              </a:tblGrid>
              <a:tr h="609560">
                <a:tc>
                  <a:txBody>
                    <a:bodyPr/>
                    <a:lstStyle/>
                    <a:p>
                      <a:pPr algn="r">
                        <a:buNone/>
                      </a:pPr>
                      <a:r>
                        <a:rPr lang="en" sz="2400" dirty="0"/>
                        <a:t>Budget</a:t>
                      </a:r>
                    </a:p>
                  </a:txBody>
                  <a:tcPr marL="91425" marR="91425" marT="121900" marB="121900"/>
                </a:tc>
                <a:tc>
                  <a:txBody>
                    <a:bodyPr/>
                    <a:lstStyle/>
                    <a:p>
                      <a:pPr>
                        <a:buNone/>
                      </a:pPr>
                      <a:r>
                        <a:rPr lang="en" sz="2400"/>
                        <a:t>$7000</a:t>
                      </a:r>
                    </a:p>
                  </a:txBody>
                  <a:tcPr marL="91425" marR="91425" marT="121900" marB="121900"/>
                </a:tc>
              </a:tr>
              <a:tr h="609560">
                <a:tc>
                  <a:txBody>
                    <a:bodyPr/>
                    <a:lstStyle/>
                    <a:p>
                      <a:pPr algn="r">
                        <a:buNone/>
                      </a:pPr>
                      <a:r>
                        <a:rPr lang="en" sz="2400" dirty="0" smtClean="0"/>
                        <a:t>Clients</a:t>
                      </a:r>
                      <a:endParaRPr lang="en" sz="2400" dirty="0"/>
                    </a:p>
                  </a:txBody>
                  <a:tcPr marL="91425" marR="91425" marT="121900" marB="121900"/>
                </a:tc>
                <a:tc>
                  <a:txBody>
                    <a:bodyPr/>
                    <a:lstStyle/>
                    <a:p>
                      <a:pPr>
                        <a:buNone/>
                      </a:pPr>
                      <a:r>
                        <a:rPr lang="en" sz="2400" dirty="0"/>
                        <a:t>John </a:t>
                      </a:r>
                      <a:r>
                        <a:rPr lang="en" sz="2400" dirty="0" smtClean="0"/>
                        <a:t>Diebold</a:t>
                      </a:r>
                    </a:p>
                    <a:p>
                      <a:pPr>
                        <a:buNone/>
                      </a:pPr>
                      <a:r>
                        <a:rPr lang="en" sz="2400" dirty="0" smtClean="0"/>
                        <a:t>Gordon </a:t>
                      </a:r>
                      <a:r>
                        <a:rPr lang="en" sz="2400" dirty="0"/>
                        <a:t>Reynolds</a:t>
                      </a:r>
                    </a:p>
                  </a:txBody>
                  <a:tcPr marL="91425" marR="91425" marT="121900" marB="121900"/>
                </a:tc>
              </a:tr>
            </a:tbl>
          </a:graphicData>
        </a:graphic>
      </p:graphicFrame>
    </p:spTree>
    <p:extLst>
      <p:ext uri="{BB962C8B-B14F-4D97-AF65-F5344CB8AC3E}">
        <p14:creationId xmlns:p14="http://schemas.microsoft.com/office/powerpoint/2010/main" val="4280155721"/>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Specs</a:t>
            </a:r>
            <a:endParaRPr lang="en-US" dirty="0"/>
          </a:p>
        </p:txBody>
      </p:sp>
      <p:sp>
        <p:nvSpPr>
          <p:cNvPr id="3" name="Content Placeholder 2"/>
          <p:cNvSpPr>
            <a:spLocks noGrp="1"/>
          </p:cNvSpPr>
          <p:nvPr>
            <p:ph idx="1"/>
          </p:nvPr>
        </p:nvSpPr>
        <p:spPr/>
        <p:txBody>
          <a:bodyPr/>
          <a:lstStyle/>
          <a:p>
            <a:r>
              <a:rPr lang="en-US" dirty="0" smtClean="0"/>
              <a:t>1 meter Span – </a:t>
            </a:r>
            <a:r>
              <a:rPr lang="en-US" dirty="0" err="1" smtClean="0"/>
              <a:t>Troitski</a:t>
            </a:r>
            <a:r>
              <a:rPr lang="en-US" dirty="0" smtClean="0"/>
              <a:t> </a:t>
            </a:r>
            <a:r>
              <a:rPr lang="en-US" dirty="0" smtClean="0"/>
              <a:t>Competition</a:t>
            </a:r>
          </a:p>
          <a:p>
            <a:r>
              <a:rPr lang="en-US" dirty="0" smtClean="0"/>
              <a:t>5 Tons – Current Record 3.2 Tons</a:t>
            </a:r>
          </a:p>
          <a:p>
            <a:r>
              <a:rPr lang="en-US" dirty="0" smtClean="0"/>
              <a:t>Movable by Two People</a:t>
            </a:r>
          </a:p>
          <a:p>
            <a:r>
              <a:rPr lang="en-US" dirty="0" smtClean="0"/>
              <a:t>Displays Load on Large Display</a:t>
            </a:r>
          </a:p>
          <a:p>
            <a:r>
              <a:rPr lang="en-US" dirty="0" smtClean="0"/>
              <a:t>Accurate to 1% Load</a:t>
            </a:r>
          </a:p>
          <a:p>
            <a:r>
              <a:rPr lang="en-US" dirty="0" smtClean="0"/>
              <a:t>Precise to 1 </a:t>
            </a:r>
            <a:r>
              <a:rPr lang="en-US" dirty="0" err="1" smtClean="0"/>
              <a:t>lb</a:t>
            </a:r>
            <a:r>
              <a:rPr lang="en-US" dirty="0" smtClean="0"/>
              <a:t> During competition</a:t>
            </a:r>
          </a:p>
          <a:p>
            <a:r>
              <a:rPr lang="en-US" dirty="0" smtClean="0"/>
              <a:t>14” </a:t>
            </a:r>
            <a:r>
              <a:rPr lang="en-US" dirty="0" smtClean="0"/>
              <a:t>Piston Throw</a:t>
            </a:r>
            <a:endParaRPr lang="en-US" dirty="0"/>
          </a:p>
        </p:txBody>
      </p:sp>
    </p:spTree>
    <p:extLst>
      <p:ext uri="{BB962C8B-B14F-4D97-AF65-F5344CB8AC3E}">
        <p14:creationId xmlns:p14="http://schemas.microsoft.com/office/powerpoint/2010/main" val="305956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Calculations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1020 Cold Rolled Mild Steel – Easily Welded</a:t>
                </a:r>
              </a:p>
              <a:p>
                <a:pPr lvl="1"/>
                <a:r>
                  <a:rPr lang="en-US" dirty="0" smtClean="0"/>
                  <a:t>43.5 KSI Yield</a:t>
                </a:r>
              </a:p>
              <a:p>
                <a:pPr lvl="1"/>
                <a:r>
                  <a:rPr lang="en-US" b="0" dirty="0" smtClean="0"/>
                  <a:t>            </a:t>
                </a:r>
                <a14:m>
                  <m:oMath xmlns:m="http://schemas.openxmlformats.org/officeDocument/2006/math">
                    <m:f>
                      <m:fPr>
                        <m:ctrlPr>
                          <a:rPr lang="en-US" b="0" i="1" smtClean="0">
                            <a:latin typeface="Cambria Math"/>
                          </a:rPr>
                        </m:ctrlPr>
                      </m:fPr>
                      <m:num>
                        <m:r>
                          <a:rPr lang="en-US" b="0" i="1" smtClean="0">
                            <a:latin typeface="Cambria Math"/>
                          </a:rPr>
                          <m:t>𝑌𝑖𝑒𝑙𝑑</m:t>
                        </m:r>
                        <m:r>
                          <a:rPr lang="en-US" b="0" i="1" smtClean="0">
                            <a:latin typeface="Cambria Math"/>
                          </a:rPr>
                          <m:t> </m:t>
                        </m:r>
                        <m:r>
                          <a:rPr lang="en-US" b="0" i="1" smtClean="0">
                            <a:latin typeface="Cambria Math"/>
                          </a:rPr>
                          <m:t>𝑆𝑡𝑟𝑒𝑛𝑔𝑡h</m:t>
                        </m:r>
                      </m:num>
                      <m:den>
                        <m:r>
                          <a:rPr lang="en-US" b="0" i="1" smtClean="0">
                            <a:latin typeface="Cambria Math"/>
                          </a:rPr>
                          <m:t>𝐴𝑟𝑒𝑎</m:t>
                        </m:r>
                      </m:den>
                    </m:f>
                  </m:oMath>
                </a14:m>
                <a:r>
                  <a:rPr lang="en-US" b="0" dirty="0" smtClean="0"/>
                  <a:t> = Max Elastic Force </a:t>
                </a:r>
              </a:p>
              <a:p>
                <a:pPr lvl="1"/>
                <a:r>
                  <a:rPr lang="en-US" dirty="0" smtClean="0"/>
                  <a:t>2” Square Tubing 1/16” Wall = .484 in</a:t>
                </a:r>
                <a:r>
                  <a:rPr lang="en-US" baseline="30000" dirty="0" smtClean="0"/>
                  <a:t>2</a:t>
                </a:r>
                <a:r>
                  <a:rPr lang="en-US" dirty="0" smtClean="0"/>
                  <a:t> = 10.5 Tons</a:t>
                </a:r>
              </a:p>
              <a:p>
                <a:pPr lvl="1"/>
                <a:r>
                  <a:rPr lang="en-US" dirty="0" smtClean="0"/>
                  <a:t>2” Square Tubing 1/8” Wall = .9375 in</a:t>
                </a:r>
                <a:r>
                  <a:rPr lang="en-US" baseline="30000" dirty="0" smtClean="0"/>
                  <a:t>2</a:t>
                </a:r>
                <a:r>
                  <a:rPr lang="en-US" dirty="0" smtClean="0"/>
                  <a:t> = 20.4 Tons</a:t>
                </a:r>
              </a:p>
              <a:p>
                <a:r>
                  <a:rPr lang="en-US" dirty="0" smtClean="0"/>
                  <a:t>5 Tons</a:t>
                </a:r>
              </a:p>
              <a:p>
                <a:pPr lvl="1"/>
                <a14:m>
                  <m:oMath xmlns:m="http://schemas.openxmlformats.org/officeDocument/2006/math">
                    <m:r>
                      <a:rPr lang="en-US" b="0" i="1" smtClean="0">
                        <a:latin typeface="Cambria Math"/>
                      </a:rPr>
                      <m:t>𝐴𝑟𝑒𝑎</m:t>
                    </m:r>
                    <m:r>
                      <a:rPr lang="en-US" b="0" i="1" smtClean="0">
                        <a:latin typeface="Cambria Math"/>
                      </a:rPr>
                      <m:t>=</m:t>
                    </m:r>
                    <m:f>
                      <m:fPr>
                        <m:ctrlPr>
                          <a:rPr lang="en-US" b="0" i="1" smtClean="0">
                            <a:latin typeface="Cambria Math"/>
                          </a:rPr>
                        </m:ctrlPr>
                      </m:fPr>
                      <m:num>
                        <m:r>
                          <a:rPr lang="en-US" b="0" i="1" smtClean="0">
                            <a:latin typeface="Cambria Math"/>
                          </a:rPr>
                          <m:t>𝐹𝑜𝑟𝑐𝑒</m:t>
                        </m:r>
                      </m:num>
                      <m:den>
                        <m:r>
                          <a:rPr lang="en-US" b="0" i="1" smtClean="0">
                            <a:latin typeface="Cambria Math"/>
                          </a:rPr>
                          <m:t>𝑃𝑟𝑒𝑠𝑠𝑢𝑟𝑒</m:t>
                        </m:r>
                      </m:den>
                    </m:f>
                  </m:oMath>
                </a14:m>
                <a:r>
                  <a:rPr lang="en-US" b="0" i="1" dirty="0" smtClean="0">
                    <a:latin typeface="Cambria Math"/>
                  </a:rPr>
                  <a:t> =   </a:t>
                </a:r>
                <a14:m>
                  <m:oMath xmlns:m="http://schemas.openxmlformats.org/officeDocument/2006/math">
                    <m:f>
                      <m:fPr>
                        <m:ctrlPr>
                          <a:rPr lang="en-US" b="0" i="1" smtClean="0">
                            <a:latin typeface="Cambria Math"/>
                          </a:rPr>
                        </m:ctrlPr>
                      </m:fPr>
                      <m:num>
                        <m:r>
                          <a:rPr lang="en-US" b="0" i="1" smtClean="0">
                            <a:latin typeface="Cambria Math"/>
                          </a:rPr>
                          <m:t>5 </m:t>
                        </m:r>
                        <m:r>
                          <a:rPr lang="en-US" b="0" i="1" smtClean="0">
                            <a:latin typeface="Cambria Math"/>
                          </a:rPr>
                          <m:t>𝑇𝑜𝑛𝑠</m:t>
                        </m:r>
                        <m:r>
                          <a:rPr lang="en-US" b="0" i="1" smtClean="0">
                            <a:latin typeface="Cambria Math"/>
                          </a:rPr>
                          <m:t>=10,000</m:t>
                        </m:r>
                        <m:r>
                          <a:rPr lang="en-US" b="0" i="1" smtClean="0">
                            <a:latin typeface="Cambria Math"/>
                          </a:rPr>
                          <m:t>𝑙𝑏</m:t>
                        </m:r>
                      </m:num>
                      <m:den>
                        <m:r>
                          <a:rPr lang="en-US" b="0" i="1" smtClean="0">
                            <a:latin typeface="Cambria Math"/>
                          </a:rPr>
                          <m:t>1000 </m:t>
                        </m:r>
                        <m:r>
                          <a:rPr lang="en-US" b="0" i="1" smtClean="0">
                            <a:latin typeface="Cambria Math"/>
                          </a:rPr>
                          <m:t>𝑃𝑆𝐼</m:t>
                        </m:r>
                      </m:den>
                    </m:f>
                  </m:oMath>
                </a14:m>
                <a:r>
                  <a:rPr lang="en-US" b="0" i="1" dirty="0" smtClean="0">
                    <a:latin typeface="Cambria Math"/>
                  </a:rPr>
                  <a:t> = 10 </a:t>
                </a:r>
                <a:r>
                  <a:rPr lang="en-US" dirty="0" smtClean="0"/>
                  <a:t>in</a:t>
                </a:r>
                <a:r>
                  <a:rPr lang="en-US" baseline="30000" dirty="0" smtClean="0"/>
                  <a:t>2</a:t>
                </a:r>
                <a:endParaRPr lang="en-US" i="1" dirty="0">
                  <a:latin typeface="Cambria Math"/>
                </a:endParaRPr>
              </a:p>
              <a:p>
                <a:pPr lvl="1"/>
                <a:r>
                  <a:rPr lang="en-US" i="1" dirty="0" smtClean="0">
                    <a:latin typeface="Cambria Math"/>
                  </a:rPr>
                  <a:t>A = </a:t>
                </a:r>
                <a:r>
                  <a:rPr lang="el-GR" dirty="0" smtClean="0"/>
                  <a:t>π</a:t>
                </a:r>
                <a:r>
                  <a:rPr lang="en-US" dirty="0" smtClean="0"/>
                  <a:t>r</a:t>
                </a:r>
                <a:r>
                  <a:rPr lang="en-US" baseline="30000" dirty="0" smtClean="0"/>
                  <a:t>2</a:t>
                </a:r>
                <a:r>
                  <a:rPr lang="en-US" dirty="0" smtClean="0"/>
                  <a:t>           </a:t>
                </a:r>
                <a14:m>
                  <m:oMath xmlns:m="http://schemas.openxmlformats.org/officeDocument/2006/math">
                    <m:rad>
                      <m:radPr>
                        <m:degHide m:val="on"/>
                        <m:ctrlPr>
                          <a:rPr lang="en-US" b="0" i="1" smtClean="0">
                            <a:latin typeface="Cambria Math"/>
                          </a:rPr>
                        </m:ctrlPr>
                      </m:radPr>
                      <m:deg/>
                      <m:e>
                        <m:f>
                          <m:fPr>
                            <m:ctrlPr>
                              <a:rPr lang="en-US" b="0" i="1" smtClean="0">
                                <a:latin typeface="Cambria Math"/>
                              </a:rPr>
                            </m:ctrlPr>
                          </m:fPr>
                          <m:num>
                            <m:r>
                              <a:rPr lang="en-US" b="0" i="1" smtClean="0">
                                <a:latin typeface="Cambria Math"/>
                              </a:rPr>
                              <m:t>𝐴</m:t>
                            </m:r>
                          </m:num>
                          <m:den>
                            <m:r>
                              <m:rPr>
                                <m:nor/>
                              </m:rPr>
                              <a:rPr lang="el-GR" dirty="0" smtClean="0"/>
                              <m:t>π</m:t>
                            </m:r>
                          </m:den>
                        </m:f>
                      </m:e>
                    </m:rad>
                  </m:oMath>
                </a14:m>
                <a:r>
                  <a:rPr lang="en-US" dirty="0" smtClean="0"/>
                  <a:t> = r = </a:t>
                </a:r>
                <a14:m>
                  <m:oMath xmlns:m="http://schemas.openxmlformats.org/officeDocument/2006/math">
                    <m:rad>
                      <m:radPr>
                        <m:degHide m:val="on"/>
                        <m:ctrlPr>
                          <a:rPr lang="en-US" b="0" i="1" smtClean="0">
                            <a:latin typeface="Cambria Math"/>
                          </a:rPr>
                        </m:ctrlPr>
                      </m:radPr>
                      <m:deg/>
                      <m:e>
                        <m:f>
                          <m:fPr>
                            <m:ctrlPr>
                              <a:rPr lang="en-US" b="0" i="1" smtClean="0">
                                <a:latin typeface="Cambria Math"/>
                              </a:rPr>
                            </m:ctrlPr>
                          </m:fPr>
                          <m:num>
                            <m:r>
                              <m:rPr>
                                <m:nor/>
                              </m:rPr>
                              <a:rPr lang="en-US" b="0" i="1" dirty="0" smtClean="0">
                                <a:latin typeface="Cambria Math"/>
                              </a:rPr>
                              <m:t>10 </m:t>
                            </m:r>
                            <m:r>
                              <m:rPr>
                                <m:nor/>
                              </m:rPr>
                              <a:rPr lang="en-US" dirty="0" smtClean="0"/>
                              <m:t>in</m:t>
                            </m:r>
                            <m:r>
                              <m:rPr>
                                <m:nor/>
                              </m:rPr>
                              <a:rPr lang="en-US" baseline="30000" dirty="0" smtClean="0"/>
                              <m:t>2</m:t>
                            </m:r>
                            <m:r>
                              <m:rPr>
                                <m:nor/>
                              </m:rPr>
                              <a:rPr lang="en-US" i="1" dirty="0" smtClean="0">
                                <a:latin typeface="Cambria Math"/>
                              </a:rPr>
                              <m:t> </m:t>
                            </m:r>
                          </m:num>
                          <m:den>
                            <m:r>
                              <a:rPr lang="en-US" b="0" i="1" smtClean="0">
                                <a:latin typeface="Cambria Math"/>
                              </a:rPr>
                              <m:t>3.14159</m:t>
                            </m:r>
                          </m:den>
                        </m:f>
                      </m:e>
                    </m:rad>
                  </m:oMath>
                </a14:m>
                <a:r>
                  <a:rPr lang="en-US" dirty="0" smtClean="0"/>
                  <a:t> = 1.78 in = </a:t>
                </a:r>
                <a:r>
                  <a:rPr lang="en-US" dirty="0"/>
                  <a:t>3.6⌀” </a:t>
                </a:r>
                <a:r>
                  <a:rPr lang="en-US" dirty="0" smtClean="0"/>
                  <a:t>Piston</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481" t="-2695" r="-1111"/>
                </a:stretch>
              </a:blipFill>
            </p:spPr>
            <p:txBody>
              <a:bodyPr/>
              <a:lstStyle/>
              <a:p>
                <a:r>
                  <a:rPr lang="en-US">
                    <a:noFill/>
                  </a:rPr>
                  <a:t> </a:t>
                </a:r>
              </a:p>
            </p:txBody>
          </p:sp>
        </mc:Fallback>
      </mc:AlternateContent>
    </p:spTree>
    <p:extLst>
      <p:ext uri="{BB962C8B-B14F-4D97-AF65-F5344CB8AC3E}">
        <p14:creationId xmlns:p14="http://schemas.microsoft.com/office/powerpoint/2010/main" val="3072526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Design</a:t>
            </a:r>
            <a:endParaRPr lang="en-US" dirty="0"/>
          </a:p>
        </p:txBody>
      </p:sp>
      <p:sp>
        <p:nvSpPr>
          <p:cNvPr id="3" name="Content Placeholder 2"/>
          <p:cNvSpPr>
            <a:spLocks noGrp="1"/>
          </p:cNvSpPr>
          <p:nvPr>
            <p:ph idx="1"/>
          </p:nvPr>
        </p:nvSpPr>
        <p:spPr/>
        <p:txBody>
          <a:bodyPr/>
          <a:lstStyle/>
          <a:p>
            <a:r>
              <a:rPr lang="en-US" dirty="0" smtClean="0"/>
              <a:t>Hydraulic Cylinder</a:t>
            </a:r>
          </a:p>
          <a:p>
            <a:r>
              <a:rPr lang="en-US" dirty="0" smtClean="0"/>
              <a:t>Truss instead of I-Beam to save weight</a:t>
            </a:r>
          </a:p>
          <a:p>
            <a:r>
              <a:rPr lang="en-US" dirty="0" smtClean="0"/>
              <a:t>3” LED 7 segment display for load</a:t>
            </a:r>
          </a:p>
          <a:p>
            <a:r>
              <a:rPr lang="en-US" dirty="0" smtClean="0"/>
              <a:t>Raspberry Pi as </a:t>
            </a:r>
            <a:r>
              <a:rPr lang="en-US" dirty="0" smtClean="0"/>
              <a:t>controller</a:t>
            </a:r>
          </a:p>
          <a:p>
            <a:pPr lvl="1"/>
            <a:r>
              <a:rPr lang="en-US" dirty="0" smtClean="0"/>
              <a:t>Power of a computer</a:t>
            </a:r>
          </a:p>
          <a:p>
            <a:pPr lvl="1"/>
            <a:r>
              <a:rPr lang="en-US" dirty="0" smtClean="0"/>
              <a:t>Individually controlled pins like a microcontroller</a:t>
            </a:r>
            <a:endParaRPr lang="en-US" dirty="0" smtClean="0"/>
          </a:p>
          <a:p>
            <a:pPr lvl="1"/>
            <a:r>
              <a:rPr lang="en-US" dirty="0" smtClean="0"/>
              <a:t>HDMI monitor for force over deflection readout</a:t>
            </a:r>
          </a:p>
          <a:p>
            <a:pPr lvl="1"/>
            <a:r>
              <a:rPr lang="en-US" dirty="0" smtClean="0"/>
              <a:t>Web interface to download logs.</a:t>
            </a:r>
            <a:endParaRPr lang="en-US" dirty="0"/>
          </a:p>
          <a:p>
            <a:pPr lvl="1"/>
            <a:endParaRPr lang="en-US" dirty="0" smtClean="0"/>
          </a:p>
          <a:p>
            <a:endParaRPr lang="en-US" dirty="0"/>
          </a:p>
        </p:txBody>
      </p:sp>
    </p:spTree>
    <p:extLst>
      <p:ext uri="{BB962C8B-B14F-4D97-AF65-F5344CB8AC3E}">
        <p14:creationId xmlns:p14="http://schemas.microsoft.com/office/powerpoint/2010/main" val="270176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6926581" y="2858869"/>
            <a:ext cx="45719" cy="991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Rectangle 53"/>
          <p:cNvSpPr/>
          <p:nvPr/>
        </p:nvSpPr>
        <p:spPr>
          <a:xfrm>
            <a:off x="6926581" y="3036509"/>
            <a:ext cx="45719" cy="991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7" name="Rectangle 86"/>
          <p:cNvSpPr/>
          <p:nvPr/>
        </p:nvSpPr>
        <p:spPr>
          <a:xfrm>
            <a:off x="6926581" y="2683330"/>
            <a:ext cx="45719" cy="991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Freeform 59"/>
          <p:cNvSpPr/>
          <p:nvPr/>
        </p:nvSpPr>
        <p:spPr>
          <a:xfrm>
            <a:off x="6333828" y="623748"/>
            <a:ext cx="600372" cy="1948002"/>
          </a:xfrm>
          <a:custGeom>
            <a:avLst/>
            <a:gdLst>
              <a:gd name="connsiteX0" fmla="*/ 0 w 600372"/>
              <a:gd name="connsiteY0" fmla="*/ 300177 h 1948002"/>
              <a:gd name="connsiteX1" fmla="*/ 114300 w 600372"/>
              <a:gd name="connsiteY1" fmla="*/ 43002 h 1948002"/>
              <a:gd name="connsiteX2" fmla="*/ 533400 w 600372"/>
              <a:gd name="connsiteY2" fmla="*/ 81102 h 1948002"/>
              <a:gd name="connsiteX3" fmla="*/ 600075 w 600372"/>
              <a:gd name="connsiteY3" fmla="*/ 814527 h 1948002"/>
              <a:gd name="connsiteX4" fmla="*/ 542925 w 600372"/>
              <a:gd name="connsiteY4" fmla="*/ 1948002 h 194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372" h="1948002">
                <a:moveTo>
                  <a:pt x="0" y="300177"/>
                </a:moveTo>
                <a:cubicBezTo>
                  <a:pt x="12700" y="189845"/>
                  <a:pt x="25400" y="79514"/>
                  <a:pt x="114300" y="43002"/>
                </a:cubicBezTo>
                <a:cubicBezTo>
                  <a:pt x="203200" y="6490"/>
                  <a:pt x="452438" y="-47485"/>
                  <a:pt x="533400" y="81102"/>
                </a:cubicBezTo>
                <a:cubicBezTo>
                  <a:pt x="614362" y="209689"/>
                  <a:pt x="598488" y="503377"/>
                  <a:pt x="600075" y="814527"/>
                </a:cubicBezTo>
                <a:cubicBezTo>
                  <a:pt x="601663" y="1125677"/>
                  <a:pt x="493713" y="1828940"/>
                  <a:pt x="542925" y="1948002"/>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9" name="Freeform 58"/>
          <p:cNvSpPr/>
          <p:nvPr/>
        </p:nvSpPr>
        <p:spPr>
          <a:xfrm>
            <a:off x="1105832" y="421524"/>
            <a:ext cx="2941996" cy="4721976"/>
          </a:xfrm>
          <a:custGeom>
            <a:avLst/>
            <a:gdLst>
              <a:gd name="connsiteX0" fmla="*/ 2941996 w 2941996"/>
              <a:gd name="connsiteY0" fmla="*/ 416676 h 4721976"/>
              <a:gd name="connsiteX1" fmla="*/ 2780071 w 2941996"/>
              <a:gd name="connsiteY1" fmla="*/ 26151 h 4721976"/>
              <a:gd name="connsiteX2" fmla="*/ 2151421 w 2941996"/>
              <a:gd name="connsiteY2" fmla="*/ 64251 h 4721976"/>
              <a:gd name="connsiteX3" fmla="*/ 170221 w 2941996"/>
              <a:gd name="connsiteY3" fmla="*/ 292851 h 4721976"/>
              <a:gd name="connsiteX4" fmla="*/ 94021 w 2941996"/>
              <a:gd name="connsiteY4" fmla="*/ 1731126 h 4721976"/>
              <a:gd name="connsiteX5" fmla="*/ 65446 w 2941996"/>
              <a:gd name="connsiteY5" fmla="*/ 4160001 h 4721976"/>
              <a:gd name="connsiteX6" fmla="*/ 475021 w 2941996"/>
              <a:gd name="connsiteY6" fmla="*/ 4721976 h 4721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1996" h="4721976">
                <a:moveTo>
                  <a:pt x="2941996" y="416676"/>
                </a:moveTo>
                <a:cubicBezTo>
                  <a:pt x="2926914" y="250782"/>
                  <a:pt x="2911833" y="84888"/>
                  <a:pt x="2780071" y="26151"/>
                </a:cubicBezTo>
                <a:cubicBezTo>
                  <a:pt x="2648309" y="-32586"/>
                  <a:pt x="2586396" y="19801"/>
                  <a:pt x="2151421" y="64251"/>
                </a:cubicBezTo>
                <a:cubicBezTo>
                  <a:pt x="1716446" y="108701"/>
                  <a:pt x="513121" y="15038"/>
                  <a:pt x="170221" y="292851"/>
                </a:cubicBezTo>
                <a:cubicBezTo>
                  <a:pt x="-172679" y="570664"/>
                  <a:pt x="111484" y="1086601"/>
                  <a:pt x="94021" y="1731126"/>
                </a:cubicBezTo>
                <a:cubicBezTo>
                  <a:pt x="76558" y="2375651"/>
                  <a:pt x="1946" y="3661526"/>
                  <a:pt x="65446" y="4160001"/>
                </a:cubicBezTo>
                <a:cubicBezTo>
                  <a:pt x="128946" y="4658476"/>
                  <a:pt x="405171" y="4677526"/>
                  <a:pt x="475021" y="4721976"/>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7" name="Rectangle 56"/>
          <p:cNvSpPr/>
          <p:nvPr/>
        </p:nvSpPr>
        <p:spPr>
          <a:xfrm>
            <a:off x="5857578" y="914400"/>
            <a:ext cx="933450" cy="838200"/>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endParaRPr lang="en-US" sz="6000" dirty="0">
              <a:solidFill>
                <a:srgbClr val="FF0000"/>
              </a:solidFill>
              <a:latin typeface="Razer Header Light" pitchFamily="2" charset="0"/>
            </a:endParaRPr>
          </a:p>
        </p:txBody>
      </p:sp>
      <p:sp>
        <p:nvSpPr>
          <p:cNvPr id="53" name="Rectangle 52"/>
          <p:cNvSpPr/>
          <p:nvPr/>
        </p:nvSpPr>
        <p:spPr>
          <a:xfrm>
            <a:off x="1231150" y="914400"/>
            <a:ext cx="2188028" cy="8382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4800" dirty="0" smtClean="0">
                <a:solidFill>
                  <a:srgbClr val="FF0000"/>
                </a:solidFill>
                <a:latin typeface="NI7SEG" pitchFamily="2" charset="0"/>
              </a:rPr>
              <a:t>8888</a:t>
            </a:r>
            <a:endParaRPr lang="en-US" sz="4800" dirty="0">
              <a:solidFill>
                <a:srgbClr val="FF0000"/>
              </a:solidFill>
              <a:latin typeface="NI7SEG" pitchFamily="2" charset="0"/>
            </a:endParaRPr>
          </a:p>
        </p:txBody>
      </p:sp>
      <p:sp>
        <p:nvSpPr>
          <p:cNvPr id="47" name="Rectangle 46"/>
          <p:cNvSpPr/>
          <p:nvPr/>
        </p:nvSpPr>
        <p:spPr>
          <a:xfrm>
            <a:off x="3800178" y="762000"/>
            <a:ext cx="457200" cy="9906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49" name="Straight Connector 48"/>
          <p:cNvCxnSpPr>
            <a:stCxn id="47" idx="2"/>
          </p:cNvCxnSpPr>
          <p:nvPr/>
        </p:nvCxnSpPr>
        <p:spPr>
          <a:xfrm>
            <a:off x="4028778" y="1752600"/>
            <a:ext cx="0" cy="959305"/>
          </a:xfrm>
          <a:prstGeom prst="line">
            <a:avLst/>
          </a:prstGeom>
          <a:ln w="76200"/>
        </p:spPr>
        <p:style>
          <a:lnRef idx="3">
            <a:schemeClr val="accent2"/>
          </a:lnRef>
          <a:fillRef idx="0">
            <a:schemeClr val="accent2"/>
          </a:fillRef>
          <a:effectRef idx="2">
            <a:schemeClr val="accent2"/>
          </a:effectRef>
          <a:fontRef idx="minor">
            <a:schemeClr val="tx1"/>
          </a:fontRef>
        </p:style>
      </p:cxnSp>
      <p:sp>
        <p:nvSpPr>
          <p:cNvPr id="50" name="Rectangle 49"/>
          <p:cNvSpPr/>
          <p:nvPr/>
        </p:nvSpPr>
        <p:spPr>
          <a:xfrm>
            <a:off x="3952578" y="2683330"/>
            <a:ext cx="152400" cy="5987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793750" y="2514600"/>
            <a:ext cx="130628" cy="11430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247478" y="5086350"/>
            <a:ext cx="819150" cy="125185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4" name="Straight Connector 3"/>
          <p:cNvCxnSpPr/>
          <p:nvPr/>
        </p:nvCxnSpPr>
        <p:spPr>
          <a:xfrm>
            <a:off x="1231150" y="3614058"/>
            <a:ext cx="0" cy="2743200"/>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p:cNvCxnSpPr/>
          <p:nvPr/>
        </p:nvCxnSpPr>
        <p:spPr>
          <a:xfrm>
            <a:off x="6793750" y="3614058"/>
            <a:ext cx="0" cy="27432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1231150" y="3614058"/>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231150" y="3614058"/>
            <a:ext cx="968828" cy="274320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H="1" flipV="1">
            <a:off x="5705178" y="3614058"/>
            <a:ext cx="1088572" cy="27432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flipH="1" flipV="1">
            <a:off x="2199978" y="3614058"/>
            <a:ext cx="914400" cy="274320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H="1">
            <a:off x="1231150" y="6357258"/>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V="1">
            <a:off x="4866978" y="3614060"/>
            <a:ext cx="838200" cy="2743198"/>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flipH="1" flipV="1">
            <a:off x="4012450" y="3614058"/>
            <a:ext cx="854528" cy="274320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flipH="1">
            <a:off x="3114378" y="3614060"/>
            <a:ext cx="898072" cy="2743198"/>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1231150" y="1752600"/>
            <a:ext cx="0" cy="186146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6791028" y="1752600"/>
            <a:ext cx="0" cy="186146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1228428" y="1752600"/>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5705178" y="1752600"/>
            <a:ext cx="1085850" cy="106680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flipH="1">
            <a:off x="1228428" y="1752600"/>
            <a:ext cx="1047750" cy="1066800"/>
          </a:xfrm>
          <a:prstGeom prst="line">
            <a:avLst/>
          </a:prstGeom>
        </p:spPr>
        <p:style>
          <a:lnRef idx="3">
            <a:schemeClr val="dk1"/>
          </a:lnRef>
          <a:fillRef idx="0">
            <a:schemeClr val="dk1"/>
          </a:fillRef>
          <a:effectRef idx="2">
            <a:schemeClr val="dk1"/>
          </a:effectRef>
          <a:fontRef idx="minor">
            <a:schemeClr val="tx1"/>
          </a:fontRef>
        </p:style>
      </p:cxnSp>
      <p:sp>
        <p:nvSpPr>
          <p:cNvPr id="55" name="Oval 54"/>
          <p:cNvSpPr/>
          <p:nvPr/>
        </p:nvSpPr>
        <p:spPr>
          <a:xfrm>
            <a:off x="1154950" y="6366783"/>
            <a:ext cx="152400" cy="1143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6706664" y="6357258"/>
            <a:ext cx="152400" cy="1143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162800" y="3810000"/>
            <a:ext cx="1828799" cy="1477328"/>
          </a:xfrm>
          <a:prstGeom prst="rect">
            <a:avLst/>
          </a:prstGeom>
          <a:noFill/>
        </p:spPr>
        <p:txBody>
          <a:bodyPr wrap="square" rtlCol="0">
            <a:spAutoFit/>
          </a:bodyPr>
          <a:lstStyle/>
          <a:p>
            <a:r>
              <a:rPr lang="en-US" dirty="0" smtClean="0"/>
              <a:t>Control box:</a:t>
            </a:r>
            <a:endParaRPr lang="en-US" dirty="0"/>
          </a:p>
          <a:p>
            <a:pPr marL="285750" indent="-285750">
              <a:buFont typeface="Arial" pitchFamily="34" charset="0"/>
              <a:buChar char="•"/>
            </a:pPr>
            <a:r>
              <a:rPr lang="en-US" dirty="0" smtClean="0"/>
              <a:t>Raspberry Pi</a:t>
            </a:r>
          </a:p>
          <a:p>
            <a:pPr marL="285750" indent="-285750">
              <a:buFont typeface="Arial" pitchFamily="34" charset="0"/>
              <a:buChar char="•"/>
            </a:pPr>
            <a:r>
              <a:rPr lang="en-US" dirty="0" smtClean="0"/>
              <a:t>I2C A2D</a:t>
            </a:r>
          </a:p>
          <a:p>
            <a:pPr marL="285750" indent="-285750">
              <a:buFont typeface="Arial" pitchFamily="34" charset="0"/>
              <a:buChar char="•"/>
            </a:pPr>
            <a:r>
              <a:rPr lang="en-US" dirty="0" smtClean="0"/>
              <a:t>Switches</a:t>
            </a:r>
          </a:p>
          <a:p>
            <a:pPr marL="285750" indent="-285750">
              <a:buFont typeface="Arial" pitchFamily="34" charset="0"/>
              <a:buChar char="•"/>
            </a:pPr>
            <a:r>
              <a:rPr lang="en-US" dirty="0" smtClean="0"/>
              <a:t>GPIO Interface</a:t>
            </a:r>
          </a:p>
        </p:txBody>
      </p:sp>
      <p:cxnSp>
        <p:nvCxnSpPr>
          <p:cNvPr id="63" name="Straight Arrow Connector 62"/>
          <p:cNvCxnSpPr>
            <a:stCxn id="61" idx="0"/>
          </p:cNvCxnSpPr>
          <p:nvPr/>
        </p:nvCxnSpPr>
        <p:spPr>
          <a:xfrm flipH="1" flipV="1">
            <a:off x="7010400" y="3200400"/>
            <a:ext cx="10668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391400" y="623748"/>
            <a:ext cx="838200" cy="646331"/>
          </a:xfrm>
          <a:prstGeom prst="rect">
            <a:avLst/>
          </a:prstGeom>
          <a:noFill/>
        </p:spPr>
        <p:txBody>
          <a:bodyPr wrap="square" rtlCol="0">
            <a:spAutoFit/>
          </a:bodyPr>
          <a:lstStyle/>
          <a:p>
            <a:r>
              <a:rPr lang="en-US" dirty="0" smtClean="0"/>
              <a:t>HDMI Cord</a:t>
            </a:r>
            <a:endParaRPr lang="en-US" dirty="0"/>
          </a:p>
        </p:txBody>
      </p:sp>
      <p:cxnSp>
        <p:nvCxnSpPr>
          <p:cNvPr id="66" name="Straight Arrow Connector 65"/>
          <p:cNvCxnSpPr>
            <a:stCxn id="64" idx="2"/>
          </p:cNvCxnSpPr>
          <p:nvPr/>
        </p:nvCxnSpPr>
        <p:spPr>
          <a:xfrm flipH="1">
            <a:off x="7010400" y="1270079"/>
            <a:ext cx="800100" cy="3276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953000" y="154824"/>
            <a:ext cx="1371303" cy="369332"/>
          </a:xfrm>
          <a:prstGeom prst="rect">
            <a:avLst/>
          </a:prstGeom>
          <a:noFill/>
        </p:spPr>
        <p:txBody>
          <a:bodyPr wrap="square" rtlCol="0">
            <a:spAutoFit/>
          </a:bodyPr>
          <a:lstStyle/>
          <a:p>
            <a:r>
              <a:rPr lang="en-US" dirty="0" smtClean="0"/>
              <a:t>LCD Screen</a:t>
            </a:r>
            <a:endParaRPr lang="en-US" dirty="0"/>
          </a:p>
        </p:txBody>
      </p:sp>
      <p:cxnSp>
        <p:nvCxnSpPr>
          <p:cNvPr id="69" name="Straight Arrow Connector 68"/>
          <p:cNvCxnSpPr>
            <a:stCxn id="67" idx="2"/>
          </p:cNvCxnSpPr>
          <p:nvPr/>
        </p:nvCxnSpPr>
        <p:spPr>
          <a:xfrm>
            <a:off x="5638652" y="524156"/>
            <a:ext cx="304948" cy="3140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81000" y="52192"/>
            <a:ext cx="1944164" cy="646331"/>
          </a:xfrm>
          <a:prstGeom prst="rect">
            <a:avLst/>
          </a:prstGeom>
          <a:noFill/>
        </p:spPr>
        <p:txBody>
          <a:bodyPr wrap="square" rtlCol="0">
            <a:spAutoFit/>
          </a:bodyPr>
          <a:lstStyle/>
          <a:p>
            <a:r>
              <a:rPr lang="en-US" dirty="0" smtClean="0"/>
              <a:t>Large 7-Segment Display</a:t>
            </a:r>
            <a:endParaRPr lang="en-US" dirty="0"/>
          </a:p>
        </p:txBody>
      </p:sp>
      <p:cxnSp>
        <p:nvCxnSpPr>
          <p:cNvPr id="72" name="Straight Arrow Connector 71"/>
          <p:cNvCxnSpPr/>
          <p:nvPr/>
        </p:nvCxnSpPr>
        <p:spPr>
          <a:xfrm>
            <a:off x="1307350" y="421524"/>
            <a:ext cx="759278" cy="4166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4439714" y="681178"/>
            <a:ext cx="1198937" cy="646331"/>
          </a:xfrm>
          <a:prstGeom prst="rect">
            <a:avLst/>
          </a:prstGeom>
          <a:noFill/>
        </p:spPr>
        <p:txBody>
          <a:bodyPr wrap="square" rtlCol="0">
            <a:spAutoFit/>
          </a:bodyPr>
          <a:lstStyle/>
          <a:p>
            <a:r>
              <a:rPr lang="en-US" dirty="0" smtClean="0"/>
              <a:t>Hydraulic</a:t>
            </a:r>
          </a:p>
          <a:p>
            <a:r>
              <a:rPr lang="en-US" dirty="0" smtClean="0"/>
              <a:t>Cylinder</a:t>
            </a:r>
            <a:endParaRPr lang="en-US" dirty="0"/>
          </a:p>
        </p:txBody>
      </p:sp>
      <p:cxnSp>
        <p:nvCxnSpPr>
          <p:cNvPr id="75" name="Straight Arrow Connector 74"/>
          <p:cNvCxnSpPr/>
          <p:nvPr/>
        </p:nvCxnSpPr>
        <p:spPr>
          <a:xfrm flipH="1">
            <a:off x="4257378" y="1219200"/>
            <a:ext cx="182336" cy="2147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6200" y="2514600"/>
            <a:ext cx="990600" cy="646331"/>
          </a:xfrm>
          <a:prstGeom prst="rect">
            <a:avLst/>
          </a:prstGeom>
          <a:noFill/>
        </p:spPr>
        <p:txBody>
          <a:bodyPr wrap="square" rtlCol="0">
            <a:spAutoFit/>
          </a:bodyPr>
          <a:lstStyle/>
          <a:p>
            <a:r>
              <a:rPr lang="en-US" dirty="0" smtClean="0"/>
              <a:t>Pressure</a:t>
            </a:r>
          </a:p>
          <a:p>
            <a:r>
              <a:rPr lang="en-US" dirty="0" smtClean="0"/>
              <a:t>Line</a:t>
            </a:r>
            <a:endParaRPr lang="en-US" dirty="0"/>
          </a:p>
        </p:txBody>
      </p:sp>
      <p:cxnSp>
        <p:nvCxnSpPr>
          <p:cNvPr id="78" name="Straight Arrow Connector 77"/>
          <p:cNvCxnSpPr>
            <a:stCxn id="76" idx="2"/>
          </p:cNvCxnSpPr>
          <p:nvPr/>
        </p:nvCxnSpPr>
        <p:spPr>
          <a:xfrm>
            <a:off x="571500" y="3160931"/>
            <a:ext cx="495300" cy="3442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6200" y="5181600"/>
            <a:ext cx="1078750" cy="646331"/>
          </a:xfrm>
          <a:prstGeom prst="rect">
            <a:avLst/>
          </a:prstGeom>
          <a:noFill/>
        </p:spPr>
        <p:txBody>
          <a:bodyPr wrap="square" rtlCol="0">
            <a:spAutoFit/>
          </a:bodyPr>
          <a:lstStyle/>
          <a:p>
            <a:r>
              <a:rPr lang="en-US" dirty="0" smtClean="0"/>
              <a:t>Hydraulic Pump</a:t>
            </a:r>
            <a:endParaRPr lang="en-US" dirty="0"/>
          </a:p>
        </p:txBody>
      </p:sp>
      <p:cxnSp>
        <p:nvCxnSpPr>
          <p:cNvPr id="81" name="Straight Arrow Connector 80"/>
          <p:cNvCxnSpPr/>
          <p:nvPr/>
        </p:nvCxnSpPr>
        <p:spPr>
          <a:xfrm flipV="1">
            <a:off x="819150" y="5504765"/>
            <a:ext cx="533932" cy="1037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248524" y="5546525"/>
            <a:ext cx="1752600" cy="923330"/>
          </a:xfrm>
          <a:prstGeom prst="rect">
            <a:avLst/>
          </a:prstGeom>
          <a:noFill/>
        </p:spPr>
        <p:txBody>
          <a:bodyPr wrap="square" rtlCol="0">
            <a:spAutoFit/>
          </a:bodyPr>
          <a:lstStyle/>
          <a:p>
            <a:r>
              <a:rPr lang="en-US" dirty="0" smtClean="0"/>
              <a:t>2in x 2in Hollow</a:t>
            </a:r>
          </a:p>
          <a:p>
            <a:r>
              <a:rPr lang="en-US" dirty="0" smtClean="0"/>
              <a:t>Steel Tubing Frame</a:t>
            </a:r>
            <a:endParaRPr lang="en-US" dirty="0"/>
          </a:p>
        </p:txBody>
      </p:sp>
      <p:cxnSp>
        <p:nvCxnSpPr>
          <p:cNvPr id="86" name="Straight Arrow Connector 85"/>
          <p:cNvCxnSpPr>
            <a:stCxn id="84" idx="1"/>
          </p:cNvCxnSpPr>
          <p:nvPr/>
        </p:nvCxnSpPr>
        <p:spPr>
          <a:xfrm flipH="1" flipV="1">
            <a:off x="6859064" y="5712279"/>
            <a:ext cx="389460" cy="2959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467382" y="2858869"/>
            <a:ext cx="512391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dirty="0" smtClean="0"/>
              <a:t>Bridge Goes Here</a:t>
            </a:r>
          </a:p>
          <a:p>
            <a:pPr algn="ctr"/>
            <a:endParaRPr lang="en-US" dirty="0"/>
          </a:p>
        </p:txBody>
      </p:sp>
    </p:spTree>
    <p:extLst>
      <p:ext uri="{BB962C8B-B14F-4D97-AF65-F5344CB8AC3E}">
        <p14:creationId xmlns:p14="http://schemas.microsoft.com/office/powerpoint/2010/main" val="2091585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a:t>Areas of Responsibility</a:t>
            </a:r>
          </a:p>
        </p:txBody>
      </p:sp>
      <p:graphicFrame>
        <p:nvGraphicFramePr>
          <p:cNvPr id="67" name="Shape 67"/>
          <p:cNvGraphicFramePr/>
          <p:nvPr>
            <p:extLst>
              <p:ext uri="{D42A27DB-BD31-4B8C-83A1-F6EECF244321}">
                <p14:modId xmlns:p14="http://schemas.microsoft.com/office/powerpoint/2010/main" val="3957344980"/>
              </p:ext>
            </p:extLst>
          </p:nvPr>
        </p:nvGraphicFramePr>
        <p:xfrm>
          <a:off x="952500" y="3068000"/>
          <a:ext cx="7239000" cy="3169760"/>
        </p:xfrm>
        <a:graphic>
          <a:graphicData uri="http://schemas.openxmlformats.org/drawingml/2006/table">
            <a:tbl>
              <a:tblPr>
                <a:noFill/>
              </a:tblPr>
              <a:tblGrid>
                <a:gridCol w="2413000"/>
                <a:gridCol w="2413000"/>
                <a:gridCol w="2413000"/>
              </a:tblGrid>
              <a:tr h="609560">
                <a:tc>
                  <a:txBody>
                    <a:bodyPr/>
                    <a:lstStyle/>
                    <a:p>
                      <a:endParaRPr sz="2400" dirty="0"/>
                    </a:p>
                  </a:txBody>
                  <a:tcPr marL="91425" marR="91425" marT="121900" marB="121900"/>
                </a:tc>
                <a:tc>
                  <a:txBody>
                    <a:bodyPr/>
                    <a:lstStyle/>
                    <a:p>
                      <a:pPr>
                        <a:buNone/>
                      </a:pPr>
                      <a:r>
                        <a:rPr lang="en" sz="2400"/>
                        <a:t>Ben</a:t>
                      </a:r>
                    </a:p>
                  </a:txBody>
                  <a:tcPr marL="91425" marR="91425" marT="121900" marB="121900"/>
                </a:tc>
                <a:tc>
                  <a:txBody>
                    <a:bodyPr/>
                    <a:lstStyle/>
                    <a:p>
                      <a:pPr>
                        <a:buNone/>
                      </a:pPr>
                      <a:r>
                        <a:rPr lang="en" sz="2400"/>
                        <a:t>Carter</a:t>
                      </a:r>
                    </a:p>
                  </a:txBody>
                  <a:tcPr marL="91425" marR="91425" marT="121900" marB="121900"/>
                </a:tc>
              </a:tr>
              <a:tr h="609560">
                <a:tc>
                  <a:txBody>
                    <a:bodyPr/>
                    <a:lstStyle/>
                    <a:p>
                      <a:pPr>
                        <a:buNone/>
                      </a:pPr>
                      <a:r>
                        <a:rPr lang="en" sz="2400"/>
                        <a:t>Mechanical</a:t>
                      </a:r>
                    </a:p>
                  </a:txBody>
                  <a:tcPr marL="91425" marR="91425" marT="121900" marB="121900"/>
                </a:tc>
                <a:tc>
                  <a:txBody>
                    <a:bodyPr/>
                    <a:lstStyle/>
                    <a:p>
                      <a:pPr>
                        <a:buNone/>
                      </a:pPr>
                      <a:r>
                        <a:rPr lang="en" sz="2400"/>
                        <a:t>Hydraulics</a:t>
                      </a:r>
                    </a:p>
                  </a:txBody>
                  <a:tcPr marL="91425" marR="91425" marT="121900" marB="121900"/>
                </a:tc>
                <a:tc>
                  <a:txBody>
                    <a:bodyPr/>
                    <a:lstStyle/>
                    <a:p>
                      <a:pPr>
                        <a:buNone/>
                      </a:pPr>
                      <a:r>
                        <a:rPr lang="en" sz="2400"/>
                        <a:t>Frame</a:t>
                      </a:r>
                    </a:p>
                  </a:txBody>
                  <a:tcPr marL="91425" marR="91425" marT="121900" marB="121900"/>
                </a:tc>
              </a:tr>
              <a:tr h="609560">
                <a:tc>
                  <a:txBody>
                    <a:bodyPr/>
                    <a:lstStyle/>
                    <a:p>
                      <a:pPr>
                        <a:buNone/>
                      </a:pPr>
                      <a:r>
                        <a:rPr lang="en" sz="2400"/>
                        <a:t>Electrical</a:t>
                      </a:r>
                    </a:p>
                  </a:txBody>
                  <a:tcPr marL="91425" marR="91425" marT="121900" marB="121900"/>
                </a:tc>
                <a:tc>
                  <a:txBody>
                    <a:bodyPr/>
                    <a:lstStyle/>
                    <a:p>
                      <a:pPr>
                        <a:buNone/>
                      </a:pPr>
                      <a:r>
                        <a:rPr lang="en" sz="2400"/>
                        <a:t>Raspberry Pi &amp; Controls</a:t>
                      </a:r>
                    </a:p>
                  </a:txBody>
                  <a:tcPr marL="91425" marR="91425" marT="121900" marB="121900"/>
                </a:tc>
                <a:tc>
                  <a:txBody>
                    <a:bodyPr/>
                    <a:lstStyle/>
                    <a:p>
                      <a:pPr>
                        <a:buNone/>
                      </a:pPr>
                      <a:r>
                        <a:rPr lang="en" sz="2400"/>
                        <a:t>7-Segment Display</a:t>
                      </a:r>
                    </a:p>
                  </a:txBody>
                  <a:tcPr marL="91425" marR="91425" marT="121900" marB="121900"/>
                </a:tc>
              </a:tr>
              <a:tr h="609560">
                <a:tc>
                  <a:txBody>
                    <a:bodyPr/>
                    <a:lstStyle/>
                    <a:p>
                      <a:pPr>
                        <a:buNone/>
                      </a:pPr>
                      <a:r>
                        <a:rPr lang="en" sz="2400"/>
                        <a:t>Software</a:t>
                      </a:r>
                    </a:p>
                  </a:txBody>
                  <a:tcPr marL="91425" marR="91425" marT="121900" marB="121900"/>
                </a:tc>
                <a:tc>
                  <a:txBody>
                    <a:bodyPr/>
                    <a:lstStyle/>
                    <a:p>
                      <a:pPr>
                        <a:buNone/>
                      </a:pPr>
                      <a:r>
                        <a:rPr lang="en" sz="2400" dirty="0" smtClean="0">
                          <a:solidFill>
                            <a:schemeClr val="dk1"/>
                          </a:solidFill>
                        </a:rPr>
                        <a:t>I2C Sensors Interface</a:t>
                      </a:r>
                      <a:endParaRPr lang="en" sz="2400" dirty="0">
                        <a:solidFill>
                          <a:schemeClr val="dk1"/>
                        </a:solidFill>
                      </a:endParaRPr>
                    </a:p>
                  </a:txBody>
                  <a:tcPr marL="91425" marR="91425" marT="121900" marB="121900"/>
                </a:tc>
                <a:tc>
                  <a:txBody>
                    <a:bodyPr/>
                    <a:lstStyle/>
                    <a:p>
                      <a:pPr>
                        <a:buNone/>
                      </a:pPr>
                      <a:r>
                        <a:rPr lang="en" sz="2400" dirty="0">
                          <a:solidFill>
                            <a:schemeClr val="dk1"/>
                          </a:solidFill>
                        </a:rPr>
                        <a:t>Graphical </a:t>
                      </a:r>
                      <a:r>
                        <a:rPr lang="en" sz="2400" dirty="0" smtClean="0">
                          <a:solidFill>
                            <a:schemeClr val="dk1"/>
                          </a:solidFill>
                        </a:rPr>
                        <a:t>Interface</a:t>
                      </a:r>
                      <a:endParaRPr lang="en" sz="2400" dirty="0">
                        <a:solidFill>
                          <a:schemeClr val="dk1"/>
                        </a:solidFill>
                      </a:endParaRPr>
                    </a:p>
                  </a:txBody>
                  <a:tcPr marL="91425" marR="91425" marT="121900" marB="121900"/>
                </a:tc>
              </a:tr>
            </a:tbl>
          </a:graphicData>
        </a:graphic>
      </p:graphicFrame>
    </p:spTree>
    <p:extLst>
      <p:ext uri="{BB962C8B-B14F-4D97-AF65-F5344CB8AC3E}">
        <p14:creationId xmlns:p14="http://schemas.microsoft.com/office/powerpoint/2010/main" val="396470305"/>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2015</Words>
  <Application>Microsoft Office PowerPoint</Application>
  <PresentationFormat>On-screen Show (4:3)</PresentationFormat>
  <Paragraphs>614</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Competition Bridge Tester</vt:lpstr>
      <vt:lpstr>What We Will Discuss </vt:lpstr>
      <vt:lpstr>Course Background</vt:lpstr>
      <vt:lpstr>Project Background</vt:lpstr>
      <vt:lpstr>Preliminary Specs</vt:lpstr>
      <vt:lpstr>Preliminary Calculations</vt:lpstr>
      <vt:lpstr>Preliminary Design</vt:lpstr>
      <vt:lpstr>PowerPoint Presentation</vt:lpstr>
      <vt:lpstr>Areas of Responsibility</vt:lpstr>
      <vt:lpstr>Preliminary Timeline</vt:lpstr>
      <vt:lpstr>Preliminary Budget</vt:lpstr>
      <vt:lpstr>Conclusion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Carter</dc:creator>
  <cp:lastModifiedBy>Ben</cp:lastModifiedBy>
  <cp:revision>37</cp:revision>
  <dcterms:created xsi:type="dcterms:W3CDTF">2013-12-09T21:15:52Z</dcterms:created>
  <dcterms:modified xsi:type="dcterms:W3CDTF">2013-12-11T03:44:27Z</dcterms:modified>
</cp:coreProperties>
</file>