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27"/>
  </p:notesMasterIdLst>
  <p:sldIdLst>
    <p:sldId id="256" r:id="rId2"/>
    <p:sldId id="266" r:id="rId3"/>
    <p:sldId id="285" r:id="rId4"/>
    <p:sldId id="287" r:id="rId5"/>
    <p:sldId id="268" r:id="rId6"/>
    <p:sldId id="288" r:id="rId7"/>
    <p:sldId id="269" r:id="rId8"/>
    <p:sldId id="279" r:id="rId9"/>
    <p:sldId id="280" r:id="rId10"/>
    <p:sldId id="271" r:id="rId11"/>
    <p:sldId id="292" r:id="rId12"/>
    <p:sldId id="290" r:id="rId13"/>
    <p:sldId id="291" r:id="rId14"/>
    <p:sldId id="284" r:id="rId15"/>
    <p:sldId id="260" r:id="rId16"/>
    <p:sldId id="281" r:id="rId17"/>
    <p:sldId id="282" r:id="rId18"/>
    <p:sldId id="283" r:id="rId19"/>
    <p:sldId id="275" r:id="rId20"/>
    <p:sldId id="294" r:id="rId21"/>
    <p:sldId id="293" r:id="rId22"/>
    <p:sldId id="295" r:id="rId23"/>
    <p:sldId id="296" r:id="rId24"/>
    <p:sldId id="277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00" autoAdjust="0"/>
  </p:normalViewPr>
  <p:slideViewPr>
    <p:cSldViewPr>
      <p:cViewPr>
        <p:scale>
          <a:sx n="75" d="100"/>
          <a:sy n="75" d="100"/>
        </p:scale>
        <p:origin x="-165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A:\Bridge-Tester\Design\BO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543859649122806E-2"/>
          <c:y val="0.32742179768512542"/>
          <c:w val="0.7056352166505504"/>
          <c:h val="0.65936405490297334"/>
        </c:manualLayout>
      </c:layout>
      <c:pieChart>
        <c:varyColors val="1"/>
        <c:ser>
          <c:idx val="0"/>
          <c:order val="0"/>
          <c:tx>
            <c:strRef>
              <c:f>Main!$M$2</c:f>
              <c:strCache>
                <c:ptCount val="1"/>
                <c:pt idx="0">
                  <c:v>Total</c:v>
                </c:pt>
              </c:strCache>
            </c:strRef>
          </c:tx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eparator> </c:separator>
            <c:showLeaderLines val="1"/>
          </c:dLbls>
          <c:cat>
            <c:strRef>
              <c:f>Main!$L$3:$L$6</c:f>
              <c:strCache>
                <c:ptCount val="4"/>
                <c:pt idx="0">
                  <c:v>Electronics</c:v>
                </c:pt>
                <c:pt idx="1">
                  <c:v>Hydraulics</c:v>
                </c:pt>
                <c:pt idx="2">
                  <c:v>Mechanical</c:v>
                </c:pt>
                <c:pt idx="3">
                  <c:v>Raw Materials</c:v>
                </c:pt>
              </c:strCache>
            </c:strRef>
          </c:cat>
          <c:val>
            <c:numRef>
              <c:f>Main!$M$3:$M$6</c:f>
              <c:numCache>
                <c:formatCode>_("$"* #,##0.00_);_("$"* \(#,##0.00\);_("$"* "-"??_);_(@_)</c:formatCode>
                <c:ptCount val="4"/>
                <c:pt idx="0">
                  <c:v>600.94999999999993</c:v>
                </c:pt>
                <c:pt idx="1">
                  <c:v>1676.1599999999999</c:v>
                </c:pt>
                <c:pt idx="2">
                  <c:v>491.52</c:v>
                </c:pt>
                <c:pt idx="3">
                  <c:v>565.43395833333329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5262598425196852"/>
          <c:y val="1.0511553702846179E-3"/>
          <c:w val="0.20848512685914261"/>
          <c:h val="0.2363779527559055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6D4C-ED66-467E-8C14-E23FF42A19B1}" type="datetimeFigureOut">
              <a:rPr lang="en-US" smtClean="0"/>
              <a:t>4/26/2014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1FFEF-BEF9-4EE0-94EC-51761DE7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46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145D9-3B8E-4505-A6EF-634B668909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78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frame</a:t>
            </a:r>
            <a:r>
              <a:rPr lang="en-US" baseline="0" dirty="0" smtClean="0"/>
              <a:t> is the structure that everything else is built on with this project. The above frame on the left shows the structure under maximum load with very exaggerated displacement visuals. There are a few more beams to be added to the frame but we are waiting on other key parts to fabricate mounting requirements after measurements.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1FFEF-BEF9-4EE0-94EC-51761DE7F5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76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frame</a:t>
            </a:r>
            <a:r>
              <a:rPr lang="en-US" baseline="0" dirty="0" smtClean="0"/>
              <a:t> is the structure that everything else is built on with this project. The above frame on the left shows the structure under maximum load with very exaggerated displacement visuals. There are a few more beams to be added to the frame but we are waiting on other key parts to fabricate mounting requirements after measurements.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1FFEF-BEF9-4EE0-94EC-51761DE7F5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76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1FFEF-BEF9-4EE0-94EC-51761DE7F5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76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hydraulic system has</a:t>
            </a:r>
            <a:r>
              <a:rPr lang="en-US" baseline="0" dirty="0" smtClean="0"/>
              <a:t> is manually operated and has active extend and retract states. It is capable of outputting between 2K-3Ksi of pressure. It has a return tank and a gear pump with a manual handle.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1FFEF-BEF9-4EE0-94EC-51761DE7F5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74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1FFEF-BEF9-4EE0-94EC-51761DE7F5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76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1FFEF-BEF9-4EE0-94EC-51761DE7F5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76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1FFEF-BEF9-4EE0-94EC-51761DE7F5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76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1FFEF-BEF9-4EE0-94EC-51761DE7F5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76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145D9-3B8E-4505-A6EF-634B668909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8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145D9-3B8E-4505-A6EF-634B668909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58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145D9-3B8E-4505-A6EF-634B668909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58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1FFEF-BEF9-4EE0-94EC-51761DE7F5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14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A5F-7BC5-4F13-A9EC-CC4E0CE58B7F}" type="datetimeFigureOut">
              <a:rPr lang="en-US" smtClean="0"/>
              <a:t>4/26/2014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34512E-3ABD-4298-883C-F32B61C618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A5F-7BC5-4F13-A9EC-CC4E0CE58B7F}" type="datetimeFigureOut">
              <a:rPr lang="en-US" smtClean="0"/>
              <a:t>4/26/2014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12E-3ABD-4298-883C-F32B61C618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A5F-7BC5-4F13-A9EC-CC4E0CE58B7F}" type="datetimeFigureOut">
              <a:rPr lang="en-US" smtClean="0"/>
              <a:t>4/26/2014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12E-3ABD-4298-883C-F32B61C618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823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A5F-7BC5-4F13-A9EC-CC4E0CE58B7F}" type="datetimeFigureOut">
              <a:rPr lang="en-US" smtClean="0"/>
              <a:t>4/26/2014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12E-3ABD-4298-883C-F32B61C618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A5F-7BC5-4F13-A9EC-CC4E0CE58B7F}" type="datetimeFigureOut">
              <a:rPr lang="en-US" smtClean="0"/>
              <a:t>4/26/2014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12E-3ABD-4298-883C-F32B61C618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A5F-7BC5-4F13-A9EC-CC4E0CE58B7F}" type="datetimeFigureOut">
              <a:rPr lang="en-US" smtClean="0"/>
              <a:t>4/26/2014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12E-3ABD-4298-883C-F32B61C618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A5F-7BC5-4F13-A9EC-CC4E0CE58B7F}" type="datetimeFigureOut">
              <a:rPr lang="en-US" smtClean="0"/>
              <a:t>4/26/2014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12E-3ABD-4298-883C-F32B61C6184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A5F-7BC5-4F13-A9EC-CC4E0CE58B7F}" type="datetimeFigureOut">
              <a:rPr lang="en-US" smtClean="0"/>
              <a:t>4/26/2014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12E-3ABD-4298-883C-F32B61C618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A5F-7BC5-4F13-A9EC-CC4E0CE58B7F}" type="datetimeFigureOut">
              <a:rPr lang="en-US" smtClean="0"/>
              <a:t>4/26/2014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12E-3ABD-4298-883C-F32B61C618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A5F-7BC5-4F13-A9EC-CC4E0CE58B7F}" type="datetimeFigureOut">
              <a:rPr lang="en-US" smtClean="0"/>
              <a:t>4/26/2014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12E-3ABD-4298-883C-F32B61C618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A5F-7BC5-4F13-A9EC-CC4E0CE58B7F}" type="datetimeFigureOut">
              <a:rPr lang="en-US" smtClean="0"/>
              <a:t>4/26/2014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12E-3ABD-4298-883C-F32B61C618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FC45A5F-7BC5-4F13-A9EC-CC4E0CE58B7F}" type="datetimeFigureOut">
              <a:rPr lang="en-US" smtClean="0"/>
              <a:t>4/26/2014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F34512E-3ABD-4298-883C-F32B61C6184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315200" cy="2595025"/>
          </a:xfrm>
        </p:spPr>
        <p:txBody>
          <a:bodyPr/>
          <a:lstStyle/>
          <a:p>
            <a:r>
              <a:rPr lang="en-US" dirty="0" smtClean="0"/>
              <a:t>Bridge Tester</a:t>
            </a:r>
            <a:br>
              <a:rPr lang="en-US" dirty="0" smtClean="0"/>
            </a:br>
            <a:r>
              <a:rPr lang="en-US" dirty="0" smtClean="0"/>
              <a:t>ELM-4702 Projects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113168"/>
            <a:ext cx="7315200" cy="114463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Ben </a:t>
            </a:r>
            <a:r>
              <a:rPr lang="en-US" sz="2800" dirty="0" err="1" smtClean="0"/>
              <a:t>Holleran</a:t>
            </a:r>
            <a:endParaRPr lang="en-US" sz="2800" dirty="0" smtClean="0"/>
          </a:p>
          <a:p>
            <a:r>
              <a:rPr lang="en-US" sz="2800" dirty="0" smtClean="0"/>
              <a:t>Carter </a:t>
            </a:r>
            <a:r>
              <a:rPr lang="en-US" sz="2800" dirty="0" err="1" smtClean="0"/>
              <a:t>Mealey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509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315200" cy="1154097"/>
          </a:xfrm>
        </p:spPr>
        <p:txBody>
          <a:bodyPr/>
          <a:lstStyle/>
          <a:p>
            <a:r>
              <a:rPr lang="en-US" dirty="0" smtClean="0"/>
              <a:t>Final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3718"/>
            <a:ext cx="7315200" cy="3539527"/>
          </a:xfrm>
        </p:spPr>
        <p:txBody>
          <a:bodyPr>
            <a:noAutofit/>
          </a:bodyPr>
          <a:lstStyle/>
          <a:p>
            <a:r>
              <a:rPr lang="en-US" sz="2800" dirty="0" smtClean="0"/>
              <a:t>Hydraulic cylinder and pump</a:t>
            </a:r>
          </a:p>
          <a:p>
            <a:r>
              <a:rPr lang="en-US" sz="2800" dirty="0" smtClean="0"/>
              <a:t>AC electric motor</a:t>
            </a:r>
            <a:endParaRPr lang="en-US" sz="2800" dirty="0"/>
          </a:p>
          <a:p>
            <a:r>
              <a:rPr lang="en-US" sz="2800" dirty="0" smtClean="0"/>
              <a:t>Truss instead of I-Beam to save weight</a:t>
            </a:r>
          </a:p>
          <a:p>
            <a:r>
              <a:rPr lang="en-US" sz="2800" dirty="0" smtClean="0"/>
              <a:t>Raspberry Pi microcomputer as controller</a:t>
            </a:r>
          </a:p>
          <a:p>
            <a:pPr lvl="1"/>
            <a:r>
              <a:rPr lang="en-US" sz="2400" dirty="0"/>
              <a:t>I²C interface</a:t>
            </a:r>
          </a:p>
          <a:p>
            <a:pPr lvl="2"/>
            <a:r>
              <a:rPr lang="en-US" sz="2000" dirty="0"/>
              <a:t>Deflection data</a:t>
            </a:r>
          </a:p>
          <a:p>
            <a:pPr lvl="2"/>
            <a:r>
              <a:rPr lang="en-US" sz="2000" dirty="0"/>
              <a:t>Load </a:t>
            </a:r>
            <a:r>
              <a:rPr lang="en-US" sz="2000" dirty="0" smtClean="0"/>
              <a:t>data</a:t>
            </a:r>
            <a:endParaRPr lang="en-US" sz="2800" dirty="0" smtClean="0"/>
          </a:p>
          <a:p>
            <a:r>
              <a:rPr lang="en-US" sz="2600" dirty="0" smtClean="0"/>
              <a:t>HDMI monitor for load display and force over deflection readout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372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315200" cy="1154097"/>
          </a:xfrm>
        </p:spPr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3718"/>
            <a:ext cx="7315200" cy="3539527"/>
          </a:xfrm>
        </p:spPr>
        <p:txBody>
          <a:bodyPr>
            <a:noAutofit/>
          </a:bodyPr>
          <a:lstStyle/>
          <a:p>
            <a:r>
              <a:rPr lang="en-US" sz="2800" dirty="0" smtClean="0"/>
              <a:t>Project to be Open Source</a:t>
            </a:r>
          </a:p>
          <a:p>
            <a:r>
              <a:rPr lang="en-US" sz="2800" dirty="0" err="1" smtClean="0"/>
              <a:t>Github</a:t>
            </a:r>
            <a:r>
              <a:rPr lang="en-US" sz="2800" dirty="0" smtClean="0"/>
              <a:t> selected for project management</a:t>
            </a:r>
          </a:p>
          <a:p>
            <a:pPr lvl="1"/>
            <a:r>
              <a:rPr lang="en-US" sz="2600" dirty="0" smtClean="0"/>
              <a:t>Version control</a:t>
            </a:r>
          </a:p>
          <a:p>
            <a:pPr lvl="1"/>
            <a:r>
              <a:rPr lang="en-US" sz="2600" dirty="0" smtClean="0"/>
              <a:t>File management</a:t>
            </a:r>
          </a:p>
          <a:p>
            <a:pPr lvl="1"/>
            <a:r>
              <a:rPr lang="en-US" sz="2600" dirty="0" smtClean="0"/>
              <a:t>Task tracking</a:t>
            </a:r>
          </a:p>
          <a:p>
            <a:pPr lvl="1"/>
            <a:r>
              <a:rPr lang="en-US" sz="2600" dirty="0" smtClean="0"/>
              <a:t>Time management</a:t>
            </a:r>
          </a:p>
        </p:txBody>
      </p:sp>
    </p:spTree>
    <p:extLst>
      <p:ext uri="{BB962C8B-B14F-4D97-AF65-F5344CB8AC3E}">
        <p14:creationId xmlns:p14="http://schemas.microsoft.com/office/powerpoint/2010/main" val="399249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-228600"/>
            <a:ext cx="8229600" cy="1143000"/>
          </a:xfrm>
        </p:spPr>
        <p:txBody>
          <a:bodyPr/>
          <a:lstStyle/>
          <a:p>
            <a:r>
              <a:rPr lang="en-US" dirty="0" smtClean="0"/>
              <a:t>Work Breakdown </a:t>
            </a:r>
            <a:r>
              <a:rPr lang="en-US" dirty="0" err="1" smtClean="0"/>
              <a:t>Gaant</a:t>
            </a:r>
            <a:r>
              <a:rPr lang="en-US" dirty="0" smtClean="0"/>
              <a:t>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</a:t>
            </a:r>
            <a:r>
              <a:rPr lang="en-US" dirty="0" err="1" smtClean="0"/>
              <a:t>Gaant</a:t>
            </a:r>
            <a:r>
              <a:rPr lang="en-US" dirty="0" smtClean="0"/>
              <a:t> chart screen shot here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7" t="25741" r="12649" b="22593"/>
          <a:stretch/>
        </p:blipFill>
        <p:spPr bwMode="auto">
          <a:xfrm>
            <a:off x="1" y="1371600"/>
            <a:ext cx="914400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4572000"/>
            <a:ext cx="15440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B0F0"/>
                </a:solidFill>
              </a:rPr>
              <a:t>Carter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3600" b="1" dirty="0" smtClean="0">
                <a:solidFill>
                  <a:srgbClr val="92D050"/>
                </a:solidFill>
              </a:rPr>
              <a:t>Ben</a:t>
            </a:r>
            <a:endParaRPr lang="en-US" sz="3600" b="1" dirty="0">
              <a:solidFill>
                <a:srgbClr val="92D05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1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Project managed via </a:t>
            </a:r>
            <a:r>
              <a:rPr lang="en-US" sz="2800" dirty="0" err="1" smtClean="0"/>
              <a:t>GitHub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605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2254883"/>
              </p:ext>
            </p:extLst>
          </p:nvPr>
        </p:nvGraphicFramePr>
        <p:xfrm>
          <a:off x="5562600" y="1828800"/>
          <a:ext cx="43434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017298"/>
              </p:ext>
            </p:extLst>
          </p:nvPr>
        </p:nvGraphicFramePr>
        <p:xfrm>
          <a:off x="5562600" y="1295400"/>
          <a:ext cx="2286000" cy="1356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600"/>
                <a:gridCol w="1295400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Category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Electronics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600.95 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Hydraulics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1,676.16 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Mechanical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491.52 </a:t>
                      </a: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Raw Materials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565.43 </a:t>
                      </a: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3,334.06 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153853"/>
              </p:ext>
            </p:extLst>
          </p:nvPr>
        </p:nvGraphicFramePr>
        <p:xfrm>
          <a:off x="152400" y="186927"/>
          <a:ext cx="5257800" cy="64424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6112"/>
                <a:gridCol w="655516"/>
                <a:gridCol w="764771"/>
                <a:gridCol w="764771"/>
                <a:gridCol w="655516"/>
                <a:gridCol w="751114"/>
              </a:tblGrid>
              <a:tr h="1089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Name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Qt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Price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Shipping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Total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Electronics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 </a:t>
                      </a:r>
                      <a:r>
                        <a:rPr lang="en-US" sz="800" b="0" u="none" strike="noStrike" dirty="0">
                          <a:effectLst/>
                        </a:rPr>
                        <a:t>$     </a:t>
                      </a:r>
                      <a:r>
                        <a:rPr lang="en-US" sz="800" b="1" u="none" strike="noStrike" dirty="0">
                          <a:effectLst/>
                        </a:rPr>
                        <a:t>600.95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7 segment display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16.46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15.00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97.30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Rasberry Pi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55.00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12.72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67.72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Monitor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136.00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136.00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hdmi cord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5.79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5.79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i2c ADC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14.95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4.07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19.02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Switches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5.95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5.95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Misc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150.00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150.00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Darlington Array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2.00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4.43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16.43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USB external HDD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28.00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7.49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35.49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7-Seg I2C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5.95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7.50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37.25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Wireless router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30.00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30.00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089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089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Hydraulics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 $ 1,676.16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Pump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171.75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24.32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196.07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Motor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123.00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123.00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Cylinder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236.50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236.50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Sensor (0-5V)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$391.50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391.50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Lines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100.00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500.00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Valve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85.00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85.00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Tank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70.00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70.00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Filter housing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40.00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40.00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Filter Cartridge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 dirty="0">
                          <a:effectLst/>
                        </a:rPr>
                        <a:t>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20.00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20.00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Motor Coupling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4.22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4.22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Pump Coupling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5.29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5.29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Coupling Spider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2.29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4.58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089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Mechanical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491.52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Castors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47.88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191.52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Misc Hardware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300.00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300.00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Raw Materials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315.21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Frame Steel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.00 ft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2.33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.00 ft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3.63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.00 ft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12.06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Steel Cuts at Capitol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10.00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60.00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Paint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7.00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70.00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Aluminum plate 1'x6'x.5"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185.21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185.21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</a:tbl>
          </a:graphicData>
        </a:graphic>
      </p:graphicFrame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5867400" y="132322"/>
            <a:ext cx="18288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sz="3600" dirty="0" smtClean="0"/>
              <a:t>Final </a:t>
            </a:r>
            <a:br>
              <a:rPr lang="en" sz="3600" dirty="0" smtClean="0"/>
            </a:br>
            <a:r>
              <a:rPr lang="en" sz="3600" dirty="0" smtClean="0"/>
              <a:t>Budget</a:t>
            </a:r>
            <a:endParaRPr lang="en" sz="3600" dirty="0"/>
          </a:p>
        </p:txBody>
      </p:sp>
    </p:spTree>
    <p:extLst>
      <p:ext uri="{BB962C8B-B14F-4D97-AF65-F5344CB8AC3E}">
        <p14:creationId xmlns:p14="http://schemas.microsoft.com/office/powerpoint/2010/main" val="20230944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5969506" y="5334000"/>
            <a:ext cx="812294" cy="106456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1192671" y="1372645"/>
            <a:ext cx="2888669" cy="4023737"/>
          </a:xfrm>
          <a:custGeom>
            <a:avLst/>
            <a:gdLst>
              <a:gd name="connsiteX0" fmla="*/ 2941996 w 2941996"/>
              <a:gd name="connsiteY0" fmla="*/ 416676 h 4721976"/>
              <a:gd name="connsiteX1" fmla="*/ 2780071 w 2941996"/>
              <a:gd name="connsiteY1" fmla="*/ 26151 h 4721976"/>
              <a:gd name="connsiteX2" fmla="*/ 2151421 w 2941996"/>
              <a:gd name="connsiteY2" fmla="*/ 64251 h 4721976"/>
              <a:gd name="connsiteX3" fmla="*/ 170221 w 2941996"/>
              <a:gd name="connsiteY3" fmla="*/ 292851 h 4721976"/>
              <a:gd name="connsiteX4" fmla="*/ 94021 w 2941996"/>
              <a:gd name="connsiteY4" fmla="*/ 1731126 h 4721976"/>
              <a:gd name="connsiteX5" fmla="*/ 65446 w 2941996"/>
              <a:gd name="connsiteY5" fmla="*/ 4160001 h 4721976"/>
              <a:gd name="connsiteX6" fmla="*/ 475021 w 2941996"/>
              <a:gd name="connsiteY6" fmla="*/ 4721976 h 4721976"/>
              <a:gd name="connsiteX0" fmla="*/ 2932471 w 2932471"/>
              <a:gd name="connsiteY0" fmla="*/ 1388548 h 4788973"/>
              <a:gd name="connsiteX1" fmla="*/ 2780071 w 2932471"/>
              <a:gd name="connsiteY1" fmla="*/ 93148 h 4788973"/>
              <a:gd name="connsiteX2" fmla="*/ 2151421 w 2932471"/>
              <a:gd name="connsiteY2" fmla="*/ 131248 h 4788973"/>
              <a:gd name="connsiteX3" fmla="*/ 170221 w 2932471"/>
              <a:gd name="connsiteY3" fmla="*/ 359848 h 4788973"/>
              <a:gd name="connsiteX4" fmla="*/ 94021 w 2932471"/>
              <a:gd name="connsiteY4" fmla="*/ 1798123 h 4788973"/>
              <a:gd name="connsiteX5" fmla="*/ 65446 w 2932471"/>
              <a:gd name="connsiteY5" fmla="*/ 4226998 h 4788973"/>
              <a:gd name="connsiteX6" fmla="*/ 475021 w 2932471"/>
              <a:gd name="connsiteY6" fmla="*/ 4788973 h 4788973"/>
              <a:gd name="connsiteX0" fmla="*/ 2932471 w 2932471"/>
              <a:gd name="connsiteY0" fmla="*/ 1356806 h 4757231"/>
              <a:gd name="connsiteX1" fmla="*/ 2904194 w 2932471"/>
              <a:gd name="connsiteY1" fmla="*/ 928182 h 4757231"/>
              <a:gd name="connsiteX2" fmla="*/ 2780071 w 2932471"/>
              <a:gd name="connsiteY2" fmla="*/ 61406 h 4757231"/>
              <a:gd name="connsiteX3" fmla="*/ 2151421 w 2932471"/>
              <a:gd name="connsiteY3" fmla="*/ 99506 h 4757231"/>
              <a:gd name="connsiteX4" fmla="*/ 170221 w 2932471"/>
              <a:gd name="connsiteY4" fmla="*/ 328106 h 4757231"/>
              <a:gd name="connsiteX5" fmla="*/ 94021 w 2932471"/>
              <a:gd name="connsiteY5" fmla="*/ 1766381 h 4757231"/>
              <a:gd name="connsiteX6" fmla="*/ 65446 w 2932471"/>
              <a:gd name="connsiteY6" fmla="*/ 4195256 h 4757231"/>
              <a:gd name="connsiteX7" fmla="*/ 475021 w 2932471"/>
              <a:gd name="connsiteY7" fmla="*/ 4757231 h 4757231"/>
              <a:gd name="connsiteX0" fmla="*/ 2931082 w 2931082"/>
              <a:gd name="connsiteY0" fmla="*/ 1306357 h 4706782"/>
              <a:gd name="connsiteX1" fmla="*/ 2902805 w 2931082"/>
              <a:gd name="connsiteY1" fmla="*/ 877733 h 4706782"/>
              <a:gd name="connsiteX2" fmla="*/ 2778682 w 2931082"/>
              <a:gd name="connsiteY2" fmla="*/ 10957 h 4706782"/>
              <a:gd name="connsiteX3" fmla="*/ 2130982 w 2931082"/>
              <a:gd name="connsiteY3" fmla="*/ 382432 h 4706782"/>
              <a:gd name="connsiteX4" fmla="*/ 168832 w 2931082"/>
              <a:gd name="connsiteY4" fmla="*/ 277657 h 4706782"/>
              <a:gd name="connsiteX5" fmla="*/ 92632 w 2931082"/>
              <a:gd name="connsiteY5" fmla="*/ 1715932 h 4706782"/>
              <a:gd name="connsiteX6" fmla="*/ 64057 w 2931082"/>
              <a:gd name="connsiteY6" fmla="*/ 4144807 h 4706782"/>
              <a:gd name="connsiteX7" fmla="*/ 473632 w 2931082"/>
              <a:gd name="connsiteY7" fmla="*/ 4706782 h 4706782"/>
              <a:gd name="connsiteX0" fmla="*/ 2913052 w 2913052"/>
              <a:gd name="connsiteY0" fmla="*/ 1331228 h 4731653"/>
              <a:gd name="connsiteX1" fmla="*/ 2884775 w 2913052"/>
              <a:gd name="connsiteY1" fmla="*/ 902604 h 4731653"/>
              <a:gd name="connsiteX2" fmla="*/ 2760652 w 2913052"/>
              <a:gd name="connsiteY2" fmla="*/ 35828 h 4731653"/>
              <a:gd name="connsiteX3" fmla="*/ 1865302 w 2913052"/>
              <a:gd name="connsiteY3" fmla="*/ 178703 h 4731653"/>
              <a:gd name="connsiteX4" fmla="*/ 150802 w 2913052"/>
              <a:gd name="connsiteY4" fmla="*/ 302528 h 4731653"/>
              <a:gd name="connsiteX5" fmla="*/ 74602 w 2913052"/>
              <a:gd name="connsiteY5" fmla="*/ 1740803 h 4731653"/>
              <a:gd name="connsiteX6" fmla="*/ 46027 w 2913052"/>
              <a:gd name="connsiteY6" fmla="*/ 4169678 h 4731653"/>
              <a:gd name="connsiteX7" fmla="*/ 455602 w 2913052"/>
              <a:gd name="connsiteY7" fmla="*/ 4731653 h 4731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13052" h="4731653">
                <a:moveTo>
                  <a:pt x="2913052" y="1331228"/>
                </a:moveTo>
                <a:cubicBezTo>
                  <a:pt x="2889289" y="1121678"/>
                  <a:pt x="2910175" y="1118504"/>
                  <a:pt x="2884775" y="902604"/>
                </a:cubicBezTo>
                <a:cubicBezTo>
                  <a:pt x="2859375" y="686704"/>
                  <a:pt x="2930564" y="156478"/>
                  <a:pt x="2760652" y="35828"/>
                </a:cubicBezTo>
                <a:cubicBezTo>
                  <a:pt x="2590740" y="-84822"/>
                  <a:pt x="2300277" y="134253"/>
                  <a:pt x="1865302" y="178703"/>
                </a:cubicBezTo>
                <a:cubicBezTo>
                  <a:pt x="1430327" y="223153"/>
                  <a:pt x="449252" y="42178"/>
                  <a:pt x="150802" y="302528"/>
                </a:cubicBezTo>
                <a:cubicBezTo>
                  <a:pt x="-147648" y="562878"/>
                  <a:pt x="92065" y="1096278"/>
                  <a:pt x="74602" y="1740803"/>
                </a:cubicBezTo>
                <a:cubicBezTo>
                  <a:pt x="57139" y="2385328"/>
                  <a:pt x="-17473" y="3671203"/>
                  <a:pt x="46027" y="4169678"/>
                </a:cubicBezTo>
                <a:cubicBezTo>
                  <a:pt x="109527" y="4668153"/>
                  <a:pt x="385752" y="4687203"/>
                  <a:pt x="455602" y="4731653"/>
                </a:cubicBezTo>
              </a:path>
            </a:pathLst>
          </a:cu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864099" y="2546235"/>
            <a:ext cx="453373" cy="84239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stCxn id="47" idx="2"/>
          </p:cNvCxnSpPr>
          <p:nvPr/>
        </p:nvCxnSpPr>
        <p:spPr>
          <a:xfrm>
            <a:off x="4090785" y="3388629"/>
            <a:ext cx="0" cy="815781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015223" y="4180110"/>
            <a:ext cx="151124" cy="5091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16200000">
            <a:off x="4871462" y="3110527"/>
            <a:ext cx="177055" cy="971992"/>
            <a:chOff x="6813723" y="3160800"/>
            <a:chExt cx="177055" cy="971992"/>
          </a:xfrm>
        </p:grpSpPr>
        <p:sp>
          <p:nvSpPr>
            <p:cNvPr id="48" name="Rectangle 47"/>
            <p:cNvSpPr/>
            <p:nvPr/>
          </p:nvSpPr>
          <p:spPr>
            <a:xfrm>
              <a:off x="6945442" y="3453562"/>
              <a:ext cx="45336" cy="843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45442" y="3604625"/>
              <a:ext cx="45336" cy="843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945442" y="3304286"/>
              <a:ext cx="45336" cy="843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813723" y="3160800"/>
              <a:ext cx="129535" cy="9719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1313875" y="5347783"/>
            <a:ext cx="812294" cy="106456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297683" y="4095765"/>
            <a:ext cx="0" cy="233278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813723" y="4095765"/>
            <a:ext cx="0" cy="233278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286889" y="4975186"/>
            <a:ext cx="551604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297683" y="4975186"/>
            <a:ext cx="960719" cy="145336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5819491" y="4975186"/>
            <a:ext cx="994232" cy="145336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2258402" y="4975186"/>
            <a:ext cx="906746" cy="145336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297683" y="6428547"/>
            <a:ext cx="551604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903079" y="4975186"/>
            <a:ext cx="916413" cy="145336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4044908" y="4975186"/>
            <a:ext cx="858170" cy="145336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3165148" y="4975186"/>
            <a:ext cx="831184" cy="145336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97683" y="2512805"/>
            <a:ext cx="0" cy="15829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811024" y="2512805"/>
            <a:ext cx="0" cy="15829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294984" y="2512805"/>
            <a:ext cx="551604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582994" y="2512805"/>
            <a:ext cx="2216377" cy="94075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305779" y="2512805"/>
            <a:ext cx="2161618" cy="9829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140634" y="6436646"/>
            <a:ext cx="314099" cy="2881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631226" y="6457164"/>
            <a:ext cx="359596" cy="2962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101153" y="2667000"/>
            <a:ext cx="21146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box: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Raspberry Pi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I2C A2D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Force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Deflection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Switches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Hydraulic Handle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574604" y="3688422"/>
            <a:ext cx="1188902" cy="54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Hydraulic</a:t>
            </a:r>
          </a:p>
          <a:p>
            <a:r>
              <a:rPr lang="en-US" dirty="0" smtClean="0"/>
              <a:t>Cylinder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" y="3160800"/>
            <a:ext cx="119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Pressure</a:t>
            </a:r>
          </a:p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" y="5428782"/>
            <a:ext cx="1222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Hydraulic Pump, Motor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637005" y="5058192"/>
            <a:ext cx="1737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3in x 3in       Hollow</a:t>
            </a:r>
          </a:p>
          <a:p>
            <a:r>
              <a:rPr lang="en-US" dirty="0" smtClean="0"/>
              <a:t>  Steel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512753" y="4327191"/>
            <a:ext cx="5081030" cy="549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Bridge Goes Here</a:t>
            </a:r>
          </a:p>
          <a:p>
            <a:pPr algn="ctr"/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899187" y="6519670"/>
            <a:ext cx="2675417" cy="314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Large Castors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328190" y="2910828"/>
            <a:ext cx="1595957" cy="777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sz="6000" dirty="0">
              <a:solidFill>
                <a:srgbClr val="FF0000"/>
              </a:solidFill>
              <a:latin typeface="Razer Header Light" pitchFamily="2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18098" y="2128980"/>
            <a:ext cx="1359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LCD Screen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933553" y="2710692"/>
            <a:ext cx="288569" cy="272491"/>
          </a:xfrm>
          <a:prstGeom prst="straightConnector1">
            <a:avLst/>
          </a:prstGeom>
          <a:ln w="444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78395" y="152400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System Diagram</a:t>
            </a:r>
            <a:endParaRPr lang="en-US" sz="3600" dirty="0">
              <a:solidFill>
                <a:schemeClr val="tx2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H="1" flipV="1">
            <a:off x="1297683" y="3710431"/>
            <a:ext cx="5498500" cy="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1328190" y="3124200"/>
            <a:ext cx="1262610" cy="564222"/>
          </a:xfrm>
          <a:custGeom>
            <a:avLst/>
            <a:gdLst>
              <a:gd name="connsiteX0" fmla="*/ 0 w 869577"/>
              <a:gd name="connsiteY0" fmla="*/ 304997 h 304997"/>
              <a:gd name="connsiteX1" fmla="*/ 8965 w 869577"/>
              <a:gd name="connsiteY1" fmla="*/ 260174 h 304997"/>
              <a:gd name="connsiteX2" fmla="*/ 35859 w 869577"/>
              <a:gd name="connsiteY2" fmla="*/ 251209 h 304997"/>
              <a:gd name="connsiteX3" fmla="*/ 71718 w 869577"/>
              <a:gd name="connsiteY3" fmla="*/ 215350 h 304997"/>
              <a:gd name="connsiteX4" fmla="*/ 98612 w 869577"/>
              <a:gd name="connsiteY4" fmla="*/ 197421 h 304997"/>
              <a:gd name="connsiteX5" fmla="*/ 161365 w 869577"/>
              <a:gd name="connsiteY5" fmla="*/ 143632 h 304997"/>
              <a:gd name="connsiteX6" fmla="*/ 197224 w 869577"/>
              <a:gd name="connsiteY6" fmla="*/ 98809 h 304997"/>
              <a:gd name="connsiteX7" fmla="*/ 224118 w 869577"/>
              <a:gd name="connsiteY7" fmla="*/ 89844 h 304997"/>
              <a:gd name="connsiteX8" fmla="*/ 251012 w 869577"/>
              <a:gd name="connsiteY8" fmla="*/ 71915 h 304997"/>
              <a:gd name="connsiteX9" fmla="*/ 313765 w 869577"/>
              <a:gd name="connsiteY9" fmla="*/ 53985 h 304997"/>
              <a:gd name="connsiteX10" fmla="*/ 376518 w 869577"/>
              <a:gd name="connsiteY10" fmla="*/ 36056 h 304997"/>
              <a:gd name="connsiteX11" fmla="*/ 466165 w 869577"/>
              <a:gd name="connsiteY11" fmla="*/ 27091 h 304997"/>
              <a:gd name="connsiteX12" fmla="*/ 528918 w 869577"/>
              <a:gd name="connsiteY12" fmla="*/ 18127 h 304997"/>
              <a:gd name="connsiteX13" fmla="*/ 555812 w 869577"/>
              <a:gd name="connsiteY13" fmla="*/ 9162 h 304997"/>
              <a:gd name="connsiteX14" fmla="*/ 815789 w 869577"/>
              <a:gd name="connsiteY14" fmla="*/ 9162 h 304997"/>
              <a:gd name="connsiteX15" fmla="*/ 842683 w 869577"/>
              <a:gd name="connsiteY15" fmla="*/ 18127 h 304997"/>
              <a:gd name="connsiteX16" fmla="*/ 869577 w 869577"/>
              <a:gd name="connsiteY16" fmla="*/ 36056 h 304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69577" h="304997">
                <a:moveTo>
                  <a:pt x="0" y="304997"/>
                </a:moveTo>
                <a:cubicBezTo>
                  <a:pt x="2988" y="290056"/>
                  <a:pt x="513" y="272852"/>
                  <a:pt x="8965" y="260174"/>
                </a:cubicBezTo>
                <a:cubicBezTo>
                  <a:pt x="14207" y="252311"/>
                  <a:pt x="28170" y="256702"/>
                  <a:pt x="35859" y="251209"/>
                </a:cubicBezTo>
                <a:cubicBezTo>
                  <a:pt x="49614" y="241384"/>
                  <a:pt x="59765" y="227303"/>
                  <a:pt x="71718" y="215350"/>
                </a:cubicBezTo>
                <a:cubicBezTo>
                  <a:pt x="79336" y="207732"/>
                  <a:pt x="90432" y="204433"/>
                  <a:pt x="98612" y="197421"/>
                </a:cubicBezTo>
                <a:cubicBezTo>
                  <a:pt x="174704" y="132200"/>
                  <a:pt x="99618" y="184798"/>
                  <a:pt x="161365" y="143632"/>
                </a:cubicBezTo>
                <a:cubicBezTo>
                  <a:pt x="169510" y="131414"/>
                  <a:pt x="183028" y="107326"/>
                  <a:pt x="197224" y="98809"/>
                </a:cubicBezTo>
                <a:cubicBezTo>
                  <a:pt x="205327" y="93947"/>
                  <a:pt x="215666" y="94070"/>
                  <a:pt x="224118" y="89844"/>
                </a:cubicBezTo>
                <a:cubicBezTo>
                  <a:pt x="233755" y="85026"/>
                  <a:pt x="241375" y="76733"/>
                  <a:pt x="251012" y="71915"/>
                </a:cubicBezTo>
                <a:cubicBezTo>
                  <a:pt x="265342" y="64750"/>
                  <a:pt x="300360" y="57815"/>
                  <a:pt x="313765" y="53985"/>
                </a:cubicBezTo>
                <a:cubicBezTo>
                  <a:pt x="339302" y="46689"/>
                  <a:pt x="348501" y="40059"/>
                  <a:pt x="376518" y="36056"/>
                </a:cubicBezTo>
                <a:cubicBezTo>
                  <a:pt x="406248" y="31809"/>
                  <a:pt x="436339" y="30600"/>
                  <a:pt x="466165" y="27091"/>
                </a:cubicBezTo>
                <a:cubicBezTo>
                  <a:pt x="487150" y="24622"/>
                  <a:pt x="508000" y="21115"/>
                  <a:pt x="528918" y="18127"/>
                </a:cubicBezTo>
                <a:cubicBezTo>
                  <a:pt x="537883" y="15139"/>
                  <a:pt x="546420" y="10206"/>
                  <a:pt x="555812" y="9162"/>
                </a:cubicBezTo>
                <a:cubicBezTo>
                  <a:pt x="689202" y="-5660"/>
                  <a:pt x="685555" y="-141"/>
                  <a:pt x="815789" y="9162"/>
                </a:cubicBezTo>
                <a:cubicBezTo>
                  <a:pt x="824754" y="12150"/>
                  <a:pt x="834231" y="13901"/>
                  <a:pt x="842683" y="18127"/>
                </a:cubicBezTo>
                <a:cubicBezTo>
                  <a:pt x="852320" y="22945"/>
                  <a:pt x="869577" y="36056"/>
                  <a:pt x="869577" y="36056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289530" y="6067519"/>
            <a:ext cx="1737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Hydraulic </a:t>
            </a:r>
            <a:r>
              <a:rPr lang="en-US" dirty="0" err="1" smtClean="0"/>
              <a:t>Resevoir</a:t>
            </a:r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801245" y="3507995"/>
            <a:ext cx="420877" cy="202437"/>
          </a:xfrm>
          <a:prstGeom prst="straightConnector1">
            <a:avLst/>
          </a:prstGeom>
          <a:ln w="444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801245" y="5789229"/>
            <a:ext cx="493739" cy="101218"/>
          </a:xfrm>
          <a:prstGeom prst="straightConnector1">
            <a:avLst/>
          </a:prstGeom>
          <a:ln w="444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 flipV="1">
            <a:off x="1512753" y="6605276"/>
            <a:ext cx="399308" cy="76652"/>
          </a:xfrm>
          <a:prstGeom prst="straightConnector1">
            <a:avLst/>
          </a:prstGeom>
          <a:ln w="444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 flipV="1">
            <a:off x="6934200" y="5981522"/>
            <a:ext cx="355330" cy="202438"/>
          </a:xfrm>
          <a:prstGeom prst="straightConnector1">
            <a:avLst/>
          </a:prstGeom>
          <a:ln w="444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5486400" y="2910829"/>
            <a:ext cx="1592691" cy="642503"/>
          </a:xfrm>
          <a:prstGeom prst="straightConnector1">
            <a:avLst/>
          </a:prstGeom>
          <a:ln w="444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3" idx="1"/>
          </p:cNvCxnSpPr>
          <p:nvPr/>
        </p:nvCxnSpPr>
        <p:spPr>
          <a:xfrm flipH="1">
            <a:off x="4267200" y="3963238"/>
            <a:ext cx="307404" cy="0"/>
          </a:xfrm>
          <a:prstGeom prst="straightConnector1">
            <a:avLst/>
          </a:prstGeom>
          <a:ln w="444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31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969" b="91376" l="36042" r="70000">
                        <a14:backgroundMark x1="51979" y1="56105" x2="51979" y2="56105"/>
                        <a14:backgroundMark x1="62135" y1="32364" x2="62135" y2="32364"/>
                        <a14:backgroundMark x1="65052" y1="82752" x2="65052" y2="82752"/>
                        <a14:backgroundMark x1="50208" y1="31686" x2="50208" y2="31686"/>
                        <a14:backgroundMark x1="51510" y1="50678" x2="51510" y2="50678"/>
                        <a14:backgroundMark x1="43906" y1="86143" x2="43906" y2="86143"/>
                        <a14:backgroundMark x1="61927" y1="80814" x2="61927" y2="80814"/>
                        <a14:backgroundMark x1="56823" y1="61047" x2="56823" y2="61047"/>
                        <a14:backgroundMark x1="54531" y1="53682" x2="54531" y2="53682"/>
                      </a14:backgroundRemoval>
                    </a14:imgEffect>
                  </a14:imgLayer>
                </a14:imgProps>
              </a:ext>
            </a:extLst>
          </a:blip>
          <a:srcRect l="32763" t="23861" r="27362" b="7159"/>
          <a:stretch/>
        </p:blipFill>
        <p:spPr bwMode="auto">
          <a:xfrm>
            <a:off x="1219200" y="885251"/>
            <a:ext cx="6400800" cy="59529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The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3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29" b="92871" l="9857" r="89905">
                        <a14:backgroundMark x1="60689" y1="70169" x2="60689" y2="701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99" t="7616" r="33712" b="6330"/>
          <a:stretch/>
        </p:blipFill>
        <p:spPr bwMode="auto">
          <a:xfrm flipH="1">
            <a:off x="4495800" y="0"/>
            <a:ext cx="4038600" cy="6722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The Frame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431" b="94161" l="35124" r="879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897" t="7602" r="34001" b="3751"/>
          <a:stretch/>
        </p:blipFill>
        <p:spPr bwMode="auto">
          <a:xfrm>
            <a:off x="228600" y="457200"/>
            <a:ext cx="3352800" cy="604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0100" y="1447800"/>
            <a:ext cx="220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Minimum Safety Factor of 4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410200" y="928914"/>
            <a:ext cx="266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Truss Is lighter and stiffer than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 smtClean="0"/>
              <a:t> beam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3886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232" l="7457" r="91687">
                        <a14:backgroundMark x1="32029" y1="78745" x2="32029" y2="78745"/>
                        <a14:backgroundMark x1="43521" y1="82330" x2="43521" y2="82330"/>
                        <a14:backgroundMark x1="46822" y1="50192" x2="46822" y2="501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41405"/>
            <a:ext cx="7159307" cy="61134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53" y="-152400"/>
            <a:ext cx="8229600" cy="1143000"/>
          </a:xfrm>
        </p:spPr>
        <p:txBody>
          <a:bodyPr/>
          <a:lstStyle/>
          <a:p>
            <a:r>
              <a:rPr lang="en-US" dirty="0" smtClean="0"/>
              <a:t>Motor to Hydraulic Pump Adapter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0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Motor Adaptor Plate</a:t>
            </a:r>
            <a:endParaRPr lang="en-US" dirty="0"/>
          </a:p>
        </p:txBody>
      </p:sp>
      <p:pic>
        <p:nvPicPr>
          <p:cNvPr id="2050" name="Picture 2" descr="\\dracolyth\Bridge-Tester\Design\Solidworks Models\Frame Optimization REV 2\motor face analog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9" t="10471" r="41020" b="11294"/>
          <a:stretch/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394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58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Hydraulic Subsyste</a:t>
            </a:r>
            <a:r>
              <a:rPr lang="en-US" dirty="0"/>
              <a:t>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5871" y="1874752"/>
            <a:ext cx="771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½ NPT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632549" y="3000445"/>
            <a:ext cx="685800" cy="990600"/>
            <a:chOff x="1600200" y="1981200"/>
            <a:chExt cx="685800" cy="990600"/>
          </a:xfrm>
        </p:grpSpPr>
        <p:sp>
          <p:nvSpPr>
            <p:cNvPr id="4" name="Oval 3"/>
            <p:cNvSpPr/>
            <p:nvPr/>
          </p:nvSpPr>
          <p:spPr>
            <a:xfrm>
              <a:off x="1600200" y="21336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>
            <a:xfrm flipV="1">
              <a:off x="1943100" y="1981200"/>
              <a:ext cx="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endCxn id="4" idx="4"/>
            </p:cNvCxnSpPr>
            <p:nvPr/>
          </p:nvCxnSpPr>
          <p:spPr>
            <a:xfrm flipV="1">
              <a:off x="1943100" y="2819400"/>
              <a:ext cx="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Extract 13"/>
            <p:cNvSpPr/>
            <p:nvPr/>
          </p:nvSpPr>
          <p:spPr>
            <a:xfrm>
              <a:off x="1752600" y="2124558"/>
              <a:ext cx="381000" cy="237641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 rot="5400000">
            <a:off x="803830" y="3751675"/>
            <a:ext cx="1524000" cy="609600"/>
            <a:chOff x="1524000" y="3733800"/>
            <a:chExt cx="1524000" cy="609600"/>
          </a:xfrm>
        </p:grpSpPr>
        <p:sp>
          <p:nvSpPr>
            <p:cNvPr id="25" name="Rectangle 24"/>
            <p:cNvSpPr/>
            <p:nvPr/>
          </p:nvSpPr>
          <p:spPr>
            <a:xfrm>
              <a:off x="1524000" y="38862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2743200" y="3733800"/>
              <a:ext cx="0" cy="1524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634425" y="3733800"/>
              <a:ext cx="0" cy="1524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946831" y="4114800"/>
              <a:ext cx="110116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943100" y="3962400"/>
              <a:ext cx="0" cy="304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836578" y="3570769"/>
            <a:ext cx="1098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Pressure Sensor</a:t>
            </a:r>
          </a:p>
        </p:txBody>
      </p:sp>
      <p:grpSp>
        <p:nvGrpSpPr>
          <p:cNvPr id="71" name="Group 70"/>
          <p:cNvGrpSpPr/>
          <p:nvPr/>
        </p:nvGrpSpPr>
        <p:grpSpPr>
          <a:xfrm rot="5400000">
            <a:off x="3137243" y="2805022"/>
            <a:ext cx="1828800" cy="1561614"/>
            <a:chOff x="5181600" y="3338996"/>
            <a:chExt cx="1828800" cy="1561614"/>
          </a:xfrm>
        </p:grpSpPr>
        <p:sp>
          <p:nvSpPr>
            <p:cNvPr id="70" name="Oval 69"/>
            <p:cNvSpPr/>
            <p:nvPr/>
          </p:nvSpPr>
          <p:spPr>
            <a:xfrm>
              <a:off x="5334000" y="4133849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638800" y="4114800"/>
              <a:ext cx="13716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6096000" y="4114801"/>
              <a:ext cx="0" cy="533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6553200" y="4114800"/>
              <a:ext cx="0" cy="533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6203156" y="3897868"/>
              <a:ext cx="0" cy="33123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5786437" y="4114802"/>
              <a:ext cx="0" cy="533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5943600" y="4114801"/>
              <a:ext cx="0" cy="533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6705600" y="4114800"/>
              <a:ext cx="152400" cy="533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 flipV="1">
              <a:off x="6705600" y="4114799"/>
              <a:ext cx="152400" cy="5334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6200000">
              <a:off x="5986521" y="3784048"/>
              <a:ext cx="890104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6426810" y="4569378"/>
              <a:ext cx="0" cy="331232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6203156" y="4569378"/>
              <a:ext cx="0" cy="331232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6393473" y="4229100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6165056" y="4231481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6388710" y="4569378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6165056" y="4569378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334000" y="4340778"/>
              <a:ext cx="304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257800" y="4493178"/>
              <a:ext cx="37678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5181600" y="4229100"/>
              <a:ext cx="195810" cy="4190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/>
          <p:cNvCxnSpPr/>
          <p:nvPr/>
        </p:nvCxnSpPr>
        <p:spPr>
          <a:xfrm flipV="1">
            <a:off x="653165" y="1893802"/>
            <a:ext cx="0" cy="33123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1836578" y="3404900"/>
            <a:ext cx="147187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75871" y="2244084"/>
            <a:ext cx="76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¼ NPT</a:t>
            </a:r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653165" y="2263134"/>
            <a:ext cx="0" cy="3312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2241649" y="3396721"/>
            <a:ext cx="0" cy="19804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1836579" y="4509170"/>
            <a:ext cx="1471870" cy="450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3290085" y="3396721"/>
            <a:ext cx="0" cy="29626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3290085" y="3894898"/>
            <a:ext cx="0" cy="61877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273578" y="2168080"/>
            <a:ext cx="0" cy="154549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256186" y="2168080"/>
            <a:ext cx="171926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4375249" y="4238291"/>
            <a:ext cx="914400" cy="1260470"/>
            <a:chOff x="4191000" y="4114800"/>
            <a:chExt cx="914400" cy="1260470"/>
          </a:xfrm>
        </p:grpSpPr>
        <p:sp>
          <p:nvSpPr>
            <p:cNvPr id="100" name="Diamond 99"/>
            <p:cNvSpPr/>
            <p:nvPr/>
          </p:nvSpPr>
          <p:spPr>
            <a:xfrm>
              <a:off x="4191000" y="4267200"/>
              <a:ext cx="914400" cy="959919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/>
            <p:nvPr/>
          </p:nvCxnSpPr>
          <p:spPr>
            <a:xfrm flipV="1">
              <a:off x="4648200" y="4114800"/>
              <a:ext cx="0" cy="1524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4648200" y="5222870"/>
              <a:ext cx="0" cy="15240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/>
          <p:cNvSpPr txBox="1"/>
          <p:nvPr/>
        </p:nvSpPr>
        <p:spPr>
          <a:xfrm>
            <a:off x="875871" y="1505420"/>
            <a:ext cx="771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¾ NPT</a:t>
            </a:r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653165" y="1524470"/>
            <a:ext cx="0" cy="33123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875871" y="1136088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½  NPT</a:t>
            </a:r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653165" y="1155138"/>
            <a:ext cx="0" cy="33123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 flipV="1">
            <a:off x="4832449" y="3903423"/>
            <a:ext cx="1" cy="38081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147357" y="15186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¾-16 </a:t>
            </a:r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1924651" y="1537722"/>
            <a:ext cx="0" cy="3312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5975449" y="3959502"/>
            <a:ext cx="0" cy="15392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813400" y="5492018"/>
            <a:ext cx="1162049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4534593" y="2162282"/>
            <a:ext cx="1010047" cy="1066800"/>
            <a:chOff x="5162153" y="2971800"/>
            <a:chExt cx="1010047" cy="1066800"/>
          </a:xfrm>
        </p:grpSpPr>
        <p:sp>
          <p:nvSpPr>
            <p:cNvPr id="125" name="Rectangle 124"/>
            <p:cNvSpPr/>
            <p:nvPr/>
          </p:nvSpPr>
          <p:spPr>
            <a:xfrm>
              <a:off x="5447506" y="3447018"/>
              <a:ext cx="419894" cy="43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>
              <a:off x="5562600" y="3447018"/>
              <a:ext cx="0" cy="43918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endCxn id="125" idx="1"/>
            </p:cNvCxnSpPr>
            <p:nvPr/>
          </p:nvCxnSpPr>
          <p:spPr>
            <a:xfrm>
              <a:off x="5162153" y="3666609"/>
              <a:ext cx="2853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V="1">
              <a:off x="5162153" y="3200400"/>
              <a:ext cx="0" cy="46621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5162153" y="3200400"/>
              <a:ext cx="4953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5" idx="0"/>
            </p:cNvCxnSpPr>
            <p:nvPr/>
          </p:nvCxnSpPr>
          <p:spPr>
            <a:xfrm flipV="1">
              <a:off x="5657453" y="2971800"/>
              <a:ext cx="0" cy="47521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endCxn id="125" idx="2"/>
            </p:cNvCxnSpPr>
            <p:nvPr/>
          </p:nvCxnSpPr>
          <p:spPr>
            <a:xfrm flipV="1">
              <a:off x="5657453" y="3886200"/>
              <a:ext cx="0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H="1">
              <a:off x="5533827" y="4038600"/>
              <a:ext cx="247252" cy="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1">
              <a:off x="5781079" y="3962400"/>
              <a:ext cx="0" cy="7620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flipV="1">
              <a:off x="5533827" y="3955256"/>
              <a:ext cx="0" cy="7620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5" idx="3"/>
            </p:cNvCxnSpPr>
            <p:nvPr/>
          </p:nvCxnSpPr>
          <p:spPr>
            <a:xfrm flipV="1">
              <a:off x="5867400" y="3581400"/>
              <a:ext cx="76200" cy="8520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5943600" y="3581400"/>
              <a:ext cx="76200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V="1">
              <a:off x="6019800" y="3581400"/>
              <a:ext cx="76200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H="1" flipV="1">
              <a:off x="6096000" y="3581400"/>
              <a:ext cx="76200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Straight Connector 142"/>
          <p:cNvCxnSpPr/>
          <p:nvPr/>
        </p:nvCxnSpPr>
        <p:spPr>
          <a:xfrm>
            <a:off x="5975449" y="2162282"/>
            <a:ext cx="1" cy="8587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312244" y="1755327"/>
            <a:ext cx="370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Valve has built in pressure relief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 rot="5400000">
            <a:off x="5661394" y="4202892"/>
            <a:ext cx="628110" cy="468050"/>
            <a:chOff x="3442007" y="3064407"/>
            <a:chExt cx="628110" cy="468050"/>
          </a:xfrm>
        </p:grpSpPr>
        <p:grpSp>
          <p:nvGrpSpPr>
            <p:cNvPr id="77" name="Group 76"/>
            <p:cNvGrpSpPr/>
            <p:nvPr/>
          </p:nvGrpSpPr>
          <p:grpSpPr>
            <a:xfrm rot="16200000">
              <a:off x="3522037" y="2984377"/>
              <a:ext cx="468050" cy="628110"/>
              <a:chOff x="4191000" y="4114800"/>
              <a:chExt cx="914400" cy="1260470"/>
            </a:xfrm>
          </p:grpSpPr>
          <p:sp>
            <p:nvSpPr>
              <p:cNvPr id="80" name="Diamond 79"/>
              <p:cNvSpPr/>
              <p:nvPr/>
            </p:nvSpPr>
            <p:spPr>
              <a:xfrm>
                <a:off x="4191000" y="4267200"/>
                <a:ext cx="914400" cy="959919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 flipV="1">
                <a:off x="4648200" y="4114800"/>
                <a:ext cx="0" cy="1524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4648200" y="5222870"/>
                <a:ext cx="0" cy="1524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Straight Arrow Connector 84"/>
            <p:cNvCxnSpPr>
              <a:stCxn id="80" idx="1"/>
              <a:endCxn id="80" idx="3"/>
            </p:cNvCxnSpPr>
            <p:nvPr/>
          </p:nvCxnSpPr>
          <p:spPr>
            <a:xfrm flipV="1">
              <a:off x="3757122" y="3064407"/>
              <a:ext cx="0" cy="46805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657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What We Will Discuss	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rtl="0">
              <a:buSzPct val="166666"/>
              <a:buFont typeface="Wingdings" pitchFamily="2" charset="2"/>
              <a:buChar char="§"/>
            </a:pPr>
            <a:r>
              <a:rPr lang="en" sz="2800" dirty="0" smtClean="0"/>
              <a:t>Course Outline</a:t>
            </a:r>
            <a:endParaRPr lang="en" sz="2800" dirty="0"/>
          </a:p>
          <a:p>
            <a:pPr marL="495300" lvl="0" indent="-457200" rtl="0">
              <a:buSzPct val="166666"/>
              <a:buFont typeface="Wingdings" pitchFamily="2" charset="2"/>
              <a:buChar char="§"/>
            </a:pPr>
            <a:r>
              <a:rPr lang="en" sz="2800" dirty="0" smtClean="0"/>
              <a:t>Our Selected Project</a:t>
            </a:r>
            <a:endParaRPr lang="en" sz="2800" dirty="0"/>
          </a:p>
          <a:p>
            <a:pPr marL="495300" lvl="0" indent="-457200" rtl="0">
              <a:buSzPct val="166666"/>
              <a:buFont typeface="Wingdings" pitchFamily="2" charset="2"/>
              <a:buChar char="§"/>
            </a:pPr>
            <a:r>
              <a:rPr lang="en" sz="2800" dirty="0" smtClean="0"/>
              <a:t>Project Background</a:t>
            </a:r>
            <a:endParaRPr lang="en" sz="2800" dirty="0"/>
          </a:p>
          <a:p>
            <a:pPr marL="495300" lvl="0" indent="-457200" rtl="0">
              <a:buSzPct val="166666"/>
              <a:buFont typeface="Wingdings" pitchFamily="2" charset="2"/>
              <a:buChar char="§"/>
            </a:pPr>
            <a:r>
              <a:rPr lang="en" sz="2800" dirty="0" smtClean="0"/>
              <a:t>Design Constraints</a:t>
            </a:r>
          </a:p>
          <a:p>
            <a:pPr marL="857250" lvl="1" indent="-419100">
              <a:buSzPct val="166666"/>
              <a:buFont typeface="Wingdings" pitchFamily="2" charset="2"/>
              <a:buChar char="§"/>
            </a:pPr>
            <a:r>
              <a:rPr lang="en" sz="2400" dirty="0"/>
              <a:t>Troitsky </a:t>
            </a:r>
            <a:r>
              <a:rPr lang="en" sz="2400" dirty="0" smtClean="0"/>
              <a:t>Competition and Specifications</a:t>
            </a:r>
            <a:endParaRPr lang="en" sz="2400" dirty="0"/>
          </a:p>
          <a:p>
            <a:pPr marL="495300" lvl="0" indent="-457200" rtl="0">
              <a:buSzPct val="166666"/>
              <a:buFont typeface="Wingdings" pitchFamily="2" charset="2"/>
              <a:buChar char="§"/>
            </a:pPr>
            <a:r>
              <a:rPr lang="en" sz="2800" dirty="0" smtClean="0"/>
              <a:t>Our Design Solution</a:t>
            </a:r>
          </a:p>
          <a:p>
            <a:pPr marL="857250" lvl="1" indent="-419100">
              <a:buSzPct val="166666"/>
              <a:buFont typeface="Wingdings" pitchFamily="2" charset="2"/>
              <a:buChar char="§"/>
            </a:pPr>
            <a:r>
              <a:rPr lang="en" sz="2400" dirty="0"/>
              <a:t>Project </a:t>
            </a:r>
            <a:r>
              <a:rPr lang="en" sz="2400" dirty="0" smtClean="0"/>
              <a:t>Management</a:t>
            </a:r>
          </a:p>
          <a:p>
            <a:pPr marL="857250" lvl="1" indent="-419100">
              <a:buSzPct val="166666"/>
              <a:buFont typeface="Wingdings" pitchFamily="2" charset="2"/>
              <a:buChar char="§"/>
            </a:pPr>
            <a:r>
              <a:rPr lang="en" sz="2400" dirty="0" smtClean="0"/>
              <a:t>Subsystems designs</a:t>
            </a:r>
          </a:p>
          <a:p>
            <a:pPr marL="857250" lvl="1" indent="-419100">
              <a:buSzPct val="166666"/>
              <a:buFont typeface="Wingdings" pitchFamily="2" charset="2"/>
              <a:buChar char="§"/>
            </a:pPr>
            <a:r>
              <a:rPr lang="en" sz="2400" dirty="0" smtClean="0"/>
              <a:t>Technical Details</a:t>
            </a:r>
            <a:endParaRPr lang="en" sz="2400" dirty="0"/>
          </a:p>
          <a:p>
            <a:pPr marL="495300" indent="-457200">
              <a:buSzPct val="166666"/>
              <a:buFont typeface="Wingdings" pitchFamily="2" charset="2"/>
              <a:buChar char="§"/>
            </a:pPr>
            <a:r>
              <a:rPr lang="en" sz="280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069241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53" y="-152400"/>
            <a:ext cx="8229600" cy="1143000"/>
          </a:xfrm>
        </p:spPr>
        <p:txBody>
          <a:bodyPr/>
          <a:lstStyle/>
          <a:p>
            <a:r>
              <a:rPr lang="en-US" dirty="0" smtClean="0"/>
              <a:t>Electrical Subsystem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1670050"/>
            <a:ext cx="1676400" cy="838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rgbClr val="FFC000"/>
                </a:solidFill>
              </a:rPr>
              <a:t>Raspberry Pi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1670050"/>
            <a:ext cx="1676400" cy="838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rgbClr val="FFC000"/>
                </a:solidFill>
              </a:rPr>
              <a:t>Monitor</a:t>
            </a:r>
            <a:endParaRPr lang="en-US" sz="2400" dirty="0">
              <a:solidFill>
                <a:srgbClr val="FFC000"/>
              </a:solidFill>
            </a:endParaRPr>
          </a:p>
        </p:txBody>
      </p:sp>
      <p:cxnSp>
        <p:nvCxnSpPr>
          <p:cNvPr id="10" name="Straight Arrow Connector 9"/>
          <p:cNvCxnSpPr>
            <a:stCxn id="9" idx="3"/>
            <a:endCxn id="4" idx="1"/>
          </p:cNvCxnSpPr>
          <p:nvPr/>
        </p:nvCxnSpPr>
        <p:spPr>
          <a:xfrm>
            <a:off x="2286000" y="2089150"/>
            <a:ext cx="914400" cy="0"/>
          </a:xfrm>
          <a:prstGeom prst="straightConnector1">
            <a:avLst/>
          </a:prstGeom>
          <a:ln w="444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00400" y="3448050"/>
            <a:ext cx="1676400" cy="838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rgbClr val="FFC000"/>
                </a:solidFill>
              </a:rPr>
              <a:t>HDD</a:t>
            </a:r>
            <a:endParaRPr lang="en-US" sz="2400" dirty="0">
              <a:solidFill>
                <a:srgbClr val="FFC000"/>
              </a:solidFill>
            </a:endParaRPr>
          </a:p>
        </p:txBody>
      </p:sp>
      <p:cxnSp>
        <p:nvCxnSpPr>
          <p:cNvPr id="14" name="Straight Arrow Connector 13"/>
          <p:cNvCxnSpPr>
            <a:stCxn id="13" idx="0"/>
            <a:endCxn id="4" idx="2"/>
          </p:cNvCxnSpPr>
          <p:nvPr/>
        </p:nvCxnSpPr>
        <p:spPr>
          <a:xfrm flipV="1">
            <a:off x="4038600" y="2508250"/>
            <a:ext cx="0" cy="939800"/>
          </a:xfrm>
          <a:prstGeom prst="straightConnector1">
            <a:avLst/>
          </a:prstGeom>
          <a:ln w="444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09600" y="3448050"/>
            <a:ext cx="1676400" cy="838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rgbClr val="FFC000"/>
                </a:solidFill>
              </a:rPr>
              <a:t>Control Box</a:t>
            </a:r>
            <a:endParaRPr lang="en-US" sz="2400" dirty="0">
              <a:solidFill>
                <a:srgbClr val="FFC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447800" y="2978150"/>
            <a:ext cx="2590800" cy="0"/>
          </a:xfrm>
          <a:prstGeom prst="straightConnector1">
            <a:avLst/>
          </a:prstGeom>
          <a:ln w="444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0"/>
          </p:cNvCxnSpPr>
          <p:nvPr/>
        </p:nvCxnSpPr>
        <p:spPr>
          <a:xfrm>
            <a:off x="1447800" y="2978150"/>
            <a:ext cx="0" cy="469900"/>
          </a:xfrm>
          <a:prstGeom prst="straightConnector1">
            <a:avLst/>
          </a:prstGeom>
          <a:ln w="444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43150" y="1726406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HDMI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43150" y="2624534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USB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6" name="Straight Arrow Connector 25"/>
          <p:cNvCxnSpPr>
            <a:stCxn id="4" idx="3"/>
          </p:cNvCxnSpPr>
          <p:nvPr/>
        </p:nvCxnSpPr>
        <p:spPr>
          <a:xfrm>
            <a:off x="4876800" y="2089150"/>
            <a:ext cx="3124200" cy="0"/>
          </a:xfrm>
          <a:prstGeom prst="straightConnector1">
            <a:avLst/>
          </a:prstGeom>
          <a:ln w="444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08082" y="1634073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I²C</a:t>
            </a:r>
            <a:endParaRPr lang="en-US" sz="4000" dirty="0">
              <a:solidFill>
                <a:schemeClr val="tx2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096000" y="2095738"/>
            <a:ext cx="0" cy="647462"/>
          </a:xfrm>
          <a:prstGeom prst="straightConnector1">
            <a:avLst/>
          </a:prstGeom>
          <a:ln w="444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980680" y="2089150"/>
            <a:ext cx="0" cy="647462"/>
          </a:xfrm>
          <a:prstGeom prst="straightConnector1">
            <a:avLst/>
          </a:prstGeom>
          <a:ln w="444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600700" y="2736612"/>
            <a:ext cx="9906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rgbClr val="FFC000"/>
                </a:solidFill>
              </a:rPr>
              <a:t>ADC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485380" y="2756892"/>
            <a:ext cx="9906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rgbClr val="FFC000"/>
                </a:solidFill>
              </a:rPr>
              <a:t>ADC</a:t>
            </a:r>
            <a:endParaRPr lang="en-US" sz="2400" dirty="0">
              <a:solidFill>
                <a:srgbClr val="FFC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096000" y="3270012"/>
            <a:ext cx="0" cy="647462"/>
          </a:xfrm>
          <a:prstGeom prst="straightConnector1">
            <a:avLst/>
          </a:prstGeom>
          <a:ln w="444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001000" y="3290292"/>
            <a:ext cx="0" cy="647462"/>
          </a:xfrm>
          <a:prstGeom prst="straightConnector1">
            <a:avLst/>
          </a:prstGeom>
          <a:ln w="444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254408" y="3917474"/>
            <a:ext cx="1493183" cy="8628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rgbClr val="FFC000"/>
                </a:solidFill>
              </a:rPr>
              <a:t>Distance Sensor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49408" y="3917474"/>
            <a:ext cx="1493183" cy="8628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rgbClr val="FFC000"/>
                </a:solidFill>
              </a:rPr>
              <a:t>Pressure Sensor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1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53" y="-152400"/>
            <a:ext cx="8229600" cy="1143000"/>
          </a:xfrm>
        </p:spPr>
        <p:txBody>
          <a:bodyPr/>
          <a:lstStyle/>
          <a:p>
            <a:r>
              <a:rPr lang="en-US" dirty="0" smtClean="0"/>
              <a:t>Electrical Schematic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00429"/>
            <a:ext cx="6553200" cy="590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580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838" y="3429000"/>
            <a:ext cx="4724401" cy="2898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53" y="-152400"/>
            <a:ext cx="8229600" cy="1143000"/>
          </a:xfrm>
        </p:spPr>
        <p:txBody>
          <a:bodyPr/>
          <a:lstStyle/>
          <a:p>
            <a:r>
              <a:rPr lang="en-US" dirty="0" smtClean="0"/>
              <a:t>Software Overview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53718"/>
            <a:ext cx="7315200" cy="3539527"/>
          </a:xfrm>
        </p:spPr>
        <p:txBody>
          <a:bodyPr>
            <a:noAutofit/>
          </a:bodyPr>
          <a:lstStyle/>
          <a:p>
            <a:r>
              <a:rPr lang="en-US" sz="2800" dirty="0" smtClean="0"/>
              <a:t>Software to be written in Python</a:t>
            </a:r>
          </a:p>
          <a:p>
            <a:pPr lvl="1"/>
            <a:r>
              <a:rPr lang="en-US" sz="2400" dirty="0" smtClean="0"/>
              <a:t>Easy</a:t>
            </a:r>
          </a:p>
          <a:p>
            <a:pPr lvl="1"/>
            <a:r>
              <a:rPr lang="en-US" sz="2400" dirty="0" smtClean="0"/>
              <a:t>Preexisting libraries </a:t>
            </a:r>
          </a:p>
          <a:p>
            <a:pPr lvl="1"/>
            <a:r>
              <a:rPr lang="en-US" sz="2400" dirty="0" smtClean="0"/>
              <a:t>Interpreted (No compiling needed)</a:t>
            </a:r>
          </a:p>
          <a:p>
            <a:pPr lvl="1"/>
            <a:r>
              <a:rPr lang="en-US" sz="2400" dirty="0" smtClean="0"/>
              <a:t>Integrated </a:t>
            </a:r>
            <a:r>
              <a:rPr lang="en-US" sz="2400" dirty="0"/>
              <a:t>t</a:t>
            </a:r>
            <a:r>
              <a:rPr lang="en-US" sz="2400" dirty="0" smtClean="0"/>
              <a:t>hread control</a:t>
            </a:r>
          </a:p>
          <a:p>
            <a:r>
              <a:rPr lang="en-US" sz="2400" dirty="0" err="1" smtClean="0"/>
              <a:t>PyGame</a:t>
            </a:r>
            <a:r>
              <a:rPr lang="en-US" sz="2400" dirty="0"/>
              <a:t> </a:t>
            </a:r>
            <a:r>
              <a:rPr lang="en-US" sz="2400" dirty="0" smtClean="0"/>
              <a:t>to draw to screen</a:t>
            </a:r>
          </a:p>
          <a:p>
            <a:pPr lvl="1"/>
            <a:r>
              <a:rPr lang="en-US" sz="2400" dirty="0" smtClean="0"/>
              <a:t>Preinstalled on Pi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511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53" y="-152400"/>
            <a:ext cx="8229600" cy="1143000"/>
          </a:xfrm>
        </p:spPr>
        <p:txBody>
          <a:bodyPr/>
          <a:lstStyle/>
          <a:p>
            <a:r>
              <a:rPr lang="en-US" dirty="0" smtClean="0"/>
              <a:t>Software Diagram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19200" y="1905000"/>
            <a:ext cx="2438400" cy="4114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rgbClr val="FFC000"/>
                </a:solidFill>
              </a:rPr>
              <a:t>Input Thread</a:t>
            </a:r>
          </a:p>
          <a:p>
            <a:pPr algn="ctr"/>
            <a:endParaRPr lang="en-US" sz="2400" dirty="0">
              <a:solidFill>
                <a:srgbClr val="FFC000"/>
              </a:solidFill>
            </a:endParaRPr>
          </a:p>
          <a:p>
            <a:pPr algn="ctr"/>
            <a:r>
              <a:rPr lang="en-US" sz="2400" dirty="0" smtClean="0">
                <a:solidFill>
                  <a:srgbClr val="FFC000"/>
                </a:solidFill>
              </a:rPr>
              <a:t>Reads pressure sensor at 100Hz</a:t>
            </a:r>
            <a:br>
              <a:rPr lang="en-US" sz="2400" dirty="0" smtClean="0">
                <a:solidFill>
                  <a:srgbClr val="FFC000"/>
                </a:solidFill>
              </a:rPr>
            </a:br>
            <a:r>
              <a:rPr lang="en-US" sz="2400" dirty="0" smtClean="0">
                <a:solidFill>
                  <a:srgbClr val="FFC000"/>
                </a:solidFill>
              </a:rPr>
              <a:t/>
            </a:r>
            <a:br>
              <a:rPr lang="en-US" sz="2400" dirty="0" smtClean="0">
                <a:solidFill>
                  <a:srgbClr val="FFC000"/>
                </a:solidFill>
              </a:rPr>
            </a:br>
            <a:r>
              <a:rPr lang="en-US" sz="2400" dirty="0" smtClean="0">
                <a:solidFill>
                  <a:srgbClr val="FFC000"/>
                </a:solidFill>
              </a:rPr>
              <a:t/>
            </a:r>
            <a:br>
              <a:rPr lang="en-US" sz="2400" dirty="0" smtClean="0">
                <a:solidFill>
                  <a:srgbClr val="FFC000"/>
                </a:solidFill>
              </a:rPr>
            </a:br>
            <a:r>
              <a:rPr lang="en-US" sz="2400" dirty="0">
                <a:solidFill>
                  <a:srgbClr val="FFC000"/>
                </a:solidFill>
              </a:rPr>
              <a:t>Reads </a:t>
            </a:r>
            <a:r>
              <a:rPr lang="en-US" sz="2400" dirty="0" smtClean="0">
                <a:solidFill>
                  <a:srgbClr val="FFC000"/>
                </a:solidFill>
              </a:rPr>
              <a:t>distance at 10Hz</a:t>
            </a:r>
            <a:br>
              <a:rPr lang="en-US" sz="2400" dirty="0" smtClean="0">
                <a:solidFill>
                  <a:srgbClr val="FFC000"/>
                </a:solidFill>
              </a:rPr>
            </a:br>
            <a:r>
              <a:rPr lang="en-US" sz="2400" dirty="0" smtClean="0">
                <a:solidFill>
                  <a:srgbClr val="FFC000"/>
                </a:solidFill>
              </a:rPr>
              <a:t/>
            </a:r>
            <a:br>
              <a:rPr lang="en-US" sz="2400" dirty="0" smtClean="0">
                <a:solidFill>
                  <a:srgbClr val="FFC000"/>
                </a:solidFill>
              </a:rPr>
            </a:br>
            <a:r>
              <a:rPr lang="en-US" sz="2400" dirty="0" smtClean="0">
                <a:solidFill>
                  <a:srgbClr val="FFC000"/>
                </a:solidFill>
              </a:rPr>
              <a:t>Stores in list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28160" y="1905000"/>
            <a:ext cx="4267200" cy="4114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rgbClr val="FFC000"/>
                </a:solidFill>
              </a:rPr>
              <a:t>Main Thread</a:t>
            </a:r>
          </a:p>
          <a:p>
            <a:pPr algn="ctr"/>
            <a:endParaRPr lang="en-US" sz="2400" dirty="0">
              <a:solidFill>
                <a:srgbClr val="FFC000"/>
              </a:solidFill>
            </a:endParaRPr>
          </a:p>
          <a:p>
            <a:pPr algn="ctr"/>
            <a:r>
              <a:rPr lang="en-US" sz="2400" dirty="0" smtClean="0">
                <a:solidFill>
                  <a:srgbClr val="FFC000"/>
                </a:solidFill>
              </a:rPr>
              <a:t>Averages every 10 pressure readings</a:t>
            </a:r>
          </a:p>
          <a:p>
            <a:pPr algn="ctr"/>
            <a:endParaRPr lang="en-US" sz="2400" dirty="0">
              <a:solidFill>
                <a:srgbClr val="FFC000"/>
              </a:solidFill>
            </a:endParaRPr>
          </a:p>
          <a:p>
            <a:pPr algn="ctr"/>
            <a:r>
              <a:rPr lang="en-US" sz="2400" dirty="0" smtClean="0">
                <a:solidFill>
                  <a:srgbClr val="FFC000"/>
                </a:solidFill>
              </a:rPr>
              <a:t>Draws to graph </a:t>
            </a:r>
          </a:p>
          <a:p>
            <a:pPr algn="ctr"/>
            <a:endParaRPr lang="en-US" sz="2400" dirty="0">
              <a:solidFill>
                <a:srgbClr val="FFC000"/>
              </a:solidFill>
            </a:endParaRPr>
          </a:p>
          <a:p>
            <a:pPr algn="ctr"/>
            <a:r>
              <a:rPr lang="en-US" sz="2400" dirty="0" smtClean="0">
                <a:solidFill>
                  <a:srgbClr val="FFC000"/>
                </a:solidFill>
              </a:rPr>
              <a:t>Handles button presses</a:t>
            </a:r>
          </a:p>
          <a:p>
            <a:pPr algn="ctr"/>
            <a:endParaRPr lang="en-US" sz="2400" dirty="0">
              <a:solidFill>
                <a:srgbClr val="FFC000"/>
              </a:solidFill>
            </a:endParaRPr>
          </a:p>
        </p:txBody>
      </p:sp>
      <p:cxnSp>
        <p:nvCxnSpPr>
          <p:cNvPr id="5" name="Straight Arrow Connector 4"/>
          <p:cNvCxnSpPr>
            <a:endCxn id="3" idx="1"/>
          </p:cNvCxnSpPr>
          <p:nvPr/>
        </p:nvCxnSpPr>
        <p:spPr>
          <a:xfrm>
            <a:off x="76200" y="3962400"/>
            <a:ext cx="1143000" cy="0"/>
          </a:xfrm>
          <a:prstGeom prst="straightConnector1">
            <a:avLst/>
          </a:prstGeom>
          <a:ln w="444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2055" y="3377625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I²C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1" y="39624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Sensor readings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90800" y="5867400"/>
            <a:ext cx="3276600" cy="0"/>
          </a:xfrm>
          <a:prstGeom prst="straightConnector1">
            <a:avLst/>
          </a:prstGeom>
          <a:ln w="444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56660" y="5221069"/>
            <a:ext cx="1577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</a:rPr>
              <a:t>List</a:t>
            </a:r>
            <a:endParaRPr 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78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Conclusion</a:t>
            </a:r>
            <a:endParaRPr lang="en"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3200" dirty="0" smtClean="0"/>
              <a:t>In Conclusion:</a:t>
            </a:r>
          </a:p>
          <a:p>
            <a:pPr lvl="1"/>
            <a:r>
              <a:rPr lang="en-US" sz="2800" dirty="0" smtClean="0"/>
              <a:t>Design meets Client specs</a:t>
            </a:r>
          </a:p>
          <a:p>
            <a:pPr lvl="1"/>
            <a:r>
              <a:rPr lang="en-US" sz="2800" dirty="0" smtClean="0"/>
              <a:t>Design is constructible within timeframe</a:t>
            </a:r>
          </a:p>
          <a:p>
            <a:pPr lvl="1"/>
            <a:r>
              <a:rPr lang="en-US" sz="2800" dirty="0" smtClean="0"/>
              <a:t>Design is within budget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8588735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Questions?</a:t>
            </a:r>
            <a:endParaRPr lang="en"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88266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6955"/>
            <a:ext cx="7315200" cy="1154097"/>
          </a:xfrm>
        </p:spPr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2073"/>
            <a:ext cx="7315200" cy="3539527"/>
          </a:xfrm>
        </p:spPr>
        <p:txBody>
          <a:bodyPr>
            <a:noAutofit/>
          </a:bodyPr>
          <a:lstStyle/>
          <a:p>
            <a:r>
              <a:rPr lang="en-US" sz="2800" dirty="0" smtClean="0"/>
              <a:t>Design and build a project that satisfies customer’s project restrictions</a:t>
            </a:r>
          </a:p>
          <a:p>
            <a:r>
              <a:rPr lang="en-US" sz="2800" dirty="0" smtClean="0"/>
              <a:t>Document engineering process throughout whole project</a:t>
            </a:r>
          </a:p>
          <a:p>
            <a:r>
              <a:rPr lang="en-US" sz="2800" dirty="0" smtClean="0"/>
              <a:t>Exercise proper engineering techniques</a:t>
            </a:r>
          </a:p>
          <a:p>
            <a:r>
              <a:rPr lang="en-US" sz="2800" dirty="0" smtClean="0"/>
              <a:t>Follow project throughout entire development lifecycle</a:t>
            </a:r>
          </a:p>
          <a:p>
            <a:r>
              <a:rPr lang="en-US" sz="2800" dirty="0" smtClean="0"/>
              <a:t>Present project to peers and deliver to customer</a:t>
            </a:r>
          </a:p>
          <a:p>
            <a:pPr marL="4572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967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Selected Project</a:t>
            </a:r>
            <a:r>
              <a:rPr lang="en" dirty="0"/>
              <a:t>	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rtl="0">
              <a:buSzPct val="166666"/>
              <a:buFont typeface="Wingdings" pitchFamily="2" charset="2"/>
              <a:buChar char="§"/>
            </a:pPr>
            <a:r>
              <a:rPr lang="en" sz="2800" dirty="0" smtClean="0"/>
              <a:t>Popsicle stick bridge crusher</a:t>
            </a:r>
          </a:p>
          <a:p>
            <a:pPr marL="495300" lvl="0" indent="-457200" rtl="0">
              <a:buSzPct val="166666"/>
              <a:buFont typeface="Wingdings" pitchFamily="2" charset="2"/>
              <a:buChar char="§"/>
            </a:pPr>
            <a:r>
              <a:rPr lang="en" sz="2800" dirty="0" smtClean="0"/>
              <a:t>Deliver to the VTC Civil Engineering departement</a:t>
            </a:r>
          </a:p>
          <a:p>
            <a:pPr marL="495300" lvl="0" indent="-457200" rtl="0">
              <a:buSzPct val="166666"/>
              <a:buFont typeface="Wingdings" pitchFamily="2" charset="2"/>
              <a:buChar char="§"/>
            </a:pPr>
            <a:r>
              <a:rPr lang="en" sz="2800" dirty="0" smtClean="0"/>
              <a:t>Meet all Troitsky Bridge Competition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10006039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Project </a:t>
            </a:r>
            <a:r>
              <a:rPr lang="en" dirty="0" smtClean="0"/>
              <a:t>Purpose</a:t>
            </a:r>
            <a:endParaRPr lang="en" dirty="0"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>
              <a:buSzPct val="166666"/>
              <a:buFont typeface="Wingdings" pitchFamily="2" charset="2"/>
              <a:buChar char="§"/>
            </a:pPr>
            <a:r>
              <a:rPr lang="en" sz="2800" dirty="0" smtClean="0"/>
              <a:t>To prepare VTC students </a:t>
            </a:r>
            <a:r>
              <a:rPr lang="en" sz="2800" dirty="0"/>
              <a:t>for the </a:t>
            </a:r>
            <a:r>
              <a:rPr lang="en" sz="2800" dirty="0" smtClean="0"/>
              <a:t>annual Concordia University Troitsky Competition</a:t>
            </a:r>
            <a:endParaRPr lang="en" sz="2800" dirty="0"/>
          </a:p>
          <a:p>
            <a:pPr marL="495300" lvl="0" indent="-457200">
              <a:buSzPct val="166666"/>
              <a:buFont typeface="Wingdings" pitchFamily="2" charset="2"/>
              <a:buChar char="§"/>
            </a:pPr>
            <a:r>
              <a:rPr lang="en" sz="2800" dirty="0"/>
              <a:t>Teach local High Schools about engineering and encourge them to persue STEM degrees</a:t>
            </a:r>
          </a:p>
        </p:txBody>
      </p:sp>
    </p:spTree>
    <p:extLst>
      <p:ext uri="{BB962C8B-B14F-4D97-AF65-F5344CB8AC3E}">
        <p14:creationId xmlns:p14="http://schemas.microsoft.com/office/powerpoint/2010/main" val="29074155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Project </a:t>
            </a:r>
            <a:r>
              <a:rPr lang="en" dirty="0" smtClean="0"/>
              <a:t>Sponsors</a:t>
            </a:r>
            <a:endParaRPr lang="en" dirty="0"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>
              <a:buSzPct val="166666"/>
              <a:buFont typeface="Wingdings" pitchFamily="2" charset="2"/>
              <a:buChar char="§"/>
            </a:pPr>
            <a:r>
              <a:rPr lang="en" sz="2800" dirty="0" smtClean="0"/>
              <a:t>VTC Civil Engineering departement</a:t>
            </a:r>
            <a:endParaRPr lang="en" sz="2800" dirty="0"/>
          </a:p>
        </p:txBody>
      </p:sp>
      <p:graphicFrame>
        <p:nvGraphicFramePr>
          <p:cNvPr id="4" name="Shape 43"/>
          <p:cNvGraphicFramePr/>
          <p:nvPr>
            <p:extLst>
              <p:ext uri="{D42A27DB-BD31-4B8C-83A1-F6EECF244321}">
                <p14:modId xmlns:p14="http://schemas.microsoft.com/office/powerpoint/2010/main" val="3221952347"/>
              </p:ext>
            </p:extLst>
          </p:nvPr>
        </p:nvGraphicFramePr>
        <p:xfrm>
          <a:off x="990600" y="2895600"/>
          <a:ext cx="7239000" cy="15848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43300"/>
                <a:gridCol w="3695700"/>
              </a:tblGrid>
              <a:tr h="609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400" dirty="0" smtClean="0"/>
                        <a:t>Clients</a:t>
                      </a:r>
                    </a:p>
                    <a:p>
                      <a:pPr algn="r">
                        <a:buNone/>
                      </a:pPr>
                      <a:endParaRPr lang="en" sz="2400" dirty="0"/>
                    </a:p>
                  </a:txBody>
                  <a:tcPr marL="91425" marR="91425" marT="121900" marB="121900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 dirty="0" smtClean="0"/>
                        <a:t>John Diebold</a:t>
                      </a:r>
                    </a:p>
                    <a:p>
                      <a:pPr>
                        <a:buNone/>
                      </a:pPr>
                      <a:r>
                        <a:rPr lang="en" sz="2400" dirty="0" smtClean="0"/>
                        <a:t>Gordon Reynolds</a:t>
                      </a:r>
                    </a:p>
                  </a:txBody>
                  <a:tcPr marL="91425" marR="91425" marT="121900" marB="121900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560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" sz="2400" dirty="0" smtClean="0"/>
                        <a:t>Budget</a:t>
                      </a:r>
                      <a:endParaRPr lang="en" sz="2400" dirty="0"/>
                    </a:p>
                  </a:txBody>
                  <a:tcPr marL="91425" marR="91425" marT="121900" marB="121900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 dirty="0" smtClean="0"/>
                        <a:t>$3500</a:t>
                      </a:r>
                    </a:p>
                  </a:txBody>
                  <a:tcPr marL="91425" marR="91425" marT="121900" marB="121900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7596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315200" cy="1154097"/>
          </a:xfrm>
        </p:spPr>
        <p:txBody>
          <a:bodyPr/>
          <a:lstStyle/>
          <a:p>
            <a:r>
              <a:rPr lang="en-US" dirty="0" smtClean="0"/>
              <a:t>Design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7518"/>
            <a:ext cx="7315200" cy="3539527"/>
          </a:xfrm>
        </p:spPr>
        <p:txBody>
          <a:bodyPr>
            <a:noAutofit/>
          </a:bodyPr>
          <a:lstStyle/>
          <a:p>
            <a:r>
              <a:rPr lang="en-US" sz="2800" dirty="0" smtClean="0"/>
              <a:t>1 meter span</a:t>
            </a:r>
            <a:endParaRPr lang="en-US" sz="3600" dirty="0" smtClean="0"/>
          </a:p>
          <a:p>
            <a:r>
              <a:rPr lang="en-US" sz="2800" dirty="0" smtClean="0"/>
              <a:t>10 Tons </a:t>
            </a:r>
            <a:endParaRPr lang="en-US" sz="3200" dirty="0" smtClean="0"/>
          </a:p>
          <a:p>
            <a:r>
              <a:rPr lang="en-US" sz="2800" dirty="0" smtClean="0"/>
              <a:t>Mobile enough to move between buildings </a:t>
            </a:r>
          </a:p>
          <a:p>
            <a:r>
              <a:rPr lang="en-US" sz="2800" dirty="0" smtClean="0"/>
              <a:t>Load display visible across Judd Gym</a:t>
            </a:r>
          </a:p>
          <a:p>
            <a:r>
              <a:rPr lang="en-US" sz="2800" dirty="0" smtClean="0"/>
              <a:t>Accurate to 1% Load</a:t>
            </a:r>
          </a:p>
          <a:p>
            <a:r>
              <a:rPr lang="en-US" sz="2800" dirty="0" smtClean="0"/>
              <a:t>Precise to 1% between bridges</a:t>
            </a:r>
          </a:p>
          <a:p>
            <a:r>
              <a:rPr lang="en-US" sz="2800" dirty="0" smtClean="0"/>
              <a:t>14” Piston </a:t>
            </a:r>
            <a:r>
              <a:rPr lang="en-US" sz="2800" dirty="0"/>
              <a:t>Throw – </a:t>
            </a:r>
            <a:r>
              <a:rPr lang="en-US" sz="2800" dirty="0" smtClean="0"/>
              <a:t>Allows different height bridges to be tested</a:t>
            </a:r>
          </a:p>
          <a:p>
            <a:r>
              <a:rPr lang="en-US" sz="2800" dirty="0" smtClean="0"/>
              <a:t>100mm x 200mm Crush plate as per competition specifications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774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Troitsky Competition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09219" cy="4967573"/>
          </a:xfrm>
        </p:spPr>
        <p:txBody>
          <a:bodyPr>
            <a:normAutofit/>
          </a:bodyPr>
          <a:lstStyle/>
          <a:p>
            <a:r>
              <a:rPr lang="en-US" dirty="0" smtClean="0"/>
              <a:t>Concordia University</a:t>
            </a:r>
          </a:p>
          <a:p>
            <a:r>
              <a:rPr lang="en-US" dirty="0" smtClean="0"/>
              <a:t>Colleges compete to build the strongest bridge</a:t>
            </a:r>
          </a:p>
          <a:p>
            <a:r>
              <a:rPr lang="en-US" dirty="0" smtClean="0"/>
              <a:t>Strongest bridge was made by MIT and held over six tons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21" t="24690" r="29239" b="48537"/>
          <a:stretch/>
        </p:blipFill>
        <p:spPr bwMode="auto">
          <a:xfrm>
            <a:off x="153034" y="3782036"/>
            <a:ext cx="5562599" cy="296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57800" y="2514600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Load display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(enlarged)</a:t>
            </a:r>
            <a:endParaRPr lang="en-US" sz="2800" dirty="0">
              <a:solidFill>
                <a:schemeClr val="tx2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681870" y="3468707"/>
            <a:ext cx="185530" cy="263633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66205" y="5740400"/>
            <a:ext cx="2964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Piston and piston extender</a:t>
            </a:r>
            <a:endParaRPr lang="en-US" sz="2800" dirty="0">
              <a:solidFill>
                <a:schemeClr val="tx2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048000" y="5029200"/>
            <a:ext cx="3118205" cy="83820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04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Troitsky </a:t>
            </a:r>
            <a:r>
              <a:rPr lang="en-US" dirty="0" smtClean="0"/>
              <a:t>Competition History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Started in 1984</a:t>
            </a:r>
          </a:p>
          <a:p>
            <a:r>
              <a:rPr lang="en-US" sz="2800" dirty="0" smtClean="0"/>
              <a:t>1991 first US team</a:t>
            </a:r>
          </a:p>
          <a:p>
            <a:r>
              <a:rPr lang="en-US" sz="2800" dirty="0" smtClean="0"/>
              <a:t>1994, crusher exploded.</a:t>
            </a:r>
          </a:p>
          <a:p>
            <a:pPr lvl="1"/>
            <a:r>
              <a:rPr lang="en-US" sz="2400" dirty="0" smtClean="0"/>
              <a:t>Mark on ceiling, Oil everywhere.</a:t>
            </a:r>
          </a:p>
          <a:p>
            <a:r>
              <a:rPr lang="en-US" sz="2800" dirty="0" smtClean="0"/>
              <a:t>New crusher, max 6000lb</a:t>
            </a:r>
          </a:p>
          <a:p>
            <a:r>
              <a:rPr lang="en-US" sz="2800" dirty="0" smtClean="0"/>
              <a:t>2000 new crusher. Hydraulic jack</a:t>
            </a:r>
          </a:p>
          <a:p>
            <a:r>
              <a:rPr lang="en-US" sz="2800" dirty="0" smtClean="0"/>
              <a:t>2010 </a:t>
            </a:r>
            <a:r>
              <a:rPr lang="en-US" sz="2800" dirty="0"/>
              <a:t>new crusher. Hydraulic </a:t>
            </a:r>
            <a:r>
              <a:rPr lang="en-US" sz="2800" dirty="0" smtClean="0"/>
              <a:t>jack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9177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986</TotalTime>
  <Words>1179</Words>
  <Application>Microsoft Office PowerPoint</Application>
  <PresentationFormat>On-screen Show (4:3)</PresentationFormat>
  <Paragraphs>426</Paragraphs>
  <Slides>25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Perspective</vt:lpstr>
      <vt:lpstr>Bridge Tester ELM-4702 Projects II</vt:lpstr>
      <vt:lpstr>What We Will Discuss </vt:lpstr>
      <vt:lpstr>Course Outline</vt:lpstr>
      <vt:lpstr>Selected Project </vt:lpstr>
      <vt:lpstr>Project Purpose</vt:lpstr>
      <vt:lpstr>Project Sponsors</vt:lpstr>
      <vt:lpstr>Design Specifications</vt:lpstr>
      <vt:lpstr>Troitsky Competition</vt:lpstr>
      <vt:lpstr>Troitsky Competition History</vt:lpstr>
      <vt:lpstr>Final Design</vt:lpstr>
      <vt:lpstr>Project Management</vt:lpstr>
      <vt:lpstr>Work Breakdown Gaant Chart</vt:lpstr>
      <vt:lpstr>Final  Budget</vt:lpstr>
      <vt:lpstr>PowerPoint Presentation</vt:lpstr>
      <vt:lpstr>The Frame</vt:lpstr>
      <vt:lpstr>The Frame</vt:lpstr>
      <vt:lpstr>Motor to Hydraulic Pump Adapter</vt:lpstr>
      <vt:lpstr>Motor Adaptor Plate</vt:lpstr>
      <vt:lpstr>Hydraulic Subsystem</vt:lpstr>
      <vt:lpstr>Electrical Subsystem Diagram</vt:lpstr>
      <vt:lpstr>Electrical Schematic</vt:lpstr>
      <vt:lpstr>Software Overview</vt:lpstr>
      <vt:lpstr>Software Diagram</vt:lpstr>
      <vt:lpstr>Conclusion</vt:lpstr>
      <vt:lpstr>Questions?</vt:lpstr>
    </vt:vector>
  </TitlesOfParts>
  <Company>Vermont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Bridge Tester</dc:title>
  <dc:creator>testuser</dc:creator>
  <cp:lastModifiedBy>Carter</cp:lastModifiedBy>
  <cp:revision>176</cp:revision>
  <dcterms:created xsi:type="dcterms:W3CDTF">2014-02-07T19:30:39Z</dcterms:created>
  <dcterms:modified xsi:type="dcterms:W3CDTF">2014-04-27T01:59:18Z</dcterms:modified>
</cp:coreProperties>
</file>