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8" r:id="rId4"/>
    <p:sldId id="279" r:id="rId5"/>
    <p:sldId id="280" r:id="rId6"/>
    <p:sldId id="269" r:id="rId7"/>
    <p:sldId id="271" r:id="rId8"/>
    <p:sldId id="284" r:id="rId9"/>
    <p:sldId id="275" r:id="rId10"/>
    <p:sldId id="260" r:id="rId11"/>
    <p:sldId id="281" r:id="rId12"/>
    <p:sldId id="262" r:id="rId13"/>
    <p:sldId id="282" r:id="rId14"/>
    <p:sldId id="283" r:id="rId15"/>
    <p:sldId id="265" r:id="rId16"/>
    <p:sldId id="264" r:id="rId17"/>
    <p:sldId id="272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0" autoAdjust="0"/>
  </p:normalViewPr>
  <p:slideViewPr>
    <p:cSldViewPr>
      <p:cViewPr varScale="1">
        <p:scale>
          <a:sx n="106" d="100"/>
          <a:sy n="106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A:\Bridge-Tester\Design\B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543859649122806E-2"/>
          <c:y val="0.32742179768512542"/>
          <c:w val="0.7056352166505504"/>
          <c:h val="0.65936405490297334"/>
        </c:manualLayout>
      </c:layout>
      <c:pieChart>
        <c:varyColors val="1"/>
        <c:ser>
          <c:idx val="0"/>
          <c:order val="0"/>
          <c:tx>
            <c:strRef>
              <c:f>Main!$M$2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</c:dLbls>
          <c:cat>
            <c:strRef>
              <c:f>Main!$L$3:$L$6</c:f>
              <c:strCache>
                <c:ptCount val="4"/>
                <c:pt idx="0">
                  <c:v>Electronics</c:v>
                </c:pt>
                <c:pt idx="1">
                  <c:v>Hydraulics</c:v>
                </c:pt>
                <c:pt idx="2">
                  <c:v>Mechanical</c:v>
                </c:pt>
                <c:pt idx="3">
                  <c:v>Raw Materials</c:v>
                </c:pt>
              </c:strCache>
            </c:strRef>
          </c:cat>
          <c:val>
            <c:numRef>
              <c:f>Main!$M$3:$M$6</c:f>
              <c:numCache>
                <c:formatCode>_("$"* #,##0.00_);_("$"* \(#,##0.00\);_("$"* "-"??_);_(@_)</c:formatCode>
                <c:ptCount val="4"/>
                <c:pt idx="0">
                  <c:v>600.94999999999993</c:v>
                </c:pt>
                <c:pt idx="1">
                  <c:v>1676.1599999999999</c:v>
                </c:pt>
                <c:pt idx="2">
                  <c:v>491.52</c:v>
                </c:pt>
                <c:pt idx="3">
                  <c:v>565.43395833333329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5262598425196852"/>
          <c:y val="1.0511553702846179E-3"/>
          <c:w val="0.20848512685914261"/>
          <c:h val="0.2363779527559055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6D4C-ED66-467E-8C14-E23FF42A19B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1FFEF-BEF9-4EE0-94EC-51761DE7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</a:t>
            </a:r>
            <a:r>
              <a:rPr lang="en-US" dirty="0" err="1" smtClean="0"/>
              <a:t>gaant</a:t>
            </a:r>
            <a:r>
              <a:rPr lang="en-US" dirty="0" smtClean="0"/>
              <a:t> chart with individual</a:t>
            </a:r>
            <a:r>
              <a:rPr lang="en-US" baseline="0" dirty="0" smtClean="0"/>
              <a:t> responsibilities and subsystems for each category. It shows due dates and what needs to be done in what order. It is available through our website via a link.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4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hydraulic system has</a:t>
            </a:r>
            <a:r>
              <a:rPr lang="en-US" baseline="0" dirty="0" smtClean="0"/>
              <a:t> is manually operated and has active extend and retract states. It is capable of outputting between 2K-3Ksi of pressure. It has a return tank and a gear pump with a manual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</a:t>
            </a:r>
            <a:r>
              <a:rPr lang="en-US" baseline="0" dirty="0" smtClean="0"/>
              <a:t> is the structure that everything else is built on with this project. The above frame on the left shows the structure under maximum load with very exaggerated displacement visuals. There are a few more beams to be added to the frame but we are waiting on other key parts to fabricate mounting requirements after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</a:t>
            </a:r>
            <a:r>
              <a:rPr lang="en-US" baseline="0" dirty="0" smtClean="0"/>
              <a:t> is the structure that everything else is built on with this project. The above frame on the left shows the structure under maximum load with very exaggerated displacement visuals. There are a few more beams to be added to the frame but we are waiting on other key parts to fabricate mounting requirements after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2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45A5F-7BC5-4F13-A9EC-CC4E0CE58B7F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Bridge Tester</a:t>
            </a:r>
            <a:br>
              <a:rPr lang="en-US" dirty="0" smtClean="0"/>
            </a:br>
            <a:r>
              <a:rPr lang="en-US" dirty="0" smtClean="0"/>
              <a:t>ELM-4702 Projects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Holleran</a:t>
            </a:r>
            <a:endParaRPr lang="en-US" dirty="0" smtClean="0"/>
          </a:p>
          <a:p>
            <a:r>
              <a:rPr lang="en-US" dirty="0" smtClean="0"/>
              <a:t>Carter </a:t>
            </a:r>
            <a:r>
              <a:rPr lang="en-US" dirty="0" err="1" smtClean="0"/>
              <a:t>Mealey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2763" t="23861" r="27362" b="7159"/>
          <a:stretch/>
        </p:blipFill>
        <p:spPr bwMode="auto">
          <a:xfrm>
            <a:off x="1219200" y="885251"/>
            <a:ext cx="6400800" cy="5952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2871" l="9857" r="89905">
                        <a14:backgroundMark x1="60689" y1="70169" x2="60689" y2="701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9" t="7616" r="33712" b="6330"/>
          <a:stretch/>
        </p:blipFill>
        <p:spPr bwMode="auto">
          <a:xfrm flipH="1">
            <a:off x="4495800" y="0"/>
            <a:ext cx="4038600" cy="672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Frame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31" b="94161" l="35124" r="87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97" t="7602" r="34001" b="3751"/>
          <a:stretch/>
        </p:blipFill>
        <p:spPr bwMode="auto">
          <a:xfrm>
            <a:off x="228600" y="457200"/>
            <a:ext cx="3352800" cy="60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" y="9144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Minimum Safety Factor is 4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928914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Truss Is lighter and stiffer than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/>
              <a:t> beam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88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7924800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3048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dirty="0"/>
              <a:t>²</a:t>
            </a:r>
            <a:r>
              <a:rPr lang="en-US" sz="3600" dirty="0" smtClean="0"/>
              <a:t>C 7 segment  schematic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98390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60 ohm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322455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 identical units will be built, and then given unique addresses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2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1405"/>
            <a:ext cx="7159307" cy="61134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53" y="-152400"/>
            <a:ext cx="8229600" cy="1143000"/>
          </a:xfrm>
        </p:spPr>
        <p:txBody>
          <a:bodyPr/>
          <a:lstStyle/>
          <a:p>
            <a:r>
              <a:rPr lang="en-US" dirty="0" smtClean="0"/>
              <a:t>Motor to Hydraulic Pump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dracolyth\Bridge-Tester\Design\Solidworks Models\Frame Optimization REV 2\motor face analog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t="10471" r="41020" b="11294"/>
          <a:stretch/>
        </p:blipFill>
        <p:spPr bwMode="auto">
          <a:xfrm>
            <a:off x="0" y="1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Motor Adaptor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9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is welded. </a:t>
            </a:r>
          </a:p>
          <a:p>
            <a:r>
              <a:rPr lang="en-US" dirty="0" smtClean="0"/>
              <a:t>Piston mounting system is designed.</a:t>
            </a:r>
          </a:p>
          <a:p>
            <a:r>
              <a:rPr lang="en-US" dirty="0" smtClean="0"/>
              <a:t>Load display is designed.</a:t>
            </a:r>
          </a:p>
          <a:p>
            <a:r>
              <a:rPr lang="en-US" dirty="0" smtClean="0"/>
              <a:t>Software is designed.</a:t>
            </a:r>
          </a:p>
          <a:p>
            <a:r>
              <a:rPr lang="en-US" sz="2800" dirty="0" smtClean="0"/>
              <a:t>Hydraulics are waiting on bracket to be mounted.</a:t>
            </a:r>
          </a:p>
          <a:p>
            <a:r>
              <a:rPr lang="en-US" sz="2800" dirty="0" smtClean="0"/>
              <a:t>Frame needs more work to be ready to paint.</a:t>
            </a:r>
          </a:p>
          <a:p>
            <a:r>
              <a:rPr lang="en-US" sz="2800" dirty="0" smtClean="0"/>
              <a:t>Load display needs to be built</a:t>
            </a:r>
          </a:p>
          <a:p>
            <a:r>
              <a:rPr lang="en-US" sz="2800" dirty="0" smtClean="0"/>
              <a:t>Software needs to be written.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228600"/>
            <a:ext cx="8229600" cy="1143000"/>
          </a:xfrm>
        </p:spPr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Gaant</a:t>
            </a:r>
            <a:r>
              <a:rPr lang="en-US" dirty="0" smtClean="0"/>
              <a:t> chart screen shot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5741" r="12649" b="22593"/>
          <a:stretch/>
        </p:blipFill>
        <p:spPr bwMode="auto">
          <a:xfrm>
            <a:off x="1" y="1371600"/>
            <a:ext cx="91440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572000"/>
            <a:ext cx="1370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Carter</a:t>
            </a:r>
            <a:b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Ben</a:t>
            </a:r>
            <a:endParaRPr lang="en-US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1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Project managed on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1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860934"/>
              </p:ext>
            </p:extLst>
          </p:nvPr>
        </p:nvGraphicFramePr>
        <p:xfrm>
          <a:off x="5562600" y="1828800"/>
          <a:ext cx="4343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971800" y="762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800" dirty="0" smtClean="0"/>
              <a:t>Final </a:t>
            </a:r>
            <a:r>
              <a:rPr lang="en" sz="4800" dirty="0"/>
              <a:t>Budget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72426"/>
              </p:ext>
            </p:extLst>
          </p:nvPr>
        </p:nvGraphicFramePr>
        <p:xfrm>
          <a:off x="5562600" y="1295400"/>
          <a:ext cx="2286000" cy="135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12954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600.95 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Hydraulics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1,676.16 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Mechanical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491.52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Raw Materials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565.43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3,334.06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3688"/>
              </p:ext>
            </p:extLst>
          </p:nvPr>
        </p:nvGraphicFramePr>
        <p:xfrm>
          <a:off x="152400" y="58363"/>
          <a:ext cx="5257800" cy="6442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112"/>
                <a:gridCol w="655516"/>
                <a:gridCol w="764771"/>
                <a:gridCol w="764771"/>
                <a:gridCol w="655516"/>
                <a:gridCol w="751114"/>
              </a:tblGrid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Qt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Price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Shipping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Total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Electronics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 </a:t>
                      </a:r>
                      <a:r>
                        <a:rPr lang="en-US" sz="800" b="0" u="none" strike="noStrike" dirty="0">
                          <a:effectLst/>
                        </a:rPr>
                        <a:t>$     </a:t>
                      </a:r>
                      <a:r>
                        <a:rPr lang="en-US" sz="800" b="1" u="none" strike="noStrike" dirty="0">
                          <a:effectLst/>
                        </a:rPr>
                        <a:t>600.95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7 segment display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16.46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97.30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Rasberry Pi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55.00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12.72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67.72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Monitor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136.00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136.00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hdmi cord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i2c ADC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14.95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19.02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Switches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Misc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150.00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150.00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Darlington Array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16.43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USB external HDD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28.00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35.49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7-Seg I2C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37.25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Wireless router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30.00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Hydraulics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 $ 1,676.16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Pump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171.75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24.32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196.07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123.00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123.00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Cylinder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236.50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236.50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Sensor (0-5V)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$391.50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391.50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Lines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500.00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Valve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85.00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85.00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Tank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Filter housing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40.00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40.00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Filter Cartridge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20.00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Motor Coupling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4.22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4.22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Pump Coupling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Coupling Spider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4.58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Mechanical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491.52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Castors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47.88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191.52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Misc Hardware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300.00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300.00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Raw Materials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315.21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Frame Steel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2.33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3.63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12.06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Steel Cuts at Capitol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60.00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Paint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Aluminum plate 1'x6'x.5"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185.21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185.21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825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In Conclusion:</a:t>
            </a:r>
          </a:p>
          <a:p>
            <a:pPr lvl="1"/>
            <a:r>
              <a:rPr lang="en-US" dirty="0" smtClean="0"/>
              <a:t>Design meets Client specs</a:t>
            </a:r>
          </a:p>
          <a:p>
            <a:pPr lvl="1"/>
            <a:r>
              <a:rPr lang="en-US" dirty="0" smtClean="0"/>
              <a:t>Design is constructible within timeframe</a:t>
            </a:r>
          </a:p>
          <a:p>
            <a:pPr lvl="1"/>
            <a:r>
              <a:rPr lang="en-US" dirty="0" smtClean="0"/>
              <a:t>Design is within budget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873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826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We Will Discuss	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background of the </a:t>
            </a:r>
            <a:r>
              <a:rPr lang="en" dirty="0" smtClean="0"/>
              <a:t>project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Our solution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System diagrams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Areas of responsibility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Estimated </a:t>
            </a:r>
            <a:r>
              <a:rPr lang="en" dirty="0"/>
              <a:t>Timeline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Budget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Conclusion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6924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Project Background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3810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Design </a:t>
            </a:r>
            <a:r>
              <a:rPr lang="en" dirty="0"/>
              <a:t>and build testing equipment compatible with Trotski </a:t>
            </a:r>
            <a:r>
              <a:rPr lang="en" dirty="0" smtClean="0"/>
              <a:t>Competition</a:t>
            </a:r>
          </a:p>
          <a:p>
            <a:pPr marL="514350" indent="-3810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Design </a:t>
            </a:r>
            <a:r>
              <a:rPr lang="en" dirty="0"/>
              <a:t>project to be open </a:t>
            </a:r>
            <a:r>
              <a:rPr lang="en" dirty="0" smtClean="0"/>
              <a:t>source</a:t>
            </a:r>
            <a:endParaRPr lang="en" dirty="0"/>
          </a:p>
        </p:txBody>
      </p:sp>
      <p:graphicFrame>
        <p:nvGraphicFramePr>
          <p:cNvPr id="43" name="Shape 43"/>
          <p:cNvGraphicFramePr/>
          <p:nvPr>
            <p:extLst>
              <p:ext uri="{D42A27DB-BD31-4B8C-83A1-F6EECF244321}">
                <p14:modId xmlns:p14="http://schemas.microsoft.com/office/powerpoint/2010/main" val="1845959192"/>
              </p:ext>
            </p:extLst>
          </p:nvPr>
        </p:nvGraphicFramePr>
        <p:xfrm>
          <a:off x="952500" y="3977633"/>
          <a:ext cx="7239000" cy="1584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3300"/>
                <a:gridCol w="3695700"/>
              </a:tblGrid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 smtClean="0"/>
                        <a:t>Budget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/>
                        <a:t>$3500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 smtClean="0"/>
                        <a:t>Clients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/>
                        <a:t>John </a:t>
                      </a:r>
                      <a:r>
                        <a:rPr lang="en" sz="2400" dirty="0" smtClean="0"/>
                        <a:t>Diebold</a:t>
                      </a:r>
                    </a:p>
                    <a:p>
                      <a:pPr>
                        <a:buNone/>
                      </a:pPr>
                      <a:r>
                        <a:rPr lang="en" sz="2400" dirty="0" smtClean="0"/>
                        <a:t>Gordon </a:t>
                      </a:r>
                      <a:r>
                        <a:rPr lang="en" sz="2400" dirty="0"/>
                        <a:t>Reynolds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415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Troitsky Competition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09219" cy="4967573"/>
          </a:xfrm>
        </p:spPr>
        <p:txBody>
          <a:bodyPr/>
          <a:lstStyle/>
          <a:p>
            <a:r>
              <a:rPr lang="en-US" dirty="0" smtClean="0"/>
              <a:t>Concordia University</a:t>
            </a:r>
          </a:p>
          <a:p>
            <a:r>
              <a:rPr lang="en-US" dirty="0" smtClean="0"/>
              <a:t>Colleges compete to build the strongest bridge</a:t>
            </a:r>
          </a:p>
          <a:p>
            <a:r>
              <a:rPr lang="en-US" dirty="0" smtClean="0"/>
              <a:t>Strongest bridge was made by MIT and held over six tons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1" t="24690" r="29239" b="48537"/>
          <a:stretch/>
        </p:blipFill>
        <p:spPr bwMode="auto">
          <a:xfrm>
            <a:off x="4572000" y="2165904"/>
            <a:ext cx="400664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9743" y="152258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Load display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7574643" y="2045809"/>
            <a:ext cx="578757" cy="240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57404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Piston and piston extender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6575324" y="3352800"/>
            <a:ext cx="435076" cy="2387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86400" y="3886200"/>
            <a:ext cx="762000" cy="1003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0552" y="4955570"/>
            <a:ext cx="243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Crushed Bridge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4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Troitsky Competition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1984</a:t>
            </a:r>
          </a:p>
          <a:p>
            <a:r>
              <a:rPr lang="en-US" dirty="0" smtClean="0"/>
              <a:t>1991 first US team</a:t>
            </a:r>
          </a:p>
          <a:p>
            <a:r>
              <a:rPr lang="en-US" dirty="0" smtClean="0"/>
              <a:t>1994, crusher exploded.</a:t>
            </a:r>
          </a:p>
          <a:p>
            <a:pPr lvl="1"/>
            <a:r>
              <a:rPr lang="en-US" dirty="0" smtClean="0"/>
              <a:t>Mark on ceiling, Oil everywhere.</a:t>
            </a:r>
          </a:p>
          <a:p>
            <a:r>
              <a:rPr lang="en-US" dirty="0" smtClean="0"/>
              <a:t>New crusher, max 6000lb</a:t>
            </a:r>
          </a:p>
          <a:p>
            <a:r>
              <a:rPr lang="en-US" dirty="0" smtClean="0"/>
              <a:t>2000 new crusher. Hydraulic jack</a:t>
            </a:r>
          </a:p>
          <a:p>
            <a:r>
              <a:rPr lang="en-US" dirty="0" smtClean="0"/>
              <a:t>2010 </a:t>
            </a:r>
            <a:r>
              <a:rPr lang="en-US" dirty="0"/>
              <a:t>new crusher. Hydraulic </a:t>
            </a:r>
            <a:r>
              <a:rPr lang="en-US" dirty="0" smtClean="0"/>
              <a:t>jack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7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 meter span</a:t>
            </a:r>
            <a:endParaRPr lang="en-US" sz="2800" dirty="0" smtClean="0"/>
          </a:p>
          <a:p>
            <a:r>
              <a:rPr lang="en-US" dirty="0" smtClean="0"/>
              <a:t>10 Tons </a:t>
            </a:r>
            <a:endParaRPr lang="en-US" sz="2400" dirty="0" smtClean="0"/>
          </a:p>
          <a:p>
            <a:r>
              <a:rPr lang="en-US" dirty="0" smtClean="0"/>
              <a:t>Mobile enough to move between buildings </a:t>
            </a:r>
          </a:p>
          <a:p>
            <a:r>
              <a:rPr lang="en-US" dirty="0" smtClean="0"/>
              <a:t>Load display visible across Judd Gym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1% between bridges</a:t>
            </a:r>
          </a:p>
          <a:p>
            <a:r>
              <a:rPr lang="en-US" dirty="0" smtClean="0"/>
              <a:t>14” Piston </a:t>
            </a:r>
            <a:r>
              <a:rPr lang="en-US" dirty="0"/>
              <a:t>Throw – </a:t>
            </a:r>
            <a:r>
              <a:rPr lang="en-US" dirty="0" smtClean="0"/>
              <a:t>Allows different height bridges to be tested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Hydraulic Cylinder</a:t>
            </a:r>
            <a:endParaRPr lang="en-US" dirty="0"/>
          </a:p>
          <a:p>
            <a:r>
              <a:rPr lang="en-US" dirty="0" smtClean="0"/>
              <a:t>Truss instead of I-Beam to save weight</a:t>
            </a:r>
          </a:p>
          <a:p>
            <a:r>
              <a:rPr lang="en-US" dirty="0" smtClean="0"/>
              <a:t>Raspberry Pi as controller</a:t>
            </a:r>
          </a:p>
          <a:p>
            <a:pPr lvl="1"/>
            <a:r>
              <a:rPr lang="en-US" dirty="0" smtClean="0"/>
              <a:t>HDMI monitor for force over deflection readout</a:t>
            </a:r>
          </a:p>
          <a:p>
            <a:pPr lvl="1"/>
            <a:r>
              <a:rPr lang="en-US" dirty="0"/>
              <a:t>I²C </a:t>
            </a:r>
            <a:r>
              <a:rPr lang="en-US" dirty="0" smtClean="0"/>
              <a:t>interface</a:t>
            </a:r>
          </a:p>
          <a:p>
            <a:pPr lvl="2"/>
            <a:r>
              <a:rPr lang="en-US" dirty="0" smtClean="0"/>
              <a:t>4</a:t>
            </a:r>
            <a:r>
              <a:rPr lang="en-US" dirty="0"/>
              <a:t>” LED 7 segment display for </a:t>
            </a:r>
            <a:r>
              <a:rPr lang="en-US" dirty="0" smtClean="0"/>
              <a:t>load</a:t>
            </a:r>
            <a:endParaRPr lang="en-US" dirty="0"/>
          </a:p>
          <a:p>
            <a:pPr lvl="2"/>
            <a:r>
              <a:rPr lang="en-US" dirty="0" smtClean="0"/>
              <a:t>Deflection data</a:t>
            </a:r>
          </a:p>
          <a:p>
            <a:pPr lvl="2"/>
            <a:r>
              <a:rPr lang="en-US" dirty="0" smtClean="0"/>
              <a:t>Load data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1066800"/>
            <a:ext cx="9063438" cy="5766945"/>
            <a:chOff x="76200" y="52192"/>
            <a:chExt cx="9139941" cy="6781553"/>
          </a:xfrm>
        </p:grpSpPr>
        <p:sp>
          <p:nvSpPr>
            <p:cNvPr id="48" name="Rectangle 47"/>
            <p:cNvSpPr/>
            <p:nvPr/>
          </p:nvSpPr>
          <p:spPr>
            <a:xfrm>
              <a:off x="6926581" y="2858869"/>
              <a:ext cx="45719" cy="991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26581" y="3036509"/>
              <a:ext cx="45719" cy="991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26581" y="2683330"/>
              <a:ext cx="45719" cy="991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333828" y="623748"/>
              <a:ext cx="600372" cy="1948002"/>
            </a:xfrm>
            <a:custGeom>
              <a:avLst/>
              <a:gdLst>
                <a:gd name="connsiteX0" fmla="*/ 0 w 600372"/>
                <a:gd name="connsiteY0" fmla="*/ 300177 h 1948002"/>
                <a:gd name="connsiteX1" fmla="*/ 114300 w 600372"/>
                <a:gd name="connsiteY1" fmla="*/ 43002 h 1948002"/>
                <a:gd name="connsiteX2" fmla="*/ 533400 w 600372"/>
                <a:gd name="connsiteY2" fmla="*/ 81102 h 1948002"/>
                <a:gd name="connsiteX3" fmla="*/ 600075 w 600372"/>
                <a:gd name="connsiteY3" fmla="*/ 814527 h 1948002"/>
                <a:gd name="connsiteX4" fmla="*/ 542925 w 600372"/>
                <a:gd name="connsiteY4" fmla="*/ 1948002 h 194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372" h="1948002">
                  <a:moveTo>
                    <a:pt x="0" y="300177"/>
                  </a:moveTo>
                  <a:cubicBezTo>
                    <a:pt x="12700" y="189845"/>
                    <a:pt x="25400" y="79514"/>
                    <a:pt x="114300" y="43002"/>
                  </a:cubicBezTo>
                  <a:cubicBezTo>
                    <a:pt x="203200" y="6490"/>
                    <a:pt x="452438" y="-47485"/>
                    <a:pt x="533400" y="81102"/>
                  </a:cubicBezTo>
                  <a:cubicBezTo>
                    <a:pt x="614362" y="209689"/>
                    <a:pt x="598488" y="503377"/>
                    <a:pt x="600075" y="814527"/>
                  </a:cubicBezTo>
                  <a:cubicBezTo>
                    <a:pt x="601663" y="1125677"/>
                    <a:pt x="493713" y="1828940"/>
                    <a:pt x="542925" y="1948002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25251" y="411846"/>
              <a:ext cx="2913052" cy="4731653"/>
            </a:xfrm>
            <a:custGeom>
              <a:avLst/>
              <a:gdLst>
                <a:gd name="connsiteX0" fmla="*/ 2941996 w 2941996"/>
                <a:gd name="connsiteY0" fmla="*/ 416676 h 4721976"/>
                <a:gd name="connsiteX1" fmla="*/ 2780071 w 2941996"/>
                <a:gd name="connsiteY1" fmla="*/ 26151 h 4721976"/>
                <a:gd name="connsiteX2" fmla="*/ 2151421 w 2941996"/>
                <a:gd name="connsiteY2" fmla="*/ 64251 h 4721976"/>
                <a:gd name="connsiteX3" fmla="*/ 170221 w 2941996"/>
                <a:gd name="connsiteY3" fmla="*/ 292851 h 4721976"/>
                <a:gd name="connsiteX4" fmla="*/ 94021 w 2941996"/>
                <a:gd name="connsiteY4" fmla="*/ 1731126 h 4721976"/>
                <a:gd name="connsiteX5" fmla="*/ 65446 w 2941996"/>
                <a:gd name="connsiteY5" fmla="*/ 4160001 h 4721976"/>
                <a:gd name="connsiteX6" fmla="*/ 475021 w 2941996"/>
                <a:gd name="connsiteY6" fmla="*/ 4721976 h 4721976"/>
                <a:gd name="connsiteX0" fmla="*/ 2932471 w 2932471"/>
                <a:gd name="connsiteY0" fmla="*/ 1388548 h 4788973"/>
                <a:gd name="connsiteX1" fmla="*/ 2780071 w 2932471"/>
                <a:gd name="connsiteY1" fmla="*/ 93148 h 4788973"/>
                <a:gd name="connsiteX2" fmla="*/ 2151421 w 2932471"/>
                <a:gd name="connsiteY2" fmla="*/ 131248 h 4788973"/>
                <a:gd name="connsiteX3" fmla="*/ 170221 w 2932471"/>
                <a:gd name="connsiteY3" fmla="*/ 359848 h 4788973"/>
                <a:gd name="connsiteX4" fmla="*/ 94021 w 2932471"/>
                <a:gd name="connsiteY4" fmla="*/ 1798123 h 4788973"/>
                <a:gd name="connsiteX5" fmla="*/ 65446 w 2932471"/>
                <a:gd name="connsiteY5" fmla="*/ 4226998 h 4788973"/>
                <a:gd name="connsiteX6" fmla="*/ 475021 w 2932471"/>
                <a:gd name="connsiteY6" fmla="*/ 4788973 h 4788973"/>
                <a:gd name="connsiteX0" fmla="*/ 2932471 w 2932471"/>
                <a:gd name="connsiteY0" fmla="*/ 1356806 h 4757231"/>
                <a:gd name="connsiteX1" fmla="*/ 2904194 w 2932471"/>
                <a:gd name="connsiteY1" fmla="*/ 928182 h 4757231"/>
                <a:gd name="connsiteX2" fmla="*/ 2780071 w 2932471"/>
                <a:gd name="connsiteY2" fmla="*/ 61406 h 4757231"/>
                <a:gd name="connsiteX3" fmla="*/ 2151421 w 2932471"/>
                <a:gd name="connsiteY3" fmla="*/ 99506 h 4757231"/>
                <a:gd name="connsiteX4" fmla="*/ 170221 w 2932471"/>
                <a:gd name="connsiteY4" fmla="*/ 328106 h 4757231"/>
                <a:gd name="connsiteX5" fmla="*/ 94021 w 2932471"/>
                <a:gd name="connsiteY5" fmla="*/ 1766381 h 4757231"/>
                <a:gd name="connsiteX6" fmla="*/ 65446 w 2932471"/>
                <a:gd name="connsiteY6" fmla="*/ 4195256 h 4757231"/>
                <a:gd name="connsiteX7" fmla="*/ 475021 w 2932471"/>
                <a:gd name="connsiteY7" fmla="*/ 4757231 h 4757231"/>
                <a:gd name="connsiteX0" fmla="*/ 2931082 w 2931082"/>
                <a:gd name="connsiteY0" fmla="*/ 1306357 h 4706782"/>
                <a:gd name="connsiteX1" fmla="*/ 2902805 w 2931082"/>
                <a:gd name="connsiteY1" fmla="*/ 877733 h 4706782"/>
                <a:gd name="connsiteX2" fmla="*/ 2778682 w 2931082"/>
                <a:gd name="connsiteY2" fmla="*/ 10957 h 4706782"/>
                <a:gd name="connsiteX3" fmla="*/ 2130982 w 2931082"/>
                <a:gd name="connsiteY3" fmla="*/ 382432 h 4706782"/>
                <a:gd name="connsiteX4" fmla="*/ 168832 w 2931082"/>
                <a:gd name="connsiteY4" fmla="*/ 277657 h 4706782"/>
                <a:gd name="connsiteX5" fmla="*/ 92632 w 2931082"/>
                <a:gd name="connsiteY5" fmla="*/ 1715932 h 4706782"/>
                <a:gd name="connsiteX6" fmla="*/ 64057 w 2931082"/>
                <a:gd name="connsiteY6" fmla="*/ 4144807 h 4706782"/>
                <a:gd name="connsiteX7" fmla="*/ 473632 w 2931082"/>
                <a:gd name="connsiteY7" fmla="*/ 4706782 h 4706782"/>
                <a:gd name="connsiteX0" fmla="*/ 2913052 w 2913052"/>
                <a:gd name="connsiteY0" fmla="*/ 1331228 h 4731653"/>
                <a:gd name="connsiteX1" fmla="*/ 2884775 w 2913052"/>
                <a:gd name="connsiteY1" fmla="*/ 902604 h 4731653"/>
                <a:gd name="connsiteX2" fmla="*/ 2760652 w 2913052"/>
                <a:gd name="connsiteY2" fmla="*/ 35828 h 4731653"/>
                <a:gd name="connsiteX3" fmla="*/ 1865302 w 2913052"/>
                <a:gd name="connsiteY3" fmla="*/ 178703 h 4731653"/>
                <a:gd name="connsiteX4" fmla="*/ 150802 w 2913052"/>
                <a:gd name="connsiteY4" fmla="*/ 302528 h 4731653"/>
                <a:gd name="connsiteX5" fmla="*/ 74602 w 2913052"/>
                <a:gd name="connsiteY5" fmla="*/ 1740803 h 4731653"/>
                <a:gd name="connsiteX6" fmla="*/ 46027 w 2913052"/>
                <a:gd name="connsiteY6" fmla="*/ 4169678 h 4731653"/>
                <a:gd name="connsiteX7" fmla="*/ 455602 w 2913052"/>
                <a:gd name="connsiteY7" fmla="*/ 4731653 h 473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3052" h="4731653">
                  <a:moveTo>
                    <a:pt x="2913052" y="1331228"/>
                  </a:moveTo>
                  <a:cubicBezTo>
                    <a:pt x="2889289" y="1121678"/>
                    <a:pt x="2910175" y="1118504"/>
                    <a:pt x="2884775" y="902604"/>
                  </a:cubicBezTo>
                  <a:cubicBezTo>
                    <a:pt x="2859375" y="686704"/>
                    <a:pt x="2930564" y="156478"/>
                    <a:pt x="2760652" y="35828"/>
                  </a:cubicBezTo>
                  <a:cubicBezTo>
                    <a:pt x="2590740" y="-84822"/>
                    <a:pt x="2300277" y="134253"/>
                    <a:pt x="1865302" y="178703"/>
                  </a:cubicBezTo>
                  <a:cubicBezTo>
                    <a:pt x="1430327" y="223153"/>
                    <a:pt x="449252" y="42178"/>
                    <a:pt x="150802" y="302528"/>
                  </a:cubicBezTo>
                  <a:cubicBezTo>
                    <a:pt x="-147648" y="562878"/>
                    <a:pt x="92065" y="1096278"/>
                    <a:pt x="74602" y="1740803"/>
                  </a:cubicBezTo>
                  <a:cubicBezTo>
                    <a:pt x="57139" y="2385328"/>
                    <a:pt x="-17473" y="3671203"/>
                    <a:pt x="46027" y="4169678"/>
                  </a:cubicBezTo>
                  <a:cubicBezTo>
                    <a:pt x="109527" y="4668153"/>
                    <a:pt x="385752" y="4687203"/>
                    <a:pt x="455602" y="4731653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81601" y="838200"/>
              <a:ext cx="1609428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6000" dirty="0">
                <a:solidFill>
                  <a:srgbClr val="FF0000"/>
                </a:solidFill>
                <a:latin typeface="Razer Header Light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31149" y="914401"/>
              <a:ext cx="2456681" cy="8381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4000" dirty="0">
                <a:solidFill>
                  <a:srgbClr val="FF0000"/>
                </a:solidFill>
                <a:latin typeface="NI7SEG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19228" y="1791912"/>
              <a:ext cx="457200" cy="990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7" idx="2"/>
            </p:cNvCxnSpPr>
            <p:nvPr/>
          </p:nvCxnSpPr>
          <p:spPr>
            <a:xfrm>
              <a:off x="4047828" y="2782512"/>
              <a:ext cx="0" cy="959305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971628" y="3713242"/>
              <a:ext cx="152400" cy="598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93750" y="2514600"/>
              <a:ext cx="130628" cy="1143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47478" y="5086350"/>
              <a:ext cx="819150" cy="12518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231150" y="3614058"/>
              <a:ext cx="0" cy="2743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793750" y="3614058"/>
              <a:ext cx="0" cy="2743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20264" y="4648200"/>
              <a:ext cx="556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231150" y="4648200"/>
              <a:ext cx="968828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5791126" y="4648200"/>
              <a:ext cx="1002624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199978" y="4648200"/>
              <a:ext cx="914400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231150" y="6357258"/>
              <a:ext cx="556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866978" y="4648200"/>
              <a:ext cx="924148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001564" y="4648200"/>
              <a:ext cx="865414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114378" y="4648200"/>
              <a:ext cx="838200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231150" y="1752600"/>
              <a:ext cx="0" cy="18614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91028" y="1752600"/>
              <a:ext cx="0" cy="18614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28428" y="1752600"/>
              <a:ext cx="556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44192" y="1752600"/>
              <a:ext cx="2235085" cy="11062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239314" y="1752600"/>
              <a:ext cx="2179864" cy="11558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72775" y="6366782"/>
              <a:ext cx="316750" cy="3388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609713" y="6390910"/>
              <a:ext cx="362631" cy="3483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83606" y="2208937"/>
              <a:ext cx="21325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Control box:</a:t>
              </a: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Raspberry Pi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I2C A2D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 smtClean="0"/>
                <a:t>Force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 smtClean="0"/>
                <a:t>Deflection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Switches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91400" y="623748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HDMI Cord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64" idx="2"/>
            </p:cNvCxnSpPr>
            <p:nvPr/>
          </p:nvCxnSpPr>
          <p:spPr>
            <a:xfrm flipH="1">
              <a:off x="7010400" y="1270079"/>
              <a:ext cx="800100" cy="3276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953000" y="154824"/>
              <a:ext cx="1371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LCD Screen</a:t>
              </a:r>
              <a:endParaRPr lang="en-US" dirty="0"/>
            </a:p>
          </p:txBody>
        </p:sp>
        <p:cxnSp>
          <p:nvCxnSpPr>
            <p:cNvPr id="69" name="Straight Arrow Connector 68"/>
            <p:cNvCxnSpPr>
              <a:stCxn id="67" idx="2"/>
            </p:cNvCxnSpPr>
            <p:nvPr/>
          </p:nvCxnSpPr>
          <p:spPr>
            <a:xfrm>
              <a:off x="5638652" y="524156"/>
              <a:ext cx="304948" cy="3140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81000" y="52192"/>
              <a:ext cx="1944164" cy="832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Large 7-Segment Display</a:t>
              </a:r>
              <a:endParaRPr lang="en-US" sz="2000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307350" y="421524"/>
              <a:ext cx="759278" cy="41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535731" y="3135049"/>
              <a:ext cx="1198937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Hydraulic</a:t>
              </a:r>
            </a:p>
            <a:p>
              <a:r>
                <a:rPr lang="en-US" dirty="0" smtClean="0"/>
                <a:t>Cylinder</a:t>
              </a:r>
              <a:endParaRPr lang="en-US" dirty="0"/>
            </a:p>
          </p:txBody>
        </p:sp>
        <p:cxnSp>
          <p:nvCxnSpPr>
            <p:cNvPr id="75" name="Straight Arrow Connector 74"/>
            <p:cNvCxnSpPr>
              <a:stCxn id="73" idx="1"/>
            </p:cNvCxnSpPr>
            <p:nvPr/>
          </p:nvCxnSpPr>
          <p:spPr>
            <a:xfrm flipH="1" flipV="1">
              <a:off x="4240419" y="3458214"/>
              <a:ext cx="2953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6200" y="25146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Pressure</a:t>
              </a:r>
            </a:p>
            <a:p>
              <a:r>
                <a:rPr lang="en-US" dirty="0" smtClean="0"/>
                <a:t>Line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76" idx="2"/>
            </p:cNvCxnSpPr>
            <p:nvPr/>
          </p:nvCxnSpPr>
          <p:spPr>
            <a:xfrm>
              <a:off x="571500" y="3160931"/>
              <a:ext cx="495300" cy="3442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6200" y="5181600"/>
              <a:ext cx="107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Hydraulic Pump</a:t>
              </a:r>
              <a:endParaRPr lang="en-US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819150" y="5504765"/>
              <a:ext cx="533932" cy="1037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48524" y="5546525"/>
              <a:ext cx="1752600" cy="76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3in x 3in Hollow</a:t>
              </a:r>
            </a:p>
            <a:p>
              <a:r>
                <a:rPr lang="en-US" dirty="0" smtClean="0"/>
                <a:t>Steel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84" idx="1"/>
            </p:cNvCxnSpPr>
            <p:nvPr/>
          </p:nvCxnSpPr>
          <p:spPr>
            <a:xfrm flipH="1" flipV="1">
              <a:off x="6859064" y="5712280"/>
              <a:ext cx="389460" cy="2142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448035" y="3886200"/>
              <a:ext cx="512391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Bridge Goes Here</a:t>
              </a:r>
            </a:p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37731" y="6464413"/>
              <a:ext cx="269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Large Castors</a:t>
              </a:r>
              <a:endParaRPr lang="en-US" dirty="0"/>
            </a:p>
          </p:txBody>
        </p:sp>
        <p:cxnSp>
          <p:nvCxnSpPr>
            <p:cNvPr id="65" name="Straight Arrow Connector 64"/>
            <p:cNvCxnSpPr>
              <a:stCxn id="62" idx="1"/>
            </p:cNvCxnSpPr>
            <p:nvPr/>
          </p:nvCxnSpPr>
          <p:spPr>
            <a:xfrm flipH="1" flipV="1">
              <a:off x="1353082" y="6481083"/>
              <a:ext cx="484649" cy="1679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878395" y="152400"/>
            <a:ext cx="319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System Diagram</a:t>
            </a:r>
            <a:endParaRPr lang="en-US" sz="3600" dirty="0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297683" y="3710431"/>
            <a:ext cx="54985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64" y="1870658"/>
            <a:ext cx="1990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16"/>
          <p:cNvSpPr/>
          <p:nvPr/>
        </p:nvSpPr>
        <p:spPr>
          <a:xfrm>
            <a:off x="5298141" y="1846729"/>
            <a:ext cx="986118" cy="528918"/>
          </a:xfrm>
          <a:custGeom>
            <a:avLst/>
            <a:gdLst>
              <a:gd name="connsiteX0" fmla="*/ 0 w 986118"/>
              <a:gd name="connsiteY0" fmla="*/ 528918 h 528918"/>
              <a:gd name="connsiteX1" fmla="*/ 26894 w 986118"/>
              <a:gd name="connsiteY1" fmla="*/ 430306 h 528918"/>
              <a:gd name="connsiteX2" fmla="*/ 80683 w 986118"/>
              <a:gd name="connsiteY2" fmla="*/ 376518 h 528918"/>
              <a:gd name="connsiteX3" fmla="*/ 125506 w 986118"/>
              <a:gd name="connsiteY3" fmla="*/ 340659 h 528918"/>
              <a:gd name="connsiteX4" fmla="*/ 179294 w 986118"/>
              <a:gd name="connsiteY4" fmla="*/ 259977 h 528918"/>
              <a:gd name="connsiteX5" fmla="*/ 197224 w 986118"/>
              <a:gd name="connsiteY5" fmla="*/ 242047 h 528918"/>
              <a:gd name="connsiteX6" fmla="*/ 215153 w 986118"/>
              <a:gd name="connsiteY6" fmla="*/ 215153 h 528918"/>
              <a:gd name="connsiteX7" fmla="*/ 259977 w 986118"/>
              <a:gd name="connsiteY7" fmla="*/ 170330 h 528918"/>
              <a:gd name="connsiteX8" fmla="*/ 286871 w 986118"/>
              <a:gd name="connsiteY8" fmla="*/ 161365 h 528918"/>
              <a:gd name="connsiteX9" fmla="*/ 340659 w 986118"/>
              <a:gd name="connsiteY9" fmla="*/ 134471 h 528918"/>
              <a:gd name="connsiteX10" fmla="*/ 349624 w 986118"/>
              <a:gd name="connsiteY10" fmla="*/ 107577 h 528918"/>
              <a:gd name="connsiteX11" fmla="*/ 376518 w 986118"/>
              <a:gd name="connsiteY11" fmla="*/ 98612 h 528918"/>
              <a:gd name="connsiteX12" fmla="*/ 403412 w 986118"/>
              <a:gd name="connsiteY12" fmla="*/ 80683 h 528918"/>
              <a:gd name="connsiteX13" fmla="*/ 430306 w 986118"/>
              <a:gd name="connsiteY13" fmla="*/ 71718 h 528918"/>
              <a:gd name="connsiteX14" fmla="*/ 457200 w 986118"/>
              <a:gd name="connsiteY14" fmla="*/ 53789 h 528918"/>
              <a:gd name="connsiteX15" fmla="*/ 510988 w 986118"/>
              <a:gd name="connsiteY15" fmla="*/ 35859 h 528918"/>
              <a:gd name="connsiteX16" fmla="*/ 537883 w 986118"/>
              <a:gd name="connsiteY16" fmla="*/ 26895 h 528918"/>
              <a:gd name="connsiteX17" fmla="*/ 564777 w 986118"/>
              <a:gd name="connsiteY17" fmla="*/ 17930 h 528918"/>
              <a:gd name="connsiteX18" fmla="*/ 860612 w 986118"/>
              <a:gd name="connsiteY18" fmla="*/ 0 h 528918"/>
              <a:gd name="connsiteX19" fmla="*/ 941294 w 986118"/>
              <a:gd name="connsiteY19" fmla="*/ 17930 h 528918"/>
              <a:gd name="connsiteX20" fmla="*/ 986118 w 986118"/>
              <a:gd name="connsiteY20" fmla="*/ 71718 h 52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86118" h="528918">
                <a:moveTo>
                  <a:pt x="0" y="528918"/>
                </a:moveTo>
                <a:cubicBezTo>
                  <a:pt x="12672" y="465563"/>
                  <a:pt x="4147" y="498550"/>
                  <a:pt x="26894" y="430306"/>
                </a:cubicBezTo>
                <a:cubicBezTo>
                  <a:pt x="32873" y="412368"/>
                  <a:pt x="68728" y="394451"/>
                  <a:pt x="80683" y="376518"/>
                </a:cubicBezTo>
                <a:cubicBezTo>
                  <a:pt x="103854" y="341761"/>
                  <a:pt x="88391" y="353031"/>
                  <a:pt x="125506" y="340659"/>
                </a:cubicBezTo>
                <a:lnTo>
                  <a:pt x="179294" y="259977"/>
                </a:lnTo>
                <a:cubicBezTo>
                  <a:pt x="183982" y="252944"/>
                  <a:pt x="191944" y="248647"/>
                  <a:pt x="197224" y="242047"/>
                </a:cubicBezTo>
                <a:cubicBezTo>
                  <a:pt x="203955" y="233634"/>
                  <a:pt x="208058" y="223261"/>
                  <a:pt x="215153" y="215153"/>
                </a:cubicBezTo>
                <a:cubicBezTo>
                  <a:pt x="229067" y="199251"/>
                  <a:pt x="245036" y="185271"/>
                  <a:pt x="259977" y="170330"/>
                </a:cubicBezTo>
                <a:cubicBezTo>
                  <a:pt x="266659" y="163648"/>
                  <a:pt x="278419" y="165591"/>
                  <a:pt x="286871" y="161365"/>
                </a:cubicBezTo>
                <a:cubicBezTo>
                  <a:pt x="356384" y="126608"/>
                  <a:pt x="273060" y="157005"/>
                  <a:pt x="340659" y="134471"/>
                </a:cubicBezTo>
                <a:cubicBezTo>
                  <a:pt x="343647" y="125506"/>
                  <a:pt x="342942" y="114259"/>
                  <a:pt x="349624" y="107577"/>
                </a:cubicBezTo>
                <a:cubicBezTo>
                  <a:pt x="356306" y="100895"/>
                  <a:pt x="368066" y="102838"/>
                  <a:pt x="376518" y="98612"/>
                </a:cubicBezTo>
                <a:cubicBezTo>
                  <a:pt x="386155" y="93794"/>
                  <a:pt x="393775" y="85501"/>
                  <a:pt x="403412" y="80683"/>
                </a:cubicBezTo>
                <a:cubicBezTo>
                  <a:pt x="411864" y="76457"/>
                  <a:pt x="421854" y="75944"/>
                  <a:pt x="430306" y="71718"/>
                </a:cubicBezTo>
                <a:cubicBezTo>
                  <a:pt x="439943" y="66900"/>
                  <a:pt x="447354" y="58165"/>
                  <a:pt x="457200" y="53789"/>
                </a:cubicBezTo>
                <a:cubicBezTo>
                  <a:pt x="474470" y="46113"/>
                  <a:pt x="493059" y="41835"/>
                  <a:pt x="510988" y="35859"/>
                </a:cubicBezTo>
                <a:lnTo>
                  <a:pt x="537883" y="26895"/>
                </a:lnTo>
                <a:cubicBezTo>
                  <a:pt x="546848" y="23907"/>
                  <a:pt x="555422" y="19266"/>
                  <a:pt x="564777" y="17930"/>
                </a:cubicBezTo>
                <a:cubicBezTo>
                  <a:pt x="704500" y="-2031"/>
                  <a:pt x="606416" y="9777"/>
                  <a:pt x="860612" y="0"/>
                </a:cubicBezTo>
                <a:cubicBezTo>
                  <a:pt x="864661" y="675"/>
                  <a:pt x="927860" y="8334"/>
                  <a:pt x="941294" y="17930"/>
                </a:cubicBezTo>
                <a:cubicBezTo>
                  <a:pt x="972859" y="40476"/>
                  <a:pt x="973158" y="45799"/>
                  <a:pt x="986118" y="7171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25035" y="1799119"/>
            <a:ext cx="564777" cy="585493"/>
          </a:xfrm>
          <a:custGeom>
            <a:avLst/>
            <a:gdLst>
              <a:gd name="connsiteX0" fmla="*/ 0 w 564777"/>
              <a:gd name="connsiteY0" fmla="*/ 585493 h 585493"/>
              <a:gd name="connsiteX1" fmla="*/ 17930 w 564777"/>
              <a:gd name="connsiteY1" fmla="*/ 540669 h 585493"/>
              <a:gd name="connsiteX2" fmla="*/ 53789 w 564777"/>
              <a:gd name="connsiteY2" fmla="*/ 495846 h 585493"/>
              <a:gd name="connsiteX3" fmla="*/ 62753 w 564777"/>
              <a:gd name="connsiteY3" fmla="*/ 468952 h 585493"/>
              <a:gd name="connsiteX4" fmla="*/ 71718 w 564777"/>
              <a:gd name="connsiteY4" fmla="*/ 433093 h 585493"/>
              <a:gd name="connsiteX5" fmla="*/ 89647 w 564777"/>
              <a:gd name="connsiteY5" fmla="*/ 379305 h 585493"/>
              <a:gd name="connsiteX6" fmla="*/ 107577 w 564777"/>
              <a:gd name="connsiteY6" fmla="*/ 361375 h 585493"/>
              <a:gd name="connsiteX7" fmla="*/ 116541 w 564777"/>
              <a:gd name="connsiteY7" fmla="*/ 334481 h 585493"/>
              <a:gd name="connsiteX8" fmla="*/ 134471 w 564777"/>
              <a:gd name="connsiteY8" fmla="*/ 316552 h 585493"/>
              <a:gd name="connsiteX9" fmla="*/ 170330 w 564777"/>
              <a:gd name="connsiteY9" fmla="*/ 271728 h 585493"/>
              <a:gd name="connsiteX10" fmla="*/ 206189 w 564777"/>
              <a:gd name="connsiteY10" fmla="*/ 200010 h 585493"/>
              <a:gd name="connsiteX11" fmla="*/ 251012 w 564777"/>
              <a:gd name="connsiteY11" fmla="*/ 137257 h 585493"/>
              <a:gd name="connsiteX12" fmla="*/ 286871 w 564777"/>
              <a:gd name="connsiteY12" fmla="*/ 92434 h 585493"/>
              <a:gd name="connsiteX13" fmla="*/ 313765 w 564777"/>
              <a:gd name="connsiteY13" fmla="*/ 83469 h 585493"/>
              <a:gd name="connsiteX14" fmla="*/ 358589 w 564777"/>
              <a:gd name="connsiteY14" fmla="*/ 47610 h 585493"/>
              <a:gd name="connsiteX15" fmla="*/ 385483 w 564777"/>
              <a:gd name="connsiteY15" fmla="*/ 29681 h 585493"/>
              <a:gd name="connsiteX16" fmla="*/ 439271 w 564777"/>
              <a:gd name="connsiteY16" fmla="*/ 11752 h 585493"/>
              <a:gd name="connsiteX17" fmla="*/ 564777 w 564777"/>
              <a:gd name="connsiteY17" fmla="*/ 2787 h 58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64777" h="585493">
                <a:moveTo>
                  <a:pt x="0" y="585493"/>
                </a:moveTo>
                <a:cubicBezTo>
                  <a:pt x="5977" y="570552"/>
                  <a:pt x="10733" y="555062"/>
                  <a:pt x="17930" y="540669"/>
                </a:cubicBezTo>
                <a:cubicBezTo>
                  <a:pt x="29240" y="518049"/>
                  <a:pt x="37111" y="512523"/>
                  <a:pt x="53789" y="495846"/>
                </a:cubicBezTo>
                <a:cubicBezTo>
                  <a:pt x="56777" y="486881"/>
                  <a:pt x="60157" y="478038"/>
                  <a:pt x="62753" y="468952"/>
                </a:cubicBezTo>
                <a:cubicBezTo>
                  <a:pt x="66138" y="457105"/>
                  <a:pt x="68178" y="444894"/>
                  <a:pt x="71718" y="433093"/>
                </a:cubicBezTo>
                <a:cubicBezTo>
                  <a:pt x="77149" y="414991"/>
                  <a:pt x="76283" y="392669"/>
                  <a:pt x="89647" y="379305"/>
                </a:cubicBezTo>
                <a:lnTo>
                  <a:pt x="107577" y="361375"/>
                </a:lnTo>
                <a:cubicBezTo>
                  <a:pt x="110565" y="352410"/>
                  <a:pt x="111679" y="342584"/>
                  <a:pt x="116541" y="334481"/>
                </a:cubicBezTo>
                <a:cubicBezTo>
                  <a:pt x="120890" y="327233"/>
                  <a:pt x="129191" y="323152"/>
                  <a:pt x="134471" y="316552"/>
                </a:cubicBezTo>
                <a:cubicBezTo>
                  <a:pt x="179707" y="260007"/>
                  <a:pt x="127038" y="315018"/>
                  <a:pt x="170330" y="271728"/>
                </a:cubicBezTo>
                <a:cubicBezTo>
                  <a:pt x="190932" y="209921"/>
                  <a:pt x="174895" y="231304"/>
                  <a:pt x="206189" y="200010"/>
                </a:cubicBezTo>
                <a:cubicBezTo>
                  <a:pt x="228424" y="133299"/>
                  <a:pt x="194292" y="222339"/>
                  <a:pt x="251012" y="137257"/>
                </a:cubicBezTo>
                <a:cubicBezTo>
                  <a:pt x="259157" y="125039"/>
                  <a:pt x="272675" y="100951"/>
                  <a:pt x="286871" y="92434"/>
                </a:cubicBezTo>
                <a:cubicBezTo>
                  <a:pt x="294974" y="87572"/>
                  <a:pt x="304800" y="86457"/>
                  <a:pt x="313765" y="83469"/>
                </a:cubicBezTo>
                <a:cubicBezTo>
                  <a:pt x="343988" y="38134"/>
                  <a:pt x="315287" y="69260"/>
                  <a:pt x="358589" y="47610"/>
                </a:cubicBezTo>
                <a:cubicBezTo>
                  <a:pt x="368226" y="42792"/>
                  <a:pt x="375637" y="34057"/>
                  <a:pt x="385483" y="29681"/>
                </a:cubicBezTo>
                <a:cubicBezTo>
                  <a:pt x="402753" y="22005"/>
                  <a:pt x="421342" y="17728"/>
                  <a:pt x="439271" y="11752"/>
                </a:cubicBezTo>
                <a:cubicBezTo>
                  <a:pt x="497351" y="-7608"/>
                  <a:pt x="456708" y="2787"/>
                  <a:pt x="564777" y="2787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325035" y="2097544"/>
            <a:ext cx="869577" cy="304997"/>
          </a:xfrm>
          <a:custGeom>
            <a:avLst/>
            <a:gdLst>
              <a:gd name="connsiteX0" fmla="*/ 0 w 869577"/>
              <a:gd name="connsiteY0" fmla="*/ 304997 h 304997"/>
              <a:gd name="connsiteX1" fmla="*/ 8965 w 869577"/>
              <a:gd name="connsiteY1" fmla="*/ 260174 h 304997"/>
              <a:gd name="connsiteX2" fmla="*/ 35859 w 869577"/>
              <a:gd name="connsiteY2" fmla="*/ 251209 h 304997"/>
              <a:gd name="connsiteX3" fmla="*/ 71718 w 869577"/>
              <a:gd name="connsiteY3" fmla="*/ 215350 h 304997"/>
              <a:gd name="connsiteX4" fmla="*/ 98612 w 869577"/>
              <a:gd name="connsiteY4" fmla="*/ 197421 h 304997"/>
              <a:gd name="connsiteX5" fmla="*/ 161365 w 869577"/>
              <a:gd name="connsiteY5" fmla="*/ 143632 h 304997"/>
              <a:gd name="connsiteX6" fmla="*/ 197224 w 869577"/>
              <a:gd name="connsiteY6" fmla="*/ 98809 h 304997"/>
              <a:gd name="connsiteX7" fmla="*/ 224118 w 869577"/>
              <a:gd name="connsiteY7" fmla="*/ 89844 h 304997"/>
              <a:gd name="connsiteX8" fmla="*/ 251012 w 869577"/>
              <a:gd name="connsiteY8" fmla="*/ 71915 h 304997"/>
              <a:gd name="connsiteX9" fmla="*/ 313765 w 869577"/>
              <a:gd name="connsiteY9" fmla="*/ 53985 h 304997"/>
              <a:gd name="connsiteX10" fmla="*/ 376518 w 869577"/>
              <a:gd name="connsiteY10" fmla="*/ 36056 h 304997"/>
              <a:gd name="connsiteX11" fmla="*/ 466165 w 869577"/>
              <a:gd name="connsiteY11" fmla="*/ 27091 h 304997"/>
              <a:gd name="connsiteX12" fmla="*/ 528918 w 869577"/>
              <a:gd name="connsiteY12" fmla="*/ 18127 h 304997"/>
              <a:gd name="connsiteX13" fmla="*/ 555812 w 869577"/>
              <a:gd name="connsiteY13" fmla="*/ 9162 h 304997"/>
              <a:gd name="connsiteX14" fmla="*/ 815789 w 869577"/>
              <a:gd name="connsiteY14" fmla="*/ 9162 h 304997"/>
              <a:gd name="connsiteX15" fmla="*/ 842683 w 869577"/>
              <a:gd name="connsiteY15" fmla="*/ 18127 h 304997"/>
              <a:gd name="connsiteX16" fmla="*/ 869577 w 869577"/>
              <a:gd name="connsiteY16" fmla="*/ 36056 h 30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9577" h="304997">
                <a:moveTo>
                  <a:pt x="0" y="304997"/>
                </a:moveTo>
                <a:cubicBezTo>
                  <a:pt x="2988" y="290056"/>
                  <a:pt x="513" y="272852"/>
                  <a:pt x="8965" y="260174"/>
                </a:cubicBezTo>
                <a:cubicBezTo>
                  <a:pt x="14207" y="252311"/>
                  <a:pt x="28170" y="256702"/>
                  <a:pt x="35859" y="251209"/>
                </a:cubicBezTo>
                <a:cubicBezTo>
                  <a:pt x="49614" y="241384"/>
                  <a:pt x="59765" y="227303"/>
                  <a:pt x="71718" y="215350"/>
                </a:cubicBezTo>
                <a:cubicBezTo>
                  <a:pt x="79336" y="207732"/>
                  <a:pt x="90432" y="204433"/>
                  <a:pt x="98612" y="197421"/>
                </a:cubicBezTo>
                <a:cubicBezTo>
                  <a:pt x="174704" y="132200"/>
                  <a:pt x="99618" y="184798"/>
                  <a:pt x="161365" y="143632"/>
                </a:cubicBezTo>
                <a:cubicBezTo>
                  <a:pt x="169510" y="131414"/>
                  <a:pt x="183028" y="107326"/>
                  <a:pt x="197224" y="98809"/>
                </a:cubicBezTo>
                <a:cubicBezTo>
                  <a:pt x="205327" y="93947"/>
                  <a:pt x="215666" y="94070"/>
                  <a:pt x="224118" y="89844"/>
                </a:cubicBezTo>
                <a:cubicBezTo>
                  <a:pt x="233755" y="85026"/>
                  <a:pt x="241375" y="76733"/>
                  <a:pt x="251012" y="71915"/>
                </a:cubicBezTo>
                <a:cubicBezTo>
                  <a:pt x="265342" y="64750"/>
                  <a:pt x="300360" y="57815"/>
                  <a:pt x="313765" y="53985"/>
                </a:cubicBezTo>
                <a:cubicBezTo>
                  <a:pt x="339302" y="46689"/>
                  <a:pt x="348501" y="40059"/>
                  <a:pt x="376518" y="36056"/>
                </a:cubicBezTo>
                <a:cubicBezTo>
                  <a:pt x="406248" y="31809"/>
                  <a:pt x="436339" y="30600"/>
                  <a:pt x="466165" y="27091"/>
                </a:cubicBezTo>
                <a:cubicBezTo>
                  <a:pt x="487150" y="24622"/>
                  <a:pt x="508000" y="21115"/>
                  <a:pt x="528918" y="18127"/>
                </a:cubicBezTo>
                <a:cubicBezTo>
                  <a:pt x="537883" y="15139"/>
                  <a:pt x="546420" y="10206"/>
                  <a:pt x="555812" y="9162"/>
                </a:cubicBezTo>
                <a:cubicBezTo>
                  <a:pt x="689202" y="-5660"/>
                  <a:pt x="685555" y="-141"/>
                  <a:pt x="815789" y="9162"/>
                </a:cubicBezTo>
                <a:cubicBezTo>
                  <a:pt x="824754" y="12150"/>
                  <a:pt x="834231" y="13901"/>
                  <a:pt x="842683" y="18127"/>
                </a:cubicBezTo>
                <a:cubicBezTo>
                  <a:pt x="852320" y="22945"/>
                  <a:pt x="869577" y="36056"/>
                  <a:pt x="869577" y="36056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 Subsyste</a:t>
            </a:r>
            <a:r>
              <a:rPr lang="en-US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5871" y="1874752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2549" y="3000445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803830" y="3751675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836578" y="3570769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3137243" y="2805022"/>
            <a:ext cx="1828800" cy="1561614"/>
            <a:chOff x="5181600" y="3338996"/>
            <a:chExt cx="1828800" cy="1561614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>
              <a:off x="5986521" y="3784048"/>
              <a:ext cx="89010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653165" y="1893802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836578" y="3404900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75871" y="2244084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53165" y="2263134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241649" y="3396721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836579" y="4509170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290085" y="3396721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290085" y="3894898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73578" y="2168080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256186" y="2168080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375249" y="4238291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875871" y="150542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53165" y="1524470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75871" y="1136088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53165" y="1155138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4832449" y="3903423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47357" y="15186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924651" y="1537722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975449" y="3959502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813400" y="5492018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534593" y="2162282"/>
            <a:ext cx="1010047" cy="1066800"/>
            <a:chOff x="5162153" y="2971800"/>
            <a:chExt cx="1010047" cy="1066800"/>
          </a:xfrm>
        </p:grpSpPr>
        <p:sp>
          <p:nvSpPr>
            <p:cNvPr id="125" name="Rectangle 124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5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25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5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975449" y="2162282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12244" y="1755327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5400000">
            <a:off x="5661394" y="4202892"/>
            <a:ext cx="628110" cy="468050"/>
            <a:chOff x="3442007" y="3064407"/>
            <a:chExt cx="628110" cy="468050"/>
          </a:xfrm>
        </p:grpSpPr>
        <p:grpSp>
          <p:nvGrpSpPr>
            <p:cNvPr id="77" name="Group 76"/>
            <p:cNvGrpSpPr/>
            <p:nvPr/>
          </p:nvGrpSpPr>
          <p:grpSpPr>
            <a:xfrm rot="16200000">
              <a:off x="3522037" y="2984377"/>
              <a:ext cx="468050" cy="628110"/>
              <a:chOff x="4191000" y="4114800"/>
              <a:chExt cx="914400" cy="1260470"/>
            </a:xfrm>
          </p:grpSpPr>
          <p:sp>
            <p:nvSpPr>
              <p:cNvPr id="80" name="Diamond 79"/>
              <p:cNvSpPr/>
              <p:nvPr/>
            </p:nvSpPr>
            <p:spPr>
              <a:xfrm>
                <a:off x="4191000" y="4267200"/>
                <a:ext cx="914400" cy="959919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4648200" y="4114800"/>
                <a:ext cx="0" cy="152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648200" y="5222870"/>
                <a:ext cx="0" cy="152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>
              <a:stCxn id="80" idx="1"/>
              <a:endCxn id="80" idx="3"/>
            </p:cNvCxnSpPr>
            <p:nvPr/>
          </p:nvCxnSpPr>
          <p:spPr>
            <a:xfrm flipV="1">
              <a:off x="3757122" y="3064407"/>
              <a:ext cx="0" cy="4680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5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1098</Words>
  <Application>Microsoft Office PowerPoint</Application>
  <PresentationFormat>On-screen Show (4:3)</PresentationFormat>
  <Paragraphs>378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Bridge Tester ELM-4702 Projects II</vt:lpstr>
      <vt:lpstr>What We Will Discuss </vt:lpstr>
      <vt:lpstr>Project Background</vt:lpstr>
      <vt:lpstr>Troitsky Competition</vt:lpstr>
      <vt:lpstr>Troitsky Competition</vt:lpstr>
      <vt:lpstr>Design Specifications</vt:lpstr>
      <vt:lpstr>Final Design</vt:lpstr>
      <vt:lpstr>PowerPoint Presentation</vt:lpstr>
      <vt:lpstr>Hydraulic Subsystem</vt:lpstr>
      <vt:lpstr>The Frame</vt:lpstr>
      <vt:lpstr>The Frame</vt:lpstr>
      <vt:lpstr>PowerPoint Presentation</vt:lpstr>
      <vt:lpstr>Motor to Hydraulic Pump</vt:lpstr>
      <vt:lpstr>Motor Adaptor Plate</vt:lpstr>
      <vt:lpstr>Current Project Status</vt:lpstr>
      <vt:lpstr>Work Breakdown</vt:lpstr>
      <vt:lpstr>Final Budget</vt:lpstr>
      <vt:lpstr>Conclusion</vt:lpstr>
      <vt:lpstr>Questions?</vt:lpstr>
    </vt:vector>
  </TitlesOfParts>
  <Company>Vermont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Tester</dc:title>
  <dc:creator>testuser</dc:creator>
  <cp:lastModifiedBy>Ben</cp:lastModifiedBy>
  <cp:revision>101</cp:revision>
  <dcterms:created xsi:type="dcterms:W3CDTF">2014-02-07T19:30:39Z</dcterms:created>
  <dcterms:modified xsi:type="dcterms:W3CDTF">2014-04-08T04:29:00Z</dcterms:modified>
</cp:coreProperties>
</file>