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8" r:id="rId4"/>
    <p:sldId id="279" r:id="rId5"/>
    <p:sldId id="269" r:id="rId6"/>
    <p:sldId id="271" r:id="rId7"/>
    <p:sldId id="273" r:id="rId8"/>
    <p:sldId id="274" r:id="rId9"/>
    <p:sldId id="272" r:id="rId10"/>
    <p:sldId id="264" r:id="rId11"/>
    <p:sldId id="275" r:id="rId12"/>
    <p:sldId id="260" r:id="rId13"/>
    <p:sldId id="262" r:id="rId14"/>
    <p:sldId id="265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86" autoAdjust="0"/>
  </p:normalViewPr>
  <p:slideViewPr>
    <p:cSldViewPr>
      <p:cViewPr>
        <p:scale>
          <a:sx n="66" d="100"/>
          <a:sy n="66" d="100"/>
        </p:scale>
        <p:origin x="-2748" y="-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A:\Bridge-Tester\Design\BO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543859649122806E-2"/>
          <c:y val="0.32742179768512542"/>
          <c:w val="0.7056352166505504"/>
          <c:h val="0.65936405490297334"/>
        </c:manualLayout>
      </c:layout>
      <c:pieChart>
        <c:varyColors val="1"/>
        <c:ser>
          <c:idx val="0"/>
          <c:order val="0"/>
          <c:tx>
            <c:strRef>
              <c:f>Main!$M$2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eparator> </c:separator>
            <c:showLeaderLines val="1"/>
          </c:dLbls>
          <c:cat>
            <c:strRef>
              <c:f>Main!$L$3:$L$6</c:f>
              <c:strCache>
                <c:ptCount val="4"/>
                <c:pt idx="0">
                  <c:v>Electronics</c:v>
                </c:pt>
                <c:pt idx="1">
                  <c:v>Hydraulics</c:v>
                </c:pt>
                <c:pt idx="2">
                  <c:v>Mechanical</c:v>
                </c:pt>
                <c:pt idx="3">
                  <c:v>Raw Materials</c:v>
                </c:pt>
              </c:strCache>
            </c:strRef>
          </c:cat>
          <c:val>
            <c:numRef>
              <c:f>Main!$M$3:$M$6</c:f>
              <c:numCache>
                <c:formatCode>_("$"* #,##0.00_);_("$"* \(#,##0.00\);_("$"* "-"??_);_(@_)</c:formatCode>
                <c:ptCount val="4"/>
                <c:pt idx="0">
                  <c:v>600.94999999999993</c:v>
                </c:pt>
                <c:pt idx="1">
                  <c:v>1676.1599999999999</c:v>
                </c:pt>
                <c:pt idx="2">
                  <c:v>491.52</c:v>
                </c:pt>
                <c:pt idx="3">
                  <c:v>565.43395833333329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5262598425196852"/>
          <c:y val="1.0511553702846179E-3"/>
          <c:w val="0.20848512685914261"/>
          <c:h val="0.2363779527559055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6D4C-ED66-467E-8C14-E23FF42A19B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1FFEF-BEF9-4EE0-94EC-51761DE7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4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</a:t>
            </a:r>
            <a:r>
              <a:rPr lang="en-US" baseline="0" dirty="0" smtClean="0"/>
              <a:t> is the structure that everything else is built on with this project. The above frame on the left shows the structure under maximum load with very exaggerated displacement visuals. There are a few more beams to be added to the frame but we are waiting on other key parts to fabricate mounting requirements after measurements.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76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38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23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145D9-3B8E-4505-A6EF-634B668909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8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145D9-3B8E-4505-A6EF-634B668909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8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145D9-3B8E-4505-A6EF-634B668909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7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33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our </a:t>
            </a:r>
            <a:r>
              <a:rPr lang="en-US" dirty="0" err="1" smtClean="0"/>
              <a:t>gaant</a:t>
            </a:r>
            <a:r>
              <a:rPr lang="en-US" dirty="0" smtClean="0"/>
              <a:t> chart with individual</a:t>
            </a:r>
            <a:r>
              <a:rPr lang="en-US" baseline="0" dirty="0" smtClean="0"/>
              <a:t> responsibilities and subsystems for each category. It shows due dates and what needs to be done in what order. It is available through our website via a link.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4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hydraulic system has</a:t>
            </a:r>
            <a:r>
              <a:rPr lang="en-US" baseline="0" dirty="0" smtClean="0"/>
              <a:t> is manually operated and has active extend and retract states. It is capable of outputting between 2K-3Ksi of pressure. It has a return tank and a gear pump with a manual handle.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8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3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9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23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4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0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7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45A5F-7BC5-4F13-A9EC-CC4E0CE58B7F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8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Bridge Tester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</a:t>
            </a:r>
            <a:r>
              <a:rPr lang="en-US" dirty="0" err="1" smtClean="0"/>
              <a:t>Holleran</a:t>
            </a:r>
            <a:endParaRPr lang="en-US" dirty="0" smtClean="0"/>
          </a:p>
          <a:p>
            <a:r>
              <a:rPr lang="en-US" dirty="0" smtClean="0"/>
              <a:t>Carter </a:t>
            </a:r>
            <a:r>
              <a:rPr lang="en-US" dirty="0" err="1" smtClean="0"/>
              <a:t>Mealey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-228600"/>
            <a:ext cx="8229600" cy="1143000"/>
          </a:xfrm>
        </p:spPr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Gaant</a:t>
            </a:r>
            <a:r>
              <a:rPr lang="en-US" dirty="0" smtClean="0"/>
              <a:t> chart screen shot here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7" t="25741" r="12649" b="22593"/>
          <a:stretch/>
        </p:blipFill>
        <p:spPr bwMode="auto">
          <a:xfrm>
            <a:off x="1" y="1371600"/>
            <a:ext cx="91440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572000"/>
            <a:ext cx="1370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Carter</a:t>
            </a:r>
            <a:b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Ben</a:t>
            </a:r>
            <a:endParaRPr lang="en-US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1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Project managed on </a:t>
            </a:r>
            <a:r>
              <a:rPr lang="en-US" sz="2800" dirty="0" err="1" smtClean="0"/>
              <a:t>GitHub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31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58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Hydraulic Subsyste</a:t>
            </a:r>
            <a:r>
              <a:rPr lang="en-US" dirty="0"/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5871" y="1874752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½ NPT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32549" y="3000445"/>
            <a:ext cx="685800" cy="990600"/>
            <a:chOff x="1600200" y="1981200"/>
            <a:chExt cx="685800" cy="990600"/>
          </a:xfrm>
        </p:grpSpPr>
        <p:sp>
          <p:nvSpPr>
            <p:cNvPr id="4" name="Oval 3"/>
            <p:cNvSpPr/>
            <p:nvPr/>
          </p:nvSpPr>
          <p:spPr>
            <a:xfrm>
              <a:off x="1600200" y="2133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>
            <a:xfrm flipV="1">
              <a:off x="1943100" y="1981200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4" idx="4"/>
            </p:cNvCxnSpPr>
            <p:nvPr/>
          </p:nvCxnSpPr>
          <p:spPr>
            <a:xfrm flipV="1">
              <a:off x="1943100" y="2819400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Extract 13"/>
            <p:cNvSpPr/>
            <p:nvPr/>
          </p:nvSpPr>
          <p:spPr>
            <a:xfrm>
              <a:off x="1752600" y="2124558"/>
              <a:ext cx="381000" cy="237641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5400000">
            <a:off x="803830" y="3751675"/>
            <a:ext cx="1524000" cy="609600"/>
            <a:chOff x="1524000" y="3733800"/>
            <a:chExt cx="1524000" cy="609600"/>
          </a:xfrm>
        </p:grpSpPr>
        <p:sp>
          <p:nvSpPr>
            <p:cNvPr id="25" name="Rectangle 24"/>
            <p:cNvSpPr/>
            <p:nvPr/>
          </p:nvSpPr>
          <p:spPr>
            <a:xfrm>
              <a:off x="1524000" y="38862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743200" y="3733800"/>
              <a:ext cx="0" cy="152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634425" y="3733800"/>
              <a:ext cx="0" cy="152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46831" y="4114800"/>
              <a:ext cx="11011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43100" y="3962400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836578" y="3570769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Pressure Sensor</a:t>
            </a:r>
          </a:p>
        </p:txBody>
      </p:sp>
      <p:grpSp>
        <p:nvGrpSpPr>
          <p:cNvPr id="71" name="Group 70"/>
          <p:cNvGrpSpPr/>
          <p:nvPr/>
        </p:nvGrpSpPr>
        <p:grpSpPr>
          <a:xfrm rot="5400000">
            <a:off x="3137243" y="2805022"/>
            <a:ext cx="1828800" cy="1561614"/>
            <a:chOff x="5181600" y="3338996"/>
            <a:chExt cx="1828800" cy="1561614"/>
          </a:xfrm>
        </p:grpSpPr>
        <p:sp>
          <p:nvSpPr>
            <p:cNvPr id="70" name="Oval 69"/>
            <p:cNvSpPr/>
            <p:nvPr/>
          </p:nvSpPr>
          <p:spPr>
            <a:xfrm>
              <a:off x="5334000" y="4133849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38800" y="4114800"/>
              <a:ext cx="1371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6096000" y="4114801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553200" y="4114800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203156" y="3897868"/>
              <a:ext cx="0" cy="33123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786437" y="4114802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943600" y="4114801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705600" y="4114800"/>
              <a:ext cx="15240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6705600" y="4114799"/>
              <a:ext cx="152400" cy="5334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>
              <a:off x="5986521" y="3784048"/>
              <a:ext cx="89010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426810" y="4569378"/>
              <a:ext cx="0" cy="33123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203156" y="4569378"/>
              <a:ext cx="0" cy="33123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393473" y="4229100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165056" y="4231481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388710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165056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334000" y="4340778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257800" y="4493178"/>
              <a:ext cx="3767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181600" y="4229100"/>
              <a:ext cx="195810" cy="4190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653165" y="1893802"/>
            <a:ext cx="0" cy="33123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836578" y="3404900"/>
            <a:ext cx="147187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75871" y="2244084"/>
            <a:ext cx="76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¼ NPT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653165" y="2263134"/>
            <a:ext cx="0" cy="3312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241649" y="3396721"/>
            <a:ext cx="0" cy="19804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836579" y="4509170"/>
            <a:ext cx="1471870" cy="450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290085" y="3396721"/>
            <a:ext cx="0" cy="2962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290085" y="3894898"/>
            <a:ext cx="0" cy="61877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273578" y="2168080"/>
            <a:ext cx="0" cy="154549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256186" y="2168080"/>
            <a:ext cx="171926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4375249" y="4238291"/>
            <a:ext cx="914400" cy="1260470"/>
            <a:chOff x="4191000" y="4114800"/>
            <a:chExt cx="914400" cy="1260470"/>
          </a:xfrm>
        </p:grpSpPr>
        <p:sp>
          <p:nvSpPr>
            <p:cNvPr id="100" name="Diamond 99"/>
            <p:cNvSpPr/>
            <p:nvPr/>
          </p:nvSpPr>
          <p:spPr>
            <a:xfrm>
              <a:off x="4191000" y="4267200"/>
              <a:ext cx="914400" cy="95991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V="1">
              <a:off x="4648200" y="4114800"/>
              <a:ext cx="0" cy="1524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4648200" y="5222870"/>
              <a:ext cx="0" cy="1524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875871" y="1505420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¾ NPT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53165" y="1524470"/>
            <a:ext cx="0" cy="33123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75871" y="1136088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½  NPT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653165" y="1155138"/>
            <a:ext cx="0" cy="33123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4832449" y="3903423"/>
            <a:ext cx="1" cy="380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147357" y="15186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¾-16 </a:t>
            </a: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1924651" y="1537722"/>
            <a:ext cx="0" cy="331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975449" y="3959502"/>
            <a:ext cx="0" cy="15392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813400" y="5492018"/>
            <a:ext cx="116204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4534593" y="2162282"/>
            <a:ext cx="1010047" cy="1066800"/>
            <a:chOff x="5162153" y="2971800"/>
            <a:chExt cx="1010047" cy="1066800"/>
          </a:xfrm>
        </p:grpSpPr>
        <p:sp>
          <p:nvSpPr>
            <p:cNvPr id="125" name="Rectangle 124"/>
            <p:cNvSpPr/>
            <p:nvPr/>
          </p:nvSpPr>
          <p:spPr>
            <a:xfrm>
              <a:off x="5447506" y="3447018"/>
              <a:ext cx="419894" cy="43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5562600" y="3447018"/>
              <a:ext cx="0" cy="4391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125" idx="1"/>
            </p:cNvCxnSpPr>
            <p:nvPr/>
          </p:nvCxnSpPr>
          <p:spPr>
            <a:xfrm>
              <a:off x="5162153" y="3666609"/>
              <a:ext cx="2853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V="1">
              <a:off x="5162153" y="3200400"/>
              <a:ext cx="0" cy="46621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5162153" y="3200400"/>
              <a:ext cx="495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5" idx="0"/>
            </p:cNvCxnSpPr>
            <p:nvPr/>
          </p:nvCxnSpPr>
          <p:spPr>
            <a:xfrm flipV="1">
              <a:off x="5657453" y="2971800"/>
              <a:ext cx="0" cy="47521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125" idx="2"/>
            </p:cNvCxnSpPr>
            <p:nvPr/>
          </p:nvCxnSpPr>
          <p:spPr>
            <a:xfrm flipV="1">
              <a:off x="5657453" y="3886200"/>
              <a:ext cx="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>
              <a:off x="5533827" y="4038600"/>
              <a:ext cx="247252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5781079" y="3962400"/>
              <a:ext cx="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V="1">
              <a:off x="5533827" y="3955256"/>
              <a:ext cx="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5" idx="3"/>
            </p:cNvCxnSpPr>
            <p:nvPr/>
          </p:nvCxnSpPr>
          <p:spPr>
            <a:xfrm flipV="1">
              <a:off x="5867400" y="3581400"/>
              <a:ext cx="76200" cy="8520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59436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1">
              <a:off x="60198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H="1" flipV="1">
              <a:off x="60960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/>
          <p:nvPr/>
        </p:nvCxnSpPr>
        <p:spPr>
          <a:xfrm>
            <a:off x="5975449" y="2162282"/>
            <a:ext cx="1" cy="8587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312244" y="1755327"/>
            <a:ext cx="370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Valve has built in pressure relief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 rot="5400000">
            <a:off x="5661394" y="4202892"/>
            <a:ext cx="628110" cy="468050"/>
            <a:chOff x="3442007" y="3064407"/>
            <a:chExt cx="628110" cy="468050"/>
          </a:xfrm>
        </p:grpSpPr>
        <p:grpSp>
          <p:nvGrpSpPr>
            <p:cNvPr id="77" name="Group 76"/>
            <p:cNvGrpSpPr/>
            <p:nvPr/>
          </p:nvGrpSpPr>
          <p:grpSpPr>
            <a:xfrm rot="16200000">
              <a:off x="3522037" y="2984377"/>
              <a:ext cx="468050" cy="628110"/>
              <a:chOff x="4191000" y="4114800"/>
              <a:chExt cx="914400" cy="1260470"/>
            </a:xfrm>
          </p:grpSpPr>
          <p:sp>
            <p:nvSpPr>
              <p:cNvPr id="80" name="Diamond 79"/>
              <p:cNvSpPr/>
              <p:nvPr/>
            </p:nvSpPr>
            <p:spPr>
              <a:xfrm>
                <a:off x="4191000" y="4267200"/>
                <a:ext cx="914400" cy="959919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flipV="1">
                <a:off x="4648200" y="4114800"/>
                <a:ext cx="0" cy="152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4648200" y="5222870"/>
                <a:ext cx="0" cy="152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Arrow Connector 84"/>
            <p:cNvCxnSpPr>
              <a:stCxn id="80" idx="1"/>
              <a:endCxn id="80" idx="3"/>
            </p:cNvCxnSpPr>
            <p:nvPr/>
          </p:nvCxnSpPr>
          <p:spPr>
            <a:xfrm flipV="1">
              <a:off x="3757122" y="3064407"/>
              <a:ext cx="0" cy="46805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65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9" b="92871" l="9857" r="89905">
                        <a14:backgroundMark x1="60689" y1="70169" x2="60689" y2="701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99" t="7616" r="33712" b="6330"/>
          <a:stretch/>
        </p:blipFill>
        <p:spPr bwMode="auto">
          <a:xfrm flipH="1">
            <a:off x="4495800" y="0"/>
            <a:ext cx="4038600" cy="672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The Frame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31" b="94161" l="35124" r="879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97" t="7602" r="34001" b="3751"/>
          <a:stretch/>
        </p:blipFill>
        <p:spPr bwMode="auto">
          <a:xfrm>
            <a:off x="228600" y="457200"/>
            <a:ext cx="3352800" cy="604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0100" y="914400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Minimum Safety Factor is 2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928914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Truss Is lighter and stiffer than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/>
              <a:t> beam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0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2" t="16085" r="20857" b="6031"/>
          <a:stretch/>
        </p:blipFill>
        <p:spPr bwMode="auto">
          <a:xfrm>
            <a:off x="0" y="0"/>
            <a:ext cx="7924800" cy="6824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4400" y="3048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</a:t>
            </a:r>
            <a:r>
              <a:rPr lang="en-US" sz="3600" dirty="0">
                <a:solidFill>
                  <a:schemeClr val="bg1"/>
                </a:solidFill>
              </a:rPr>
              <a:t>²</a:t>
            </a:r>
            <a:r>
              <a:rPr lang="en-US" sz="3600" dirty="0" smtClean="0">
                <a:solidFill>
                  <a:schemeClr val="bg1"/>
                </a:solidFill>
              </a:rPr>
              <a:t>C 7 segment  schematic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1983901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60 ohm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2322455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5</a:t>
            </a:r>
            <a:r>
              <a:rPr lang="en-US" sz="3600" dirty="0" smtClean="0">
                <a:solidFill>
                  <a:schemeClr val="bg1"/>
                </a:solidFill>
              </a:rPr>
              <a:t> identical units will be built, and then given unique addresses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4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Project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 is welded. </a:t>
            </a:r>
          </a:p>
          <a:p>
            <a:r>
              <a:rPr lang="en-US" dirty="0" smtClean="0"/>
              <a:t>Piston mounting system is designed.</a:t>
            </a:r>
            <a:endParaRPr lang="en-US" dirty="0" smtClean="0"/>
          </a:p>
          <a:p>
            <a:r>
              <a:rPr lang="en-US" dirty="0" smtClean="0"/>
              <a:t>Load display is designed.</a:t>
            </a:r>
          </a:p>
          <a:p>
            <a:r>
              <a:rPr lang="en-US" dirty="0" smtClean="0"/>
              <a:t>Software is designed.</a:t>
            </a:r>
          </a:p>
          <a:p>
            <a:r>
              <a:rPr lang="en-US" sz="2800" dirty="0" smtClean="0"/>
              <a:t>Hydraulics are waiting on bracket to be mounted.</a:t>
            </a:r>
          </a:p>
          <a:p>
            <a:r>
              <a:rPr lang="en-US" sz="2800" dirty="0" smtClean="0"/>
              <a:t>Frame needs more work to be ready to paint.</a:t>
            </a:r>
          </a:p>
          <a:p>
            <a:r>
              <a:rPr lang="en-US" sz="2800" dirty="0" smtClean="0"/>
              <a:t>Load display needs to be built</a:t>
            </a:r>
          </a:p>
          <a:p>
            <a:r>
              <a:rPr lang="en-US" sz="2800" dirty="0" smtClean="0"/>
              <a:t>Software needs to be written.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Conclusion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In Conclusion:</a:t>
            </a:r>
          </a:p>
          <a:p>
            <a:pPr lvl="1"/>
            <a:r>
              <a:rPr lang="en-US" dirty="0" smtClean="0"/>
              <a:t>Design </a:t>
            </a:r>
            <a:r>
              <a:rPr lang="en-US" dirty="0" smtClean="0"/>
              <a:t>meets Client specs</a:t>
            </a:r>
          </a:p>
          <a:p>
            <a:pPr lvl="1"/>
            <a:r>
              <a:rPr lang="en-US" dirty="0" smtClean="0"/>
              <a:t>Design is constructible within timeframe</a:t>
            </a:r>
          </a:p>
          <a:p>
            <a:pPr lvl="1"/>
            <a:r>
              <a:rPr lang="en-US" dirty="0" smtClean="0"/>
              <a:t>Design is within budget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8735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Questions?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88266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What We Will Discuss	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The background of the </a:t>
            </a:r>
            <a:r>
              <a:rPr lang="en" dirty="0" smtClean="0"/>
              <a:t>project</a:t>
            </a:r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Our solution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System diagrams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Areas of responsibility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Estimated </a:t>
            </a:r>
            <a:r>
              <a:rPr lang="en" dirty="0"/>
              <a:t>Timeline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Budget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Conclusion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069241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Project Background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3810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Design </a:t>
            </a:r>
            <a:r>
              <a:rPr lang="en" dirty="0"/>
              <a:t>and build testing equipment compatible with Trotski </a:t>
            </a:r>
            <a:r>
              <a:rPr lang="en" dirty="0" smtClean="0"/>
              <a:t>Competition</a:t>
            </a:r>
          </a:p>
          <a:p>
            <a:pPr marL="514350" indent="-3810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Design </a:t>
            </a:r>
            <a:r>
              <a:rPr lang="en" dirty="0"/>
              <a:t>project to be open </a:t>
            </a:r>
            <a:r>
              <a:rPr lang="en" dirty="0" smtClean="0"/>
              <a:t>source</a:t>
            </a:r>
            <a:endParaRPr lang="en" dirty="0"/>
          </a:p>
        </p:txBody>
      </p:sp>
      <p:graphicFrame>
        <p:nvGraphicFramePr>
          <p:cNvPr id="43" name="Shape 43"/>
          <p:cNvGraphicFramePr/>
          <p:nvPr>
            <p:extLst>
              <p:ext uri="{D42A27DB-BD31-4B8C-83A1-F6EECF244321}">
                <p14:modId xmlns:p14="http://schemas.microsoft.com/office/powerpoint/2010/main" val="1845959192"/>
              </p:ext>
            </p:extLst>
          </p:nvPr>
        </p:nvGraphicFramePr>
        <p:xfrm>
          <a:off x="952500" y="3977633"/>
          <a:ext cx="7239000" cy="1584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43300"/>
                <a:gridCol w="3695700"/>
              </a:tblGrid>
              <a:tr h="60956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" sz="2400" dirty="0" smtClean="0"/>
                        <a:t>Budget</a:t>
                      </a:r>
                      <a:endParaRPr lang="en" sz="24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 smtClean="0"/>
                        <a:t>$3500</a:t>
                      </a:r>
                      <a:endParaRPr lang="en" sz="2400" dirty="0"/>
                    </a:p>
                  </a:txBody>
                  <a:tcPr marL="91425" marR="91425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" sz="2400" dirty="0" smtClean="0"/>
                        <a:t>Clients</a:t>
                      </a:r>
                      <a:endParaRPr lang="en" sz="24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/>
                        <a:t>John </a:t>
                      </a:r>
                      <a:r>
                        <a:rPr lang="en" sz="2400" dirty="0" smtClean="0"/>
                        <a:t>Diebold</a:t>
                      </a:r>
                    </a:p>
                    <a:p>
                      <a:pPr>
                        <a:buNone/>
                      </a:pPr>
                      <a:r>
                        <a:rPr lang="en" sz="2400" dirty="0" smtClean="0"/>
                        <a:t>Gordon </a:t>
                      </a:r>
                      <a:r>
                        <a:rPr lang="en" sz="2400" dirty="0"/>
                        <a:t>Reynolds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4155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Troitsky</a:t>
            </a:r>
            <a:r>
              <a:rPr lang="en-US" dirty="0" smtClean="0"/>
              <a:t> Competition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Concordia University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1" t="24690" r="29239" b="48537"/>
          <a:stretch/>
        </p:blipFill>
        <p:spPr bwMode="auto">
          <a:xfrm>
            <a:off x="761999" y="2209800"/>
            <a:ext cx="6582351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69743" y="1522589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Small display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7010400" y="2045809"/>
            <a:ext cx="564243" cy="2401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15000" y="57404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Wobbly Piston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4191000" y="3505200"/>
            <a:ext cx="2819400" cy="2235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04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 meter span – </a:t>
            </a:r>
            <a:r>
              <a:rPr lang="en-US" sz="2800" dirty="0" err="1" smtClean="0"/>
              <a:t>Troitski</a:t>
            </a:r>
            <a:r>
              <a:rPr lang="en-US" sz="2800" dirty="0" smtClean="0"/>
              <a:t> Competition compatible</a:t>
            </a:r>
          </a:p>
          <a:p>
            <a:r>
              <a:rPr lang="en-US" dirty="0" smtClean="0"/>
              <a:t>10 Tons – </a:t>
            </a:r>
            <a:r>
              <a:rPr lang="en-US" sz="2400" dirty="0" smtClean="0"/>
              <a:t>Allows for shorter span bridges to be tested</a:t>
            </a:r>
          </a:p>
          <a:p>
            <a:r>
              <a:rPr lang="en-US" dirty="0" smtClean="0"/>
              <a:t>Mobile enough to move between buildings </a:t>
            </a:r>
          </a:p>
          <a:p>
            <a:r>
              <a:rPr lang="en-US" dirty="0" smtClean="0"/>
              <a:t>Load display visible across Judd Gym</a:t>
            </a:r>
          </a:p>
          <a:p>
            <a:r>
              <a:rPr lang="en-US" dirty="0" smtClean="0"/>
              <a:t>Accurate to 1% Load</a:t>
            </a:r>
          </a:p>
          <a:p>
            <a:r>
              <a:rPr lang="en-US" dirty="0" smtClean="0"/>
              <a:t>Precise to 1% between bridges</a:t>
            </a:r>
          </a:p>
          <a:p>
            <a:r>
              <a:rPr lang="en-US" dirty="0" smtClean="0"/>
              <a:t>14” Piston </a:t>
            </a:r>
            <a:r>
              <a:rPr lang="en-US" dirty="0"/>
              <a:t>Throw – </a:t>
            </a:r>
            <a:r>
              <a:rPr lang="en-US" dirty="0" smtClean="0"/>
              <a:t>Allows different height bridges to be tested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Hydraulic Cylinder </a:t>
            </a:r>
            <a:endParaRPr lang="en-US" dirty="0"/>
          </a:p>
          <a:p>
            <a:r>
              <a:rPr lang="en-US" dirty="0" smtClean="0"/>
              <a:t>Truss instead of I-Beam to save weight</a:t>
            </a:r>
          </a:p>
          <a:p>
            <a:r>
              <a:rPr lang="en-US" dirty="0" smtClean="0"/>
              <a:t>Raspberry Pi as controller</a:t>
            </a:r>
          </a:p>
          <a:p>
            <a:pPr lvl="1"/>
            <a:r>
              <a:rPr lang="en-US" dirty="0" smtClean="0"/>
              <a:t>HDMI monitor for force over deflection readout</a:t>
            </a:r>
          </a:p>
          <a:p>
            <a:pPr lvl="1"/>
            <a:r>
              <a:rPr lang="en-US" dirty="0"/>
              <a:t>I²C </a:t>
            </a:r>
            <a:r>
              <a:rPr lang="en-US" dirty="0" smtClean="0"/>
              <a:t>interface</a:t>
            </a:r>
          </a:p>
          <a:p>
            <a:pPr lvl="2"/>
            <a:r>
              <a:rPr lang="en-US" dirty="0" smtClean="0"/>
              <a:t>4</a:t>
            </a:r>
            <a:r>
              <a:rPr lang="en-US" dirty="0"/>
              <a:t>” LED 7 segment display for </a:t>
            </a:r>
            <a:r>
              <a:rPr lang="en-US" dirty="0" smtClean="0"/>
              <a:t>load</a:t>
            </a:r>
            <a:endParaRPr lang="en-US" dirty="0"/>
          </a:p>
          <a:p>
            <a:pPr lvl="2"/>
            <a:r>
              <a:rPr lang="en-US" dirty="0" smtClean="0"/>
              <a:t>Deflection data</a:t>
            </a:r>
          </a:p>
          <a:p>
            <a:pPr lvl="2"/>
            <a:r>
              <a:rPr lang="en-US" dirty="0" smtClean="0"/>
              <a:t>Load data</a:t>
            </a:r>
          </a:p>
          <a:p>
            <a:pPr lvl="1"/>
            <a:r>
              <a:rPr lang="en-US" dirty="0" smtClean="0"/>
              <a:t>Web interface to download logs.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2400" y="1066800"/>
            <a:ext cx="9027579" cy="5766945"/>
            <a:chOff x="76200" y="52192"/>
            <a:chExt cx="9103779" cy="6781553"/>
          </a:xfrm>
        </p:grpSpPr>
        <p:sp>
          <p:nvSpPr>
            <p:cNvPr id="48" name="Rectangle 47"/>
            <p:cNvSpPr/>
            <p:nvPr/>
          </p:nvSpPr>
          <p:spPr>
            <a:xfrm>
              <a:off x="6926581" y="2858869"/>
              <a:ext cx="45719" cy="991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26581" y="3036509"/>
              <a:ext cx="45719" cy="991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926581" y="2683330"/>
              <a:ext cx="45719" cy="991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333828" y="623748"/>
              <a:ext cx="600372" cy="1948002"/>
            </a:xfrm>
            <a:custGeom>
              <a:avLst/>
              <a:gdLst>
                <a:gd name="connsiteX0" fmla="*/ 0 w 600372"/>
                <a:gd name="connsiteY0" fmla="*/ 300177 h 1948002"/>
                <a:gd name="connsiteX1" fmla="*/ 114300 w 600372"/>
                <a:gd name="connsiteY1" fmla="*/ 43002 h 1948002"/>
                <a:gd name="connsiteX2" fmla="*/ 533400 w 600372"/>
                <a:gd name="connsiteY2" fmla="*/ 81102 h 1948002"/>
                <a:gd name="connsiteX3" fmla="*/ 600075 w 600372"/>
                <a:gd name="connsiteY3" fmla="*/ 814527 h 1948002"/>
                <a:gd name="connsiteX4" fmla="*/ 542925 w 600372"/>
                <a:gd name="connsiteY4" fmla="*/ 1948002 h 194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372" h="1948002">
                  <a:moveTo>
                    <a:pt x="0" y="300177"/>
                  </a:moveTo>
                  <a:cubicBezTo>
                    <a:pt x="12700" y="189845"/>
                    <a:pt x="25400" y="79514"/>
                    <a:pt x="114300" y="43002"/>
                  </a:cubicBezTo>
                  <a:cubicBezTo>
                    <a:pt x="203200" y="6490"/>
                    <a:pt x="452438" y="-47485"/>
                    <a:pt x="533400" y="81102"/>
                  </a:cubicBezTo>
                  <a:cubicBezTo>
                    <a:pt x="614362" y="209689"/>
                    <a:pt x="598488" y="503377"/>
                    <a:pt x="600075" y="814527"/>
                  </a:cubicBezTo>
                  <a:cubicBezTo>
                    <a:pt x="601663" y="1125677"/>
                    <a:pt x="493713" y="1828940"/>
                    <a:pt x="542925" y="1948002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1125251" y="411846"/>
              <a:ext cx="2913052" cy="4731653"/>
            </a:xfrm>
            <a:custGeom>
              <a:avLst/>
              <a:gdLst>
                <a:gd name="connsiteX0" fmla="*/ 2941996 w 2941996"/>
                <a:gd name="connsiteY0" fmla="*/ 416676 h 4721976"/>
                <a:gd name="connsiteX1" fmla="*/ 2780071 w 2941996"/>
                <a:gd name="connsiteY1" fmla="*/ 26151 h 4721976"/>
                <a:gd name="connsiteX2" fmla="*/ 2151421 w 2941996"/>
                <a:gd name="connsiteY2" fmla="*/ 64251 h 4721976"/>
                <a:gd name="connsiteX3" fmla="*/ 170221 w 2941996"/>
                <a:gd name="connsiteY3" fmla="*/ 292851 h 4721976"/>
                <a:gd name="connsiteX4" fmla="*/ 94021 w 2941996"/>
                <a:gd name="connsiteY4" fmla="*/ 1731126 h 4721976"/>
                <a:gd name="connsiteX5" fmla="*/ 65446 w 2941996"/>
                <a:gd name="connsiteY5" fmla="*/ 4160001 h 4721976"/>
                <a:gd name="connsiteX6" fmla="*/ 475021 w 2941996"/>
                <a:gd name="connsiteY6" fmla="*/ 4721976 h 4721976"/>
                <a:gd name="connsiteX0" fmla="*/ 2932471 w 2932471"/>
                <a:gd name="connsiteY0" fmla="*/ 1388548 h 4788973"/>
                <a:gd name="connsiteX1" fmla="*/ 2780071 w 2932471"/>
                <a:gd name="connsiteY1" fmla="*/ 93148 h 4788973"/>
                <a:gd name="connsiteX2" fmla="*/ 2151421 w 2932471"/>
                <a:gd name="connsiteY2" fmla="*/ 131248 h 4788973"/>
                <a:gd name="connsiteX3" fmla="*/ 170221 w 2932471"/>
                <a:gd name="connsiteY3" fmla="*/ 359848 h 4788973"/>
                <a:gd name="connsiteX4" fmla="*/ 94021 w 2932471"/>
                <a:gd name="connsiteY4" fmla="*/ 1798123 h 4788973"/>
                <a:gd name="connsiteX5" fmla="*/ 65446 w 2932471"/>
                <a:gd name="connsiteY5" fmla="*/ 4226998 h 4788973"/>
                <a:gd name="connsiteX6" fmla="*/ 475021 w 2932471"/>
                <a:gd name="connsiteY6" fmla="*/ 4788973 h 4788973"/>
                <a:gd name="connsiteX0" fmla="*/ 2932471 w 2932471"/>
                <a:gd name="connsiteY0" fmla="*/ 1356806 h 4757231"/>
                <a:gd name="connsiteX1" fmla="*/ 2904194 w 2932471"/>
                <a:gd name="connsiteY1" fmla="*/ 928182 h 4757231"/>
                <a:gd name="connsiteX2" fmla="*/ 2780071 w 2932471"/>
                <a:gd name="connsiteY2" fmla="*/ 61406 h 4757231"/>
                <a:gd name="connsiteX3" fmla="*/ 2151421 w 2932471"/>
                <a:gd name="connsiteY3" fmla="*/ 99506 h 4757231"/>
                <a:gd name="connsiteX4" fmla="*/ 170221 w 2932471"/>
                <a:gd name="connsiteY4" fmla="*/ 328106 h 4757231"/>
                <a:gd name="connsiteX5" fmla="*/ 94021 w 2932471"/>
                <a:gd name="connsiteY5" fmla="*/ 1766381 h 4757231"/>
                <a:gd name="connsiteX6" fmla="*/ 65446 w 2932471"/>
                <a:gd name="connsiteY6" fmla="*/ 4195256 h 4757231"/>
                <a:gd name="connsiteX7" fmla="*/ 475021 w 2932471"/>
                <a:gd name="connsiteY7" fmla="*/ 4757231 h 4757231"/>
                <a:gd name="connsiteX0" fmla="*/ 2931082 w 2931082"/>
                <a:gd name="connsiteY0" fmla="*/ 1306357 h 4706782"/>
                <a:gd name="connsiteX1" fmla="*/ 2902805 w 2931082"/>
                <a:gd name="connsiteY1" fmla="*/ 877733 h 4706782"/>
                <a:gd name="connsiteX2" fmla="*/ 2778682 w 2931082"/>
                <a:gd name="connsiteY2" fmla="*/ 10957 h 4706782"/>
                <a:gd name="connsiteX3" fmla="*/ 2130982 w 2931082"/>
                <a:gd name="connsiteY3" fmla="*/ 382432 h 4706782"/>
                <a:gd name="connsiteX4" fmla="*/ 168832 w 2931082"/>
                <a:gd name="connsiteY4" fmla="*/ 277657 h 4706782"/>
                <a:gd name="connsiteX5" fmla="*/ 92632 w 2931082"/>
                <a:gd name="connsiteY5" fmla="*/ 1715932 h 4706782"/>
                <a:gd name="connsiteX6" fmla="*/ 64057 w 2931082"/>
                <a:gd name="connsiteY6" fmla="*/ 4144807 h 4706782"/>
                <a:gd name="connsiteX7" fmla="*/ 473632 w 2931082"/>
                <a:gd name="connsiteY7" fmla="*/ 4706782 h 4706782"/>
                <a:gd name="connsiteX0" fmla="*/ 2913052 w 2913052"/>
                <a:gd name="connsiteY0" fmla="*/ 1331228 h 4731653"/>
                <a:gd name="connsiteX1" fmla="*/ 2884775 w 2913052"/>
                <a:gd name="connsiteY1" fmla="*/ 902604 h 4731653"/>
                <a:gd name="connsiteX2" fmla="*/ 2760652 w 2913052"/>
                <a:gd name="connsiteY2" fmla="*/ 35828 h 4731653"/>
                <a:gd name="connsiteX3" fmla="*/ 1865302 w 2913052"/>
                <a:gd name="connsiteY3" fmla="*/ 178703 h 4731653"/>
                <a:gd name="connsiteX4" fmla="*/ 150802 w 2913052"/>
                <a:gd name="connsiteY4" fmla="*/ 302528 h 4731653"/>
                <a:gd name="connsiteX5" fmla="*/ 74602 w 2913052"/>
                <a:gd name="connsiteY5" fmla="*/ 1740803 h 4731653"/>
                <a:gd name="connsiteX6" fmla="*/ 46027 w 2913052"/>
                <a:gd name="connsiteY6" fmla="*/ 4169678 h 4731653"/>
                <a:gd name="connsiteX7" fmla="*/ 455602 w 2913052"/>
                <a:gd name="connsiteY7" fmla="*/ 4731653 h 473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13052" h="4731653">
                  <a:moveTo>
                    <a:pt x="2913052" y="1331228"/>
                  </a:moveTo>
                  <a:cubicBezTo>
                    <a:pt x="2889289" y="1121678"/>
                    <a:pt x="2910175" y="1118504"/>
                    <a:pt x="2884775" y="902604"/>
                  </a:cubicBezTo>
                  <a:cubicBezTo>
                    <a:pt x="2859375" y="686704"/>
                    <a:pt x="2930564" y="156478"/>
                    <a:pt x="2760652" y="35828"/>
                  </a:cubicBezTo>
                  <a:cubicBezTo>
                    <a:pt x="2590740" y="-84822"/>
                    <a:pt x="2300277" y="134253"/>
                    <a:pt x="1865302" y="178703"/>
                  </a:cubicBezTo>
                  <a:cubicBezTo>
                    <a:pt x="1430327" y="223153"/>
                    <a:pt x="449252" y="42178"/>
                    <a:pt x="150802" y="302528"/>
                  </a:cubicBezTo>
                  <a:cubicBezTo>
                    <a:pt x="-147648" y="562878"/>
                    <a:pt x="92065" y="1096278"/>
                    <a:pt x="74602" y="1740803"/>
                  </a:cubicBezTo>
                  <a:cubicBezTo>
                    <a:pt x="57139" y="2385328"/>
                    <a:pt x="-17473" y="3671203"/>
                    <a:pt x="46027" y="4169678"/>
                  </a:cubicBezTo>
                  <a:cubicBezTo>
                    <a:pt x="109527" y="4668153"/>
                    <a:pt x="385752" y="4687203"/>
                    <a:pt x="455602" y="4731653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81601" y="838200"/>
              <a:ext cx="1609428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sz="6000" dirty="0">
                <a:solidFill>
                  <a:srgbClr val="FF0000"/>
                </a:solidFill>
                <a:latin typeface="Razer Header Light" pitchFamily="2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31150" y="914400"/>
              <a:ext cx="2188028" cy="838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4800" dirty="0" smtClean="0">
                  <a:solidFill>
                    <a:srgbClr val="FF0000"/>
                  </a:solidFill>
                  <a:latin typeface="NI7SEG" pitchFamily="2" charset="0"/>
                </a:rPr>
                <a:t>8888</a:t>
              </a:r>
              <a:endParaRPr lang="en-US" sz="4800" dirty="0">
                <a:solidFill>
                  <a:srgbClr val="FF0000"/>
                </a:solidFill>
                <a:latin typeface="NI7SEG" pitchFamily="2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19228" y="1791912"/>
              <a:ext cx="457200" cy="990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stCxn id="47" idx="2"/>
            </p:cNvCxnSpPr>
            <p:nvPr/>
          </p:nvCxnSpPr>
          <p:spPr>
            <a:xfrm>
              <a:off x="4047828" y="2782512"/>
              <a:ext cx="0" cy="959305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3971628" y="3713242"/>
              <a:ext cx="152400" cy="598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793750" y="2514600"/>
              <a:ext cx="130628" cy="1143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247478" y="5086350"/>
              <a:ext cx="819150" cy="125185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231150" y="3614058"/>
              <a:ext cx="0" cy="2743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793750" y="3614058"/>
              <a:ext cx="0" cy="2743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20264" y="4648200"/>
              <a:ext cx="5562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231150" y="4648200"/>
              <a:ext cx="968828" cy="1709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5791126" y="4648200"/>
              <a:ext cx="1002624" cy="1709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2199978" y="4648200"/>
              <a:ext cx="914400" cy="1709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231150" y="6357258"/>
              <a:ext cx="5562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866978" y="4648200"/>
              <a:ext cx="924148" cy="1709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001564" y="4648200"/>
              <a:ext cx="865414" cy="1709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114378" y="4648200"/>
              <a:ext cx="838200" cy="1709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231150" y="1752600"/>
              <a:ext cx="0" cy="18614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791028" y="1752600"/>
              <a:ext cx="0" cy="18614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228428" y="1752600"/>
              <a:ext cx="5562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44192" y="1752600"/>
              <a:ext cx="2235085" cy="19975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1239314" y="1752600"/>
              <a:ext cx="2179864" cy="20205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072775" y="6366782"/>
              <a:ext cx="316750" cy="3388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609713" y="6390910"/>
              <a:ext cx="362631" cy="3483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47444" y="3554951"/>
              <a:ext cx="21325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Control box:</a:t>
              </a:r>
              <a:endParaRPr lang="en-US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/>
                <a:t>Raspberry Pi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/>
                <a:t>I2C A2D</a:t>
              </a:r>
            </a:p>
            <a:p>
              <a:pPr marL="742950" lvl="1" indent="-285750">
                <a:buFont typeface="Arial" pitchFamily="34" charset="0"/>
                <a:buChar char="•"/>
              </a:pPr>
              <a:r>
                <a:rPr lang="en-US" dirty="0" smtClean="0"/>
                <a:t>Force</a:t>
              </a:r>
            </a:p>
            <a:p>
              <a:pPr marL="742950" lvl="1" indent="-285750">
                <a:buFont typeface="Arial" pitchFamily="34" charset="0"/>
                <a:buChar char="•"/>
              </a:pPr>
              <a:r>
                <a:rPr lang="en-US" dirty="0" smtClean="0"/>
                <a:t>Deflection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/>
                <a:t>Switches</a:t>
              </a:r>
            </a:p>
          </p:txBody>
        </p:sp>
        <p:cxnSp>
          <p:nvCxnSpPr>
            <p:cNvPr id="63" name="Straight Arrow Connector 62"/>
            <p:cNvCxnSpPr>
              <a:stCxn id="61" idx="0"/>
            </p:cNvCxnSpPr>
            <p:nvPr/>
          </p:nvCxnSpPr>
          <p:spPr>
            <a:xfrm flipH="1" flipV="1">
              <a:off x="7053794" y="3036509"/>
              <a:ext cx="1059918" cy="5184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391400" y="623748"/>
              <a:ext cx="838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HDMI Cord</a:t>
              </a:r>
              <a:endParaRPr lang="en-US" dirty="0"/>
            </a:p>
          </p:txBody>
        </p:sp>
        <p:cxnSp>
          <p:nvCxnSpPr>
            <p:cNvPr id="66" name="Straight Arrow Connector 65"/>
            <p:cNvCxnSpPr>
              <a:stCxn id="64" idx="2"/>
            </p:cNvCxnSpPr>
            <p:nvPr/>
          </p:nvCxnSpPr>
          <p:spPr>
            <a:xfrm flipH="1">
              <a:off x="7010400" y="1270079"/>
              <a:ext cx="800100" cy="3276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953000" y="154824"/>
              <a:ext cx="1371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LCD Screen</a:t>
              </a:r>
              <a:endParaRPr lang="en-US" dirty="0"/>
            </a:p>
          </p:txBody>
        </p:sp>
        <p:cxnSp>
          <p:nvCxnSpPr>
            <p:cNvPr id="69" name="Straight Arrow Connector 68"/>
            <p:cNvCxnSpPr>
              <a:stCxn id="67" idx="2"/>
            </p:cNvCxnSpPr>
            <p:nvPr/>
          </p:nvCxnSpPr>
          <p:spPr>
            <a:xfrm>
              <a:off x="5638652" y="524156"/>
              <a:ext cx="304948" cy="3140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81000" y="52192"/>
              <a:ext cx="1944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Large 7-Segment Display</a:t>
              </a:r>
              <a:endParaRPr lang="en-US" dirty="0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1307350" y="421524"/>
              <a:ext cx="759278" cy="41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544192" y="3002956"/>
              <a:ext cx="1198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Hydraulic</a:t>
              </a:r>
            </a:p>
            <a:p>
              <a:r>
                <a:rPr lang="en-US" dirty="0" smtClean="0"/>
                <a:t>Cylinder</a:t>
              </a:r>
              <a:endParaRPr lang="en-US" dirty="0"/>
            </a:p>
          </p:txBody>
        </p:sp>
        <p:cxnSp>
          <p:nvCxnSpPr>
            <p:cNvPr id="75" name="Straight Arrow Connector 74"/>
            <p:cNvCxnSpPr>
              <a:stCxn id="73" idx="1"/>
            </p:cNvCxnSpPr>
            <p:nvPr/>
          </p:nvCxnSpPr>
          <p:spPr>
            <a:xfrm flipH="1" flipV="1">
              <a:off x="4248880" y="3326121"/>
              <a:ext cx="29531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6200" y="25146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Pressure</a:t>
              </a:r>
            </a:p>
            <a:p>
              <a:r>
                <a:rPr lang="en-US" dirty="0" smtClean="0"/>
                <a:t>Line</a:t>
              </a:r>
              <a:endParaRPr lang="en-US" dirty="0"/>
            </a:p>
          </p:txBody>
        </p:sp>
        <p:cxnSp>
          <p:nvCxnSpPr>
            <p:cNvPr id="78" name="Straight Arrow Connector 77"/>
            <p:cNvCxnSpPr>
              <a:stCxn id="76" idx="2"/>
            </p:cNvCxnSpPr>
            <p:nvPr/>
          </p:nvCxnSpPr>
          <p:spPr>
            <a:xfrm>
              <a:off x="571500" y="3160931"/>
              <a:ext cx="495300" cy="3442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76200" y="5181600"/>
              <a:ext cx="1078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Hydraulic Pump</a:t>
              </a:r>
              <a:endParaRPr lang="en-US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819150" y="5504765"/>
              <a:ext cx="533932" cy="1037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248524" y="5546525"/>
              <a:ext cx="1752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3in x 3in Hollow</a:t>
              </a:r>
            </a:p>
            <a:p>
              <a:r>
                <a:rPr lang="en-US" dirty="0" smtClean="0"/>
                <a:t>Steel Tubing Frame</a:t>
              </a:r>
              <a:endParaRPr lang="en-US" dirty="0"/>
            </a:p>
          </p:txBody>
        </p:sp>
        <p:cxnSp>
          <p:nvCxnSpPr>
            <p:cNvPr id="86" name="Straight Arrow Connector 85"/>
            <p:cNvCxnSpPr>
              <a:stCxn id="84" idx="1"/>
            </p:cNvCxnSpPr>
            <p:nvPr/>
          </p:nvCxnSpPr>
          <p:spPr>
            <a:xfrm flipH="1" flipV="1">
              <a:off x="6859064" y="5712279"/>
              <a:ext cx="389460" cy="2959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448035" y="3886200"/>
              <a:ext cx="5123918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Bridge Goes Here</a:t>
              </a:r>
            </a:p>
            <a:p>
              <a:pPr algn="ctr"/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37731" y="6464413"/>
              <a:ext cx="269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Large Castors</a:t>
              </a:r>
              <a:endParaRPr lang="en-US" dirty="0"/>
            </a:p>
          </p:txBody>
        </p:sp>
        <p:cxnSp>
          <p:nvCxnSpPr>
            <p:cNvPr id="65" name="Straight Arrow Connector 64"/>
            <p:cNvCxnSpPr>
              <a:stCxn id="62" idx="1"/>
            </p:cNvCxnSpPr>
            <p:nvPr/>
          </p:nvCxnSpPr>
          <p:spPr>
            <a:xfrm flipH="1" flipV="1">
              <a:off x="1353082" y="6481083"/>
              <a:ext cx="484649" cy="1679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 rot="1264230">
              <a:off x="935383" y="3303656"/>
              <a:ext cx="77373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00B0F0"/>
                  </a:solidFill>
                </a:rPr>
                <a:t>To be replaced with picture of frame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78395" y="152400"/>
            <a:ext cx="3191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System Diagram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59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Breakdown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390389"/>
              </p:ext>
            </p:extLst>
          </p:nvPr>
        </p:nvGraphicFramePr>
        <p:xfrm>
          <a:off x="457200" y="1752600"/>
          <a:ext cx="8229601" cy="46482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21820"/>
                <a:gridCol w="873940"/>
                <a:gridCol w="2621820"/>
                <a:gridCol w="873940"/>
                <a:gridCol w="1238081"/>
              </a:tblGrid>
              <a:tr h="68260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effectLst/>
                        </a:rPr>
                        <a:t>Areas of Responsibility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Mechanical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</a:tr>
              <a:tr h="682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Ben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Carter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Electrical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682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Hydraulics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Frame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Software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65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Force Sensor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Monitor and 7-Segment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5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HDMI Display GUI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HDMI Display GUI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5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Mounting Points on Frame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Mounting Points on Frame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5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Website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Website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1364343"/>
            <a:ext cx="806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 will mainly be done by the next available person, so responsibilities may shift.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2860934"/>
              </p:ext>
            </p:extLst>
          </p:nvPr>
        </p:nvGraphicFramePr>
        <p:xfrm>
          <a:off x="5562600" y="1828800"/>
          <a:ext cx="4343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971800" y="76200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4800" dirty="0" smtClean="0"/>
              <a:t>Final </a:t>
            </a:r>
            <a:r>
              <a:rPr lang="en" sz="4800" dirty="0"/>
              <a:t>Budget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72426"/>
              </p:ext>
            </p:extLst>
          </p:nvPr>
        </p:nvGraphicFramePr>
        <p:xfrm>
          <a:off x="5562600" y="1295400"/>
          <a:ext cx="2286000" cy="1356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/>
                <a:gridCol w="12954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Electronics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600.95 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Hydraulics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1,676.16 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Mechanical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491.52 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Raw Materials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565.43 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3,334.06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33688"/>
              </p:ext>
            </p:extLst>
          </p:nvPr>
        </p:nvGraphicFramePr>
        <p:xfrm>
          <a:off x="152400" y="58363"/>
          <a:ext cx="5257800" cy="6442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6112"/>
                <a:gridCol w="655516"/>
                <a:gridCol w="764771"/>
                <a:gridCol w="764771"/>
                <a:gridCol w="655516"/>
                <a:gridCol w="751114"/>
              </a:tblGrid>
              <a:tr h="10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Qt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Price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Shipping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Total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Electronics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 </a:t>
                      </a:r>
                      <a:r>
                        <a:rPr lang="en-US" sz="800" b="0" u="none" strike="noStrike" dirty="0">
                          <a:effectLst/>
                        </a:rPr>
                        <a:t>$     </a:t>
                      </a:r>
                      <a:r>
                        <a:rPr lang="en-US" sz="800" b="1" u="none" strike="noStrike" dirty="0">
                          <a:effectLst/>
                        </a:rPr>
                        <a:t>600.95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7 segment display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16.46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15.00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97.30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Rasberry Pi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55.00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12.72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67.72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Monitor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136.00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136.00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hdmi cord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5.79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5.79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i2c ADC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14.95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4.07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19.02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Switches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5.95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5.95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Misc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150.00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150.00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Darlington Array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2.00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4.43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16.43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USB external HDD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28.00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7.49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35.49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7-Seg I2C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5.95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7.50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37.25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Wireless router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30.00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30.00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0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0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Hydraulics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 $ 1,676.16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Pump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171.75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24.32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196.07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Motor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123.00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123.00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Cylinder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236.50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236.50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Sensor (0-5V)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$391.50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391.50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Lines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100.00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500.00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Valve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85.00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85.00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Tank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70.00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70.00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Filter housing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40.00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40.00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Filter Cartridge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20.00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20.00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Motor Coupling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4.22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4.22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Pump Coupling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5.29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5.29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Coupling Spider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2.29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4.58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0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Mechanical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491.52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Castors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47.88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191.52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Misc Hardware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300.00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300.00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Raw Materials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315.21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Frame Steel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.00 ft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2.33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.00 ft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3.63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.00 ft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12.06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Steel Cuts at Capitol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60.00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Paint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7.00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70.00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Aluminum plate 1'x6'x.5"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185.21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185.21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2825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1046</Words>
  <Application>Microsoft Office PowerPoint</Application>
  <PresentationFormat>On-screen Show (4:3)</PresentationFormat>
  <Paragraphs>383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Bridge Tester</vt:lpstr>
      <vt:lpstr>What We Will Discuss </vt:lpstr>
      <vt:lpstr>Project Background</vt:lpstr>
      <vt:lpstr>Troitsky Competition</vt:lpstr>
      <vt:lpstr>Design Specifications</vt:lpstr>
      <vt:lpstr>Final Design</vt:lpstr>
      <vt:lpstr>PowerPoint Presentation</vt:lpstr>
      <vt:lpstr>Work Breakdown</vt:lpstr>
      <vt:lpstr>Final Budget</vt:lpstr>
      <vt:lpstr>Project Management</vt:lpstr>
      <vt:lpstr>Hydraulic Subsystem</vt:lpstr>
      <vt:lpstr>The Frame</vt:lpstr>
      <vt:lpstr>PowerPoint Presentation</vt:lpstr>
      <vt:lpstr>Current Project Status</vt:lpstr>
      <vt:lpstr>Conclusion</vt:lpstr>
      <vt:lpstr>Questions?</vt:lpstr>
    </vt:vector>
  </TitlesOfParts>
  <Company>Vermont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Tester</dc:title>
  <dc:creator>testuser</dc:creator>
  <cp:lastModifiedBy>Ben</cp:lastModifiedBy>
  <cp:revision>81</cp:revision>
  <dcterms:created xsi:type="dcterms:W3CDTF">2014-02-07T19:30:39Z</dcterms:created>
  <dcterms:modified xsi:type="dcterms:W3CDTF">2014-03-20T02:43:57Z</dcterms:modified>
</cp:coreProperties>
</file>