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68" r:id="rId4"/>
    <p:sldId id="279" r:id="rId5"/>
    <p:sldId id="280" r:id="rId6"/>
    <p:sldId id="269" r:id="rId7"/>
    <p:sldId id="271" r:id="rId8"/>
    <p:sldId id="273" r:id="rId9"/>
    <p:sldId id="275" r:id="rId10"/>
    <p:sldId id="260" r:id="rId11"/>
    <p:sldId id="281" r:id="rId12"/>
    <p:sldId id="262" r:id="rId13"/>
    <p:sldId id="282" r:id="rId14"/>
    <p:sldId id="283" r:id="rId15"/>
    <p:sldId id="265" r:id="rId16"/>
    <p:sldId id="264" r:id="rId17"/>
    <p:sldId id="272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00" autoAdjust="0"/>
  </p:normalViewPr>
  <p:slideViewPr>
    <p:cSldViewPr>
      <p:cViewPr varScale="1">
        <p:scale>
          <a:sx n="61" d="100"/>
          <a:sy n="61" d="100"/>
        </p:scale>
        <p:origin x="-96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A:\Bridge-Tester\Design\BO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543859649122806E-2"/>
          <c:y val="0.32742179768512542"/>
          <c:w val="0.7056352166505504"/>
          <c:h val="0.65936405490297334"/>
        </c:manualLayout>
      </c:layout>
      <c:pieChart>
        <c:varyColors val="1"/>
        <c:ser>
          <c:idx val="0"/>
          <c:order val="0"/>
          <c:tx>
            <c:strRef>
              <c:f>Main!$M$2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</c:dLbls>
          <c:cat>
            <c:strRef>
              <c:f>Main!$L$3:$L$6</c:f>
              <c:strCache>
                <c:ptCount val="4"/>
                <c:pt idx="0">
                  <c:v>Electronics</c:v>
                </c:pt>
                <c:pt idx="1">
                  <c:v>Hydraulics</c:v>
                </c:pt>
                <c:pt idx="2">
                  <c:v>Mechanical</c:v>
                </c:pt>
                <c:pt idx="3">
                  <c:v>Raw Materials</c:v>
                </c:pt>
              </c:strCache>
            </c:strRef>
          </c:cat>
          <c:val>
            <c:numRef>
              <c:f>Main!$M$3:$M$6</c:f>
              <c:numCache>
                <c:formatCode>_("$"* #,##0.00_);_("$"* \(#,##0.00\);_("$"* "-"??_);_(@_)</c:formatCode>
                <c:ptCount val="4"/>
                <c:pt idx="0">
                  <c:v>600.94999999999993</c:v>
                </c:pt>
                <c:pt idx="1">
                  <c:v>1676.1599999999999</c:v>
                </c:pt>
                <c:pt idx="2">
                  <c:v>491.52</c:v>
                </c:pt>
                <c:pt idx="3">
                  <c:v>565.43395833333329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5262598425196852"/>
          <c:y val="1.0511553702846179E-3"/>
          <c:w val="0.20848512685914261"/>
          <c:h val="0.2363779527559055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6D4C-ED66-467E-8C14-E23FF42A19B1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1FFEF-BEF9-4EE0-94EC-51761DE7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2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our </a:t>
            </a:r>
            <a:r>
              <a:rPr lang="en-US" dirty="0" err="1" smtClean="0"/>
              <a:t>gaant</a:t>
            </a:r>
            <a:r>
              <a:rPr lang="en-US" dirty="0" smtClean="0"/>
              <a:t> chart with individual</a:t>
            </a:r>
            <a:r>
              <a:rPr lang="en-US" baseline="0" dirty="0" smtClean="0"/>
              <a:t> responsibilities and subsystems for each category. It shows due dates and what needs to be done in what order. It is available through our website via a link.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4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145D9-3B8E-4505-A6EF-634B668909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8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145D9-3B8E-4505-A6EF-634B668909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145D9-3B8E-4505-A6EF-634B668909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7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hydraulic system has</a:t>
            </a:r>
            <a:r>
              <a:rPr lang="en-US" baseline="0" dirty="0" smtClean="0"/>
              <a:t> is manually operated and has active extend and retract states. It is capable of outputting between 2K-3Ksi of pressure. It has a return tank and a gear pump with a manual handle.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</a:t>
            </a:r>
            <a:r>
              <a:rPr lang="en-US" baseline="0" dirty="0" smtClean="0"/>
              <a:t> is the structure that everything else is built on with this project. The above frame on the left shows the structure under maximum load with very exaggerated displacement visuals. There are a few more beams to be added to the frame but we are waiting on other key parts to fabricate mounting requirements after measurements.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</a:t>
            </a:r>
            <a:r>
              <a:rPr lang="en-US" baseline="0" dirty="0" smtClean="0"/>
              <a:t> is the structure that everything else is built on with this project. The above frame on the left shows the structure under maximum load with very exaggerated displacement visuals. There are a few more beams to be added to the frame but we are waiting on other key parts to fabricate mounting requirements after measurements.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6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1FFEF-BEF9-4EE0-94EC-51761DE7F5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3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8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23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4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0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5A5F-7BC5-4F13-A9EC-CC4E0CE58B7F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7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45A5F-7BC5-4F13-A9EC-CC4E0CE58B7F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512E-3ABD-4298-883C-F32B61C6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Bridge </a:t>
            </a:r>
            <a:r>
              <a:rPr lang="en-US" dirty="0" smtClean="0"/>
              <a:t>Tester</a:t>
            </a:r>
            <a:br>
              <a:rPr lang="en-US" dirty="0" smtClean="0"/>
            </a:br>
            <a:r>
              <a:rPr lang="en-US" dirty="0" smtClean="0"/>
              <a:t>ELM-4702 Projects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</a:t>
            </a:r>
            <a:r>
              <a:rPr lang="en-US" dirty="0" err="1" smtClean="0"/>
              <a:t>Holleran</a:t>
            </a:r>
            <a:endParaRPr lang="en-US" dirty="0" smtClean="0"/>
          </a:p>
          <a:p>
            <a:r>
              <a:rPr lang="en-US" dirty="0" smtClean="0"/>
              <a:t>Carter </a:t>
            </a:r>
            <a:r>
              <a:rPr lang="en-US" dirty="0" err="1" smtClean="0"/>
              <a:t>Mealey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2763" t="23861" r="27362" b="7159"/>
          <a:stretch/>
        </p:blipFill>
        <p:spPr bwMode="auto">
          <a:xfrm>
            <a:off x="1219200" y="885251"/>
            <a:ext cx="6400800" cy="59529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The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9" b="92871" l="9857" r="89905">
                        <a14:backgroundMark x1="60689" y1="70169" x2="60689" y2="701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99" t="7616" r="33712" b="6330"/>
          <a:stretch/>
        </p:blipFill>
        <p:spPr bwMode="auto">
          <a:xfrm flipH="1">
            <a:off x="4495800" y="0"/>
            <a:ext cx="4038600" cy="672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The Frame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31" b="94161" l="35124" r="879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97" t="7602" r="34001" b="3751"/>
          <a:stretch/>
        </p:blipFill>
        <p:spPr bwMode="auto">
          <a:xfrm>
            <a:off x="228600" y="457200"/>
            <a:ext cx="3352800" cy="604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100" y="9144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Minimum Safety Factor is </a:t>
            </a:r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928914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Truss Is lighter and stiffer than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/>
              <a:t> beam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88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7924800" cy="681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3048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</a:t>
            </a:r>
            <a:r>
              <a:rPr lang="en-US" sz="3600" dirty="0"/>
              <a:t>²</a:t>
            </a:r>
            <a:r>
              <a:rPr lang="en-US" sz="3600" dirty="0" smtClean="0"/>
              <a:t>C 7 segment  schematic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1983901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60 ohm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2322455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r>
              <a:rPr lang="en-US" sz="3600" dirty="0" smtClean="0"/>
              <a:t> identical units will be built, and then given unique addresses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24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41405"/>
            <a:ext cx="7159307" cy="61134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53" y="-152400"/>
            <a:ext cx="8229600" cy="1143000"/>
          </a:xfrm>
        </p:spPr>
        <p:txBody>
          <a:bodyPr/>
          <a:lstStyle/>
          <a:p>
            <a:r>
              <a:rPr lang="en-US" dirty="0" smtClean="0"/>
              <a:t>Motor to Hydraulic Pump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dracolyth\Bridge-Tester\Design\Solidworks Models\Frame Optimization REV 2\motor face analog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" t="10471" r="41020" b="11294"/>
          <a:stretch/>
        </p:blipFill>
        <p:spPr bwMode="auto">
          <a:xfrm>
            <a:off x="0" y="1"/>
            <a:ext cx="883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Motor Adaptor 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9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is welded. </a:t>
            </a:r>
          </a:p>
          <a:p>
            <a:r>
              <a:rPr lang="en-US" dirty="0" smtClean="0"/>
              <a:t>Piston mounting system is designed.</a:t>
            </a:r>
          </a:p>
          <a:p>
            <a:r>
              <a:rPr lang="en-US" dirty="0" smtClean="0"/>
              <a:t>Load display is designed.</a:t>
            </a:r>
          </a:p>
          <a:p>
            <a:r>
              <a:rPr lang="en-US" dirty="0" smtClean="0"/>
              <a:t>Software is designed.</a:t>
            </a:r>
          </a:p>
          <a:p>
            <a:r>
              <a:rPr lang="en-US" sz="2800" dirty="0" smtClean="0"/>
              <a:t>Hydraulics are waiting on bracket to be mounted.</a:t>
            </a:r>
          </a:p>
          <a:p>
            <a:r>
              <a:rPr lang="en-US" sz="2800" dirty="0" smtClean="0"/>
              <a:t>Frame needs more work to be ready to paint.</a:t>
            </a:r>
          </a:p>
          <a:p>
            <a:r>
              <a:rPr lang="en-US" sz="2800" dirty="0" smtClean="0"/>
              <a:t>Load display needs to be built</a:t>
            </a:r>
          </a:p>
          <a:p>
            <a:r>
              <a:rPr lang="en-US" sz="2800" dirty="0" smtClean="0"/>
              <a:t>Software needs to be written.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-228600"/>
            <a:ext cx="8229600" cy="1143000"/>
          </a:xfrm>
        </p:spPr>
        <p:txBody>
          <a:bodyPr/>
          <a:lstStyle/>
          <a:p>
            <a:r>
              <a:rPr lang="en-US" dirty="0" smtClean="0"/>
              <a:t>Work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Gaant</a:t>
            </a:r>
            <a:r>
              <a:rPr lang="en-US" dirty="0" smtClean="0"/>
              <a:t> chart screen shot here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7" t="25741" r="12649" b="22593"/>
          <a:stretch/>
        </p:blipFill>
        <p:spPr bwMode="auto">
          <a:xfrm>
            <a:off x="1" y="1371600"/>
            <a:ext cx="91440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572000"/>
            <a:ext cx="1370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Carter</a:t>
            </a:r>
            <a:b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Ben</a:t>
            </a:r>
            <a:endParaRPr lang="en-US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1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Project managed on </a:t>
            </a:r>
            <a:r>
              <a:rPr lang="en-US" sz="2800" dirty="0" err="1" smtClean="0"/>
              <a:t>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31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860934"/>
              </p:ext>
            </p:extLst>
          </p:nvPr>
        </p:nvGraphicFramePr>
        <p:xfrm>
          <a:off x="5562600" y="1828800"/>
          <a:ext cx="4343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971800" y="7620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4800" dirty="0" smtClean="0"/>
              <a:t>Final </a:t>
            </a:r>
            <a:r>
              <a:rPr lang="en" sz="4800" dirty="0"/>
              <a:t>Budget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72426"/>
              </p:ext>
            </p:extLst>
          </p:nvPr>
        </p:nvGraphicFramePr>
        <p:xfrm>
          <a:off x="5562600" y="1295400"/>
          <a:ext cx="2286000" cy="135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/>
                <a:gridCol w="12954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600.95 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Hydraulics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1,676.16 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Mechanical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491.52 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Raw Materials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565.43 </a:t>
                      </a: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3,334.06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33688"/>
              </p:ext>
            </p:extLst>
          </p:nvPr>
        </p:nvGraphicFramePr>
        <p:xfrm>
          <a:off x="152400" y="58363"/>
          <a:ext cx="5257800" cy="6442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112"/>
                <a:gridCol w="655516"/>
                <a:gridCol w="764771"/>
                <a:gridCol w="764771"/>
                <a:gridCol w="655516"/>
                <a:gridCol w="751114"/>
              </a:tblGrid>
              <a:tr h="10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Qt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Price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Shipping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Total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Electronics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 </a:t>
                      </a:r>
                      <a:r>
                        <a:rPr lang="en-US" sz="800" b="0" u="none" strike="noStrike" dirty="0">
                          <a:effectLst/>
                        </a:rPr>
                        <a:t>$     </a:t>
                      </a:r>
                      <a:r>
                        <a:rPr lang="en-US" sz="800" b="1" u="none" strike="noStrike" dirty="0">
                          <a:effectLst/>
                        </a:rPr>
                        <a:t>600.95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7 segment display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16.46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15.00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97.30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Rasberry Pi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55.00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12.72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67.72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Monitor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136.00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136.00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hdmi cord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5.79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5.79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i2c ADC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14.95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4.07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19.02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Switches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5.95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5.95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Misc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150.00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150.00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Darlington Array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2.00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4.43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16.43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USB external HDD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28.00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7.49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35.49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7-Seg I2C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5.95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7.50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37.25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Wireless router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30.00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30.00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0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0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Hydraulics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 $ 1,676.16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Pump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171.75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24.32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196.07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Motor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123.00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123.00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Cylinder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236.50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236.50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Sensor (0-5V)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$391.50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391.50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Lines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100.00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500.00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Valve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85.00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85.00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Tank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70.00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70.00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Filter housing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40.00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40.00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Filter Cartridge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20.00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20.00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Motor Coupling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4.22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4.22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Pump Coupling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5.29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5.29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Coupling Spider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2.29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4.58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0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Mechanical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491.52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Castors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47.88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191.52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Misc Hardware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300.00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300.00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Raw Materials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315.21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Frame Steel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.00 ft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2.33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.00 ft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3.63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.00 ft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12.06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Steel Cuts at Capitol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10.00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60.00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Paint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7.00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70.00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  <a:tr h="1143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Aluminum plate 1'x6'x.5"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u="none" strike="noStrike">
                          <a:effectLst/>
                        </a:rPr>
                        <a:t>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185.21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 $  185.21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403" marR="4403" marT="44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2825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Conclusion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In Conclusion:</a:t>
            </a:r>
          </a:p>
          <a:p>
            <a:pPr lvl="1"/>
            <a:r>
              <a:rPr lang="en-US" dirty="0" smtClean="0"/>
              <a:t>Design meets Client specs</a:t>
            </a:r>
          </a:p>
          <a:p>
            <a:pPr lvl="1"/>
            <a:r>
              <a:rPr lang="en-US" dirty="0" smtClean="0"/>
              <a:t>Design is constructible within timeframe</a:t>
            </a:r>
          </a:p>
          <a:p>
            <a:pPr lvl="1"/>
            <a:r>
              <a:rPr lang="en-US" dirty="0" smtClean="0"/>
              <a:t>Design is within budget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8735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88266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We Will Discuss	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The background of the </a:t>
            </a:r>
            <a:r>
              <a:rPr lang="en" dirty="0" smtClean="0"/>
              <a:t>project</a:t>
            </a:r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Our solution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System diagrams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Areas of responsibility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Estimated </a:t>
            </a:r>
            <a:r>
              <a:rPr lang="en" dirty="0"/>
              <a:t>Timeline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Budget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Conclusion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069241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Project Background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3810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Design </a:t>
            </a:r>
            <a:r>
              <a:rPr lang="en" dirty="0"/>
              <a:t>and build testing equipment compatible with Trotski </a:t>
            </a:r>
            <a:r>
              <a:rPr lang="en" dirty="0" smtClean="0"/>
              <a:t>Competition</a:t>
            </a:r>
          </a:p>
          <a:p>
            <a:pPr marL="514350" indent="-3810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Design </a:t>
            </a:r>
            <a:r>
              <a:rPr lang="en" dirty="0"/>
              <a:t>project to be open </a:t>
            </a:r>
            <a:r>
              <a:rPr lang="en" dirty="0" smtClean="0"/>
              <a:t>source</a:t>
            </a:r>
            <a:endParaRPr lang="en" dirty="0"/>
          </a:p>
        </p:txBody>
      </p:sp>
      <p:graphicFrame>
        <p:nvGraphicFramePr>
          <p:cNvPr id="43" name="Shape 43"/>
          <p:cNvGraphicFramePr/>
          <p:nvPr>
            <p:extLst>
              <p:ext uri="{D42A27DB-BD31-4B8C-83A1-F6EECF244321}">
                <p14:modId xmlns:p14="http://schemas.microsoft.com/office/powerpoint/2010/main" val="1845959192"/>
              </p:ext>
            </p:extLst>
          </p:nvPr>
        </p:nvGraphicFramePr>
        <p:xfrm>
          <a:off x="952500" y="3977633"/>
          <a:ext cx="7239000" cy="1584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3300"/>
                <a:gridCol w="3695700"/>
              </a:tblGrid>
              <a:tr h="60956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" sz="2400" dirty="0" smtClean="0"/>
                        <a:t>Budget</a:t>
                      </a:r>
                      <a:endParaRPr lang="en" sz="24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 smtClean="0"/>
                        <a:t>$3500</a:t>
                      </a:r>
                      <a:endParaRPr lang="en" sz="2400" dirty="0"/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" sz="2400" dirty="0" smtClean="0"/>
                        <a:t>Clients</a:t>
                      </a:r>
                      <a:endParaRPr lang="en" sz="2400" dirty="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dirty="0"/>
                        <a:t>John </a:t>
                      </a:r>
                      <a:r>
                        <a:rPr lang="en" sz="2400" dirty="0" smtClean="0"/>
                        <a:t>Diebold</a:t>
                      </a:r>
                    </a:p>
                    <a:p>
                      <a:pPr>
                        <a:buNone/>
                      </a:pPr>
                      <a:r>
                        <a:rPr lang="en" sz="2400" dirty="0" smtClean="0"/>
                        <a:t>Gordon </a:t>
                      </a:r>
                      <a:r>
                        <a:rPr lang="en" sz="2400" dirty="0"/>
                        <a:t>Reynolds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4155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Troitsky Competition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09219" cy="4967573"/>
          </a:xfrm>
        </p:spPr>
        <p:txBody>
          <a:bodyPr/>
          <a:lstStyle/>
          <a:p>
            <a:r>
              <a:rPr lang="en-US" dirty="0" smtClean="0"/>
              <a:t>Concordia </a:t>
            </a:r>
            <a:r>
              <a:rPr lang="en-US" dirty="0" smtClean="0"/>
              <a:t>University</a:t>
            </a:r>
          </a:p>
          <a:p>
            <a:r>
              <a:rPr lang="en-US" dirty="0" smtClean="0"/>
              <a:t>Colleges compete to build the strongest bridge</a:t>
            </a:r>
          </a:p>
          <a:p>
            <a:r>
              <a:rPr lang="en-US" dirty="0" smtClean="0"/>
              <a:t>Strongest bridge was made by MIT and held over six tons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1" t="24690" r="29239" b="48537"/>
          <a:stretch/>
        </p:blipFill>
        <p:spPr bwMode="auto">
          <a:xfrm>
            <a:off x="4572000" y="2165904"/>
            <a:ext cx="400664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69743" y="152258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Load display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7574643" y="2045809"/>
            <a:ext cx="578757" cy="240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5000" y="574040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Piston and piston extender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6575324" y="3352800"/>
            <a:ext cx="435076" cy="2387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86400" y="3886200"/>
            <a:ext cx="762000" cy="1003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70552" y="4955570"/>
            <a:ext cx="2435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Crushed Bridge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4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Troitsky Competition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in 1984</a:t>
            </a:r>
          </a:p>
          <a:p>
            <a:r>
              <a:rPr lang="en-US" dirty="0" smtClean="0"/>
              <a:t>1991 first US team</a:t>
            </a:r>
          </a:p>
          <a:p>
            <a:r>
              <a:rPr lang="en-US" dirty="0" smtClean="0"/>
              <a:t>1994, crusher exploded.</a:t>
            </a:r>
          </a:p>
          <a:p>
            <a:pPr lvl="1"/>
            <a:r>
              <a:rPr lang="en-US" dirty="0" smtClean="0"/>
              <a:t>Mark on ceiling, Oil everywhere.</a:t>
            </a:r>
          </a:p>
          <a:p>
            <a:r>
              <a:rPr lang="en-US" dirty="0" smtClean="0"/>
              <a:t>New crusher, max 6000lb</a:t>
            </a:r>
          </a:p>
          <a:p>
            <a:r>
              <a:rPr lang="en-US" dirty="0" smtClean="0"/>
              <a:t>2000 new crusher. Hydraulic jack</a:t>
            </a:r>
          </a:p>
          <a:p>
            <a:r>
              <a:rPr lang="en-US" dirty="0" smtClean="0"/>
              <a:t>2010 </a:t>
            </a:r>
            <a:r>
              <a:rPr lang="en-US" dirty="0"/>
              <a:t>new crusher. Hydraulic </a:t>
            </a:r>
            <a:r>
              <a:rPr lang="en-US" dirty="0" smtClean="0"/>
              <a:t>jack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7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 meter </a:t>
            </a:r>
            <a:r>
              <a:rPr lang="en-US" dirty="0" smtClean="0"/>
              <a:t>span</a:t>
            </a:r>
            <a:endParaRPr lang="en-US" sz="2800" dirty="0" smtClean="0"/>
          </a:p>
          <a:p>
            <a:r>
              <a:rPr lang="en-US" dirty="0" smtClean="0"/>
              <a:t>10 Tons </a:t>
            </a:r>
            <a:endParaRPr lang="en-US" sz="2400" dirty="0" smtClean="0"/>
          </a:p>
          <a:p>
            <a:r>
              <a:rPr lang="en-US" dirty="0" smtClean="0"/>
              <a:t>Mobile enough to move between buildings </a:t>
            </a:r>
          </a:p>
          <a:p>
            <a:r>
              <a:rPr lang="en-US" dirty="0" smtClean="0"/>
              <a:t>Load display visible across Judd Gym</a:t>
            </a:r>
          </a:p>
          <a:p>
            <a:r>
              <a:rPr lang="en-US" dirty="0" smtClean="0"/>
              <a:t>Accurate to 1% Load</a:t>
            </a:r>
          </a:p>
          <a:p>
            <a:r>
              <a:rPr lang="en-US" dirty="0" smtClean="0"/>
              <a:t>Precise to 1% between bridges</a:t>
            </a:r>
          </a:p>
          <a:p>
            <a:r>
              <a:rPr lang="en-US" dirty="0" smtClean="0"/>
              <a:t>14” Piston </a:t>
            </a:r>
            <a:r>
              <a:rPr lang="en-US" dirty="0"/>
              <a:t>Throw – </a:t>
            </a:r>
            <a:r>
              <a:rPr lang="en-US" dirty="0" smtClean="0"/>
              <a:t>Allows different height bridges to be tested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Hydraulic </a:t>
            </a:r>
            <a:r>
              <a:rPr lang="en-US" dirty="0" smtClean="0"/>
              <a:t>Cylinder</a:t>
            </a:r>
            <a:endParaRPr lang="en-US" dirty="0"/>
          </a:p>
          <a:p>
            <a:r>
              <a:rPr lang="en-US" dirty="0" smtClean="0"/>
              <a:t>Truss instead of I-Beam to save weight</a:t>
            </a:r>
          </a:p>
          <a:p>
            <a:r>
              <a:rPr lang="en-US" dirty="0" smtClean="0"/>
              <a:t>Raspberry Pi as controller</a:t>
            </a:r>
          </a:p>
          <a:p>
            <a:pPr lvl="1"/>
            <a:r>
              <a:rPr lang="en-US" dirty="0" smtClean="0"/>
              <a:t>HDMI monitor for force over deflection readout</a:t>
            </a:r>
          </a:p>
          <a:p>
            <a:pPr lvl="1"/>
            <a:r>
              <a:rPr lang="en-US" dirty="0"/>
              <a:t>I²C </a:t>
            </a:r>
            <a:r>
              <a:rPr lang="en-US" dirty="0" smtClean="0"/>
              <a:t>interface</a:t>
            </a:r>
          </a:p>
          <a:p>
            <a:pPr lvl="2"/>
            <a:r>
              <a:rPr lang="en-US" dirty="0" smtClean="0"/>
              <a:t>4</a:t>
            </a:r>
            <a:r>
              <a:rPr lang="en-US" dirty="0"/>
              <a:t>” LED 7 segment display for </a:t>
            </a:r>
            <a:r>
              <a:rPr lang="en-US" dirty="0" smtClean="0"/>
              <a:t>load</a:t>
            </a:r>
            <a:endParaRPr lang="en-US" dirty="0"/>
          </a:p>
          <a:p>
            <a:pPr lvl="2"/>
            <a:r>
              <a:rPr lang="en-US" dirty="0" smtClean="0"/>
              <a:t>Deflection data</a:t>
            </a:r>
          </a:p>
          <a:p>
            <a:pPr lvl="2"/>
            <a:r>
              <a:rPr lang="en-US" dirty="0" smtClean="0"/>
              <a:t>Load data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C:\Users\Carter\Documents\Dropbox\Camera Uploads\2014-03-15 14.55.5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11172" r="11250" b="2251"/>
          <a:stretch/>
        </p:blipFill>
        <p:spPr bwMode="auto">
          <a:xfrm>
            <a:off x="1902906" y="-15472"/>
            <a:ext cx="5042536" cy="696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6770851" y="2673883"/>
            <a:ext cx="45336" cy="8434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70851" y="2824946"/>
            <a:ext cx="45336" cy="8434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770851" y="2524607"/>
            <a:ext cx="45336" cy="8434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72710" y="282758"/>
            <a:ext cx="1595957" cy="777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6000" dirty="0">
              <a:solidFill>
                <a:srgbClr val="FF0000"/>
              </a:solidFill>
              <a:latin typeface="Razer Header Light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70801" y="892817"/>
            <a:ext cx="453373" cy="120965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4197487" y="2102475"/>
            <a:ext cx="1" cy="129991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121926" y="3378087"/>
            <a:ext cx="151124" cy="5091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639132" y="2381121"/>
            <a:ext cx="129535" cy="9719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19400" y="4157211"/>
            <a:ext cx="812294" cy="10645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009412" y="3429000"/>
            <a:ext cx="2114685" cy="14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box: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Raspberry 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I2C A2D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Force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Deflection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Switches</a:t>
            </a:r>
          </a:p>
        </p:txBody>
      </p:sp>
      <p:cxnSp>
        <p:nvCxnSpPr>
          <p:cNvPr id="63" name="Straight Arrow Connector 62"/>
          <p:cNvCxnSpPr>
            <a:stCxn id="61" idx="0"/>
          </p:cNvCxnSpPr>
          <p:nvPr/>
        </p:nvCxnSpPr>
        <p:spPr>
          <a:xfrm flipH="1" flipV="1">
            <a:off x="7009412" y="3048000"/>
            <a:ext cx="1057343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00322" y="465811"/>
            <a:ext cx="1359825" cy="31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LCD Screen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52400" y="1698459"/>
            <a:ext cx="1927891" cy="54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7-Segment Display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53" idx="2"/>
          </p:cNvCxnSpPr>
          <p:nvPr/>
        </p:nvCxnSpPr>
        <p:spPr>
          <a:xfrm flipV="1">
            <a:off x="1754135" y="962110"/>
            <a:ext cx="1283623" cy="7142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4290154" y="3850907"/>
            <a:ext cx="29284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64691" y="5739110"/>
            <a:ext cx="1737930" cy="78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3in x 3in Hollow</a:t>
            </a:r>
          </a:p>
          <a:p>
            <a:r>
              <a:rPr lang="en-US" dirty="0" smtClean="0"/>
              <a:t>Steel Tubing Frame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4" idx="1"/>
          </p:cNvCxnSpPr>
          <p:nvPr/>
        </p:nvCxnSpPr>
        <p:spPr>
          <a:xfrm flipH="1" flipV="1">
            <a:off x="6878490" y="5880065"/>
            <a:ext cx="386200" cy="2516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743200" y="3525766"/>
            <a:ext cx="3581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Bridge Goes 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518" y="6329932"/>
            <a:ext cx="155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Castors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2" idx="3"/>
          </p:cNvCxnSpPr>
          <p:nvPr/>
        </p:nvCxnSpPr>
        <p:spPr>
          <a:xfrm flipV="1">
            <a:off x="1591247" y="6005884"/>
            <a:ext cx="572519" cy="508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-25118"/>
            <a:ext cx="1754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System </a:t>
            </a:r>
            <a:endParaRPr lang="en-US" sz="3600" dirty="0" smtClean="0"/>
          </a:p>
          <a:p>
            <a:r>
              <a:rPr lang="en-US" sz="3600" dirty="0" smtClean="0"/>
              <a:t>Diagram</a:t>
            </a:r>
            <a:endParaRPr lang="en-US" sz="3600" dirty="0"/>
          </a:p>
        </p:txBody>
      </p:sp>
      <p:sp>
        <p:nvSpPr>
          <p:cNvPr id="53" name="Rectangle 52"/>
          <p:cNvSpPr/>
          <p:nvPr/>
        </p:nvSpPr>
        <p:spPr>
          <a:xfrm>
            <a:off x="1952901" y="381000"/>
            <a:ext cx="2169714" cy="5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NI7SEG" pitchFamily="2" charset="0"/>
              </a:rPr>
              <a:t>88888</a:t>
            </a:r>
            <a:endParaRPr lang="en-US" sz="4800" dirty="0">
              <a:solidFill>
                <a:srgbClr val="FF0000"/>
              </a:solidFill>
              <a:latin typeface="NI7SEG" pitchFamily="2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8411" y="4516613"/>
            <a:ext cx="106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Hydraulic </a:t>
            </a:r>
            <a:r>
              <a:rPr lang="en-US" dirty="0" smtClean="0"/>
              <a:t>System</a:t>
            </a:r>
            <a:endParaRPr lang="en-US" dirty="0"/>
          </a:p>
        </p:txBody>
      </p:sp>
      <p:cxnSp>
        <p:nvCxnSpPr>
          <p:cNvPr id="80" name="Straight Arrow Connector 79"/>
          <p:cNvCxnSpPr>
            <a:endCxn id="51" idx="1"/>
          </p:cNvCxnSpPr>
          <p:nvPr/>
        </p:nvCxnSpPr>
        <p:spPr>
          <a:xfrm flipV="1">
            <a:off x="1508132" y="4689493"/>
            <a:ext cx="1311268" cy="1901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58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Hydraulic Subsyste</a:t>
            </a:r>
            <a:r>
              <a:rPr lang="en-US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5871" y="1874752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½ NPT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32549" y="3000445"/>
            <a:ext cx="685800" cy="990600"/>
            <a:chOff x="1600200" y="1981200"/>
            <a:chExt cx="685800" cy="990600"/>
          </a:xfrm>
        </p:grpSpPr>
        <p:sp>
          <p:nvSpPr>
            <p:cNvPr id="4" name="Oval 3"/>
            <p:cNvSpPr/>
            <p:nvPr/>
          </p:nvSpPr>
          <p:spPr>
            <a:xfrm>
              <a:off x="1600200" y="213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>
            <a:xfrm flipV="1">
              <a:off x="1943100" y="19812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4" idx="4"/>
            </p:cNvCxnSpPr>
            <p:nvPr/>
          </p:nvCxnSpPr>
          <p:spPr>
            <a:xfrm flipV="1">
              <a:off x="1943100" y="28194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Extract 13"/>
            <p:cNvSpPr/>
            <p:nvPr/>
          </p:nvSpPr>
          <p:spPr>
            <a:xfrm>
              <a:off x="1752600" y="2124558"/>
              <a:ext cx="381000" cy="237641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5400000">
            <a:off x="803830" y="3751675"/>
            <a:ext cx="1524000" cy="609600"/>
            <a:chOff x="1524000" y="3733800"/>
            <a:chExt cx="1524000" cy="609600"/>
          </a:xfrm>
        </p:grpSpPr>
        <p:sp>
          <p:nvSpPr>
            <p:cNvPr id="25" name="Rectangle 24"/>
            <p:cNvSpPr/>
            <p:nvPr/>
          </p:nvSpPr>
          <p:spPr>
            <a:xfrm>
              <a:off x="1524000" y="38862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743200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634425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46831" y="4114800"/>
              <a:ext cx="11011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43100" y="3962400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836578" y="3570769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Pressure Sensor</a:t>
            </a:r>
          </a:p>
        </p:txBody>
      </p:sp>
      <p:grpSp>
        <p:nvGrpSpPr>
          <p:cNvPr id="71" name="Group 70"/>
          <p:cNvGrpSpPr/>
          <p:nvPr/>
        </p:nvGrpSpPr>
        <p:grpSpPr>
          <a:xfrm rot="5400000">
            <a:off x="3137243" y="2805022"/>
            <a:ext cx="1828800" cy="1561614"/>
            <a:chOff x="5181600" y="3338996"/>
            <a:chExt cx="1828800" cy="1561614"/>
          </a:xfrm>
        </p:grpSpPr>
        <p:sp>
          <p:nvSpPr>
            <p:cNvPr id="70" name="Oval 69"/>
            <p:cNvSpPr/>
            <p:nvPr/>
          </p:nvSpPr>
          <p:spPr>
            <a:xfrm>
              <a:off x="5334000" y="4133849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8800" y="4114800"/>
              <a:ext cx="1371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6096000" y="4114801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53200" y="4114800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203156" y="3897868"/>
              <a:ext cx="0" cy="3312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786437" y="4114802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943600" y="4114801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705600" y="4114800"/>
              <a:ext cx="15240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6705600" y="4114799"/>
              <a:ext cx="152400" cy="5334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>
              <a:off x="5986521" y="3784048"/>
              <a:ext cx="89010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426810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03156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393473" y="4229100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165056" y="4231481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388710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165056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334000" y="4340778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257800" y="4493178"/>
              <a:ext cx="3767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181600" y="4229100"/>
              <a:ext cx="195810" cy="419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653165" y="1893802"/>
            <a:ext cx="0" cy="331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836578" y="3404900"/>
            <a:ext cx="147187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75871" y="2244084"/>
            <a:ext cx="76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¼ NPT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653165" y="2263134"/>
            <a:ext cx="0" cy="3312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241649" y="3396721"/>
            <a:ext cx="0" cy="1980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836579" y="4509170"/>
            <a:ext cx="1471870" cy="450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290085" y="3396721"/>
            <a:ext cx="0" cy="2962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290085" y="3894898"/>
            <a:ext cx="0" cy="6187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273578" y="2168080"/>
            <a:ext cx="0" cy="154549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256186" y="2168080"/>
            <a:ext cx="171926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375249" y="4238291"/>
            <a:ext cx="914400" cy="1260470"/>
            <a:chOff x="4191000" y="4114800"/>
            <a:chExt cx="914400" cy="1260470"/>
          </a:xfrm>
        </p:grpSpPr>
        <p:sp>
          <p:nvSpPr>
            <p:cNvPr id="100" name="Diamond 99"/>
            <p:cNvSpPr/>
            <p:nvPr/>
          </p:nvSpPr>
          <p:spPr>
            <a:xfrm>
              <a:off x="4191000" y="4267200"/>
              <a:ext cx="914400" cy="95991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4648200" y="4114800"/>
              <a:ext cx="0" cy="1524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648200" y="5222870"/>
              <a:ext cx="0" cy="152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875871" y="1505420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 NPT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53165" y="1524470"/>
            <a:ext cx="0" cy="33123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75871" y="1136088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½  NPT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653165" y="1155138"/>
            <a:ext cx="0" cy="33123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4832449" y="3903423"/>
            <a:ext cx="1" cy="380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147357" y="15186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¾-16 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1924651" y="1537722"/>
            <a:ext cx="0" cy="331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975449" y="3959502"/>
            <a:ext cx="0" cy="15392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813400" y="5492018"/>
            <a:ext cx="116204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4534593" y="2162282"/>
            <a:ext cx="1010047" cy="1066800"/>
            <a:chOff x="5162153" y="2971800"/>
            <a:chExt cx="1010047" cy="1066800"/>
          </a:xfrm>
        </p:grpSpPr>
        <p:sp>
          <p:nvSpPr>
            <p:cNvPr id="125" name="Rectangle 124"/>
            <p:cNvSpPr/>
            <p:nvPr/>
          </p:nvSpPr>
          <p:spPr>
            <a:xfrm>
              <a:off x="5447506" y="3447018"/>
              <a:ext cx="419894" cy="43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5562600" y="3447018"/>
              <a:ext cx="0" cy="4391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5" idx="1"/>
            </p:cNvCxnSpPr>
            <p:nvPr/>
          </p:nvCxnSpPr>
          <p:spPr>
            <a:xfrm>
              <a:off x="5162153" y="3666609"/>
              <a:ext cx="2853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5162153" y="3200400"/>
              <a:ext cx="0" cy="46621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5162153" y="3200400"/>
              <a:ext cx="495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5" idx="0"/>
            </p:cNvCxnSpPr>
            <p:nvPr/>
          </p:nvCxnSpPr>
          <p:spPr>
            <a:xfrm flipV="1">
              <a:off x="5657453" y="2971800"/>
              <a:ext cx="0" cy="47521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25" idx="2"/>
            </p:cNvCxnSpPr>
            <p:nvPr/>
          </p:nvCxnSpPr>
          <p:spPr>
            <a:xfrm flipV="1">
              <a:off x="5657453" y="3886200"/>
              <a:ext cx="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5533827" y="4038600"/>
              <a:ext cx="247252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5781079" y="3962400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V="1">
              <a:off x="5533827" y="3955256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5" idx="3"/>
            </p:cNvCxnSpPr>
            <p:nvPr/>
          </p:nvCxnSpPr>
          <p:spPr>
            <a:xfrm flipV="1">
              <a:off x="5867400" y="3581400"/>
              <a:ext cx="76200" cy="852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59436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1">
              <a:off x="60198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 flipV="1">
              <a:off x="60960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5975449" y="2162282"/>
            <a:ext cx="1" cy="858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312244" y="1755327"/>
            <a:ext cx="370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Valve has built in pressure relief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5400000">
            <a:off x="5661394" y="4202892"/>
            <a:ext cx="628110" cy="468050"/>
            <a:chOff x="3442007" y="3064407"/>
            <a:chExt cx="628110" cy="468050"/>
          </a:xfrm>
        </p:grpSpPr>
        <p:grpSp>
          <p:nvGrpSpPr>
            <p:cNvPr id="77" name="Group 76"/>
            <p:cNvGrpSpPr/>
            <p:nvPr/>
          </p:nvGrpSpPr>
          <p:grpSpPr>
            <a:xfrm rot="16200000">
              <a:off x="3522037" y="2984377"/>
              <a:ext cx="468050" cy="628110"/>
              <a:chOff x="4191000" y="4114800"/>
              <a:chExt cx="914400" cy="1260470"/>
            </a:xfrm>
          </p:grpSpPr>
          <p:sp>
            <p:nvSpPr>
              <p:cNvPr id="80" name="Diamond 79"/>
              <p:cNvSpPr/>
              <p:nvPr/>
            </p:nvSpPr>
            <p:spPr>
              <a:xfrm>
                <a:off x="4191000" y="4267200"/>
                <a:ext cx="914400" cy="959919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V="1">
                <a:off x="4648200" y="4114800"/>
                <a:ext cx="0" cy="152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4648200" y="5222870"/>
                <a:ext cx="0" cy="152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Arrow Connector 84"/>
            <p:cNvCxnSpPr>
              <a:stCxn id="80" idx="1"/>
              <a:endCxn id="80" idx="3"/>
            </p:cNvCxnSpPr>
            <p:nvPr/>
          </p:nvCxnSpPr>
          <p:spPr>
            <a:xfrm flipV="1">
              <a:off x="3757122" y="3064407"/>
              <a:ext cx="0" cy="4680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5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1095</Words>
  <Application>Microsoft Office PowerPoint</Application>
  <PresentationFormat>On-screen Show (4:3)</PresentationFormat>
  <Paragraphs>375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Bridge Tester ELM-4702 Projects II</vt:lpstr>
      <vt:lpstr>What We Will Discuss </vt:lpstr>
      <vt:lpstr>Project Background</vt:lpstr>
      <vt:lpstr>Troitsky Competition</vt:lpstr>
      <vt:lpstr>Troitsky Competition</vt:lpstr>
      <vt:lpstr>Design Specifications</vt:lpstr>
      <vt:lpstr>Final Design</vt:lpstr>
      <vt:lpstr>PowerPoint Presentation</vt:lpstr>
      <vt:lpstr>Hydraulic Subsystem</vt:lpstr>
      <vt:lpstr>The Frame</vt:lpstr>
      <vt:lpstr>The Frame</vt:lpstr>
      <vt:lpstr>PowerPoint Presentation</vt:lpstr>
      <vt:lpstr>Motor to Hydraulic Pump</vt:lpstr>
      <vt:lpstr>Motor Adaptor Plate</vt:lpstr>
      <vt:lpstr>Current Project Status</vt:lpstr>
      <vt:lpstr>Work Breakdown</vt:lpstr>
      <vt:lpstr>Final Budget</vt:lpstr>
      <vt:lpstr>Conclusion</vt:lpstr>
      <vt:lpstr>Questions?</vt:lpstr>
    </vt:vector>
  </TitlesOfParts>
  <Company>Vermont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Tester</dc:title>
  <dc:creator>testuser</dc:creator>
  <cp:lastModifiedBy>Carter</cp:lastModifiedBy>
  <cp:revision>97</cp:revision>
  <dcterms:created xsi:type="dcterms:W3CDTF">2014-02-07T19:30:39Z</dcterms:created>
  <dcterms:modified xsi:type="dcterms:W3CDTF">2014-03-24T02:57:29Z</dcterms:modified>
</cp:coreProperties>
</file>