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6" r:id="rId3"/>
    <p:sldId id="267" r:id="rId4"/>
    <p:sldId id="268" r:id="rId5"/>
    <p:sldId id="269" r:id="rId6"/>
    <p:sldId id="271" r:id="rId7"/>
    <p:sldId id="273" r:id="rId8"/>
    <p:sldId id="274" r:id="rId9"/>
    <p:sldId id="272" r:id="rId10"/>
    <p:sldId id="264" r:id="rId11"/>
    <p:sldId id="276" r:id="rId12"/>
    <p:sldId id="260" r:id="rId13"/>
    <p:sldId id="275" r:id="rId14"/>
    <p:sldId id="262" r:id="rId15"/>
    <p:sldId id="265" r:id="rId16"/>
    <p:sldId id="277" r:id="rId17"/>
    <p:sldId id="27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486" autoAdjust="0"/>
  </p:normalViewPr>
  <p:slideViewPr>
    <p:cSldViewPr>
      <p:cViewPr>
        <p:scale>
          <a:sx n="66" d="100"/>
          <a:sy n="66" d="100"/>
        </p:scale>
        <p:origin x="-2748" y="-9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A:\Bridge-Tester\Design\BOM.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7543859649122806E-2"/>
          <c:y val="0.32742179768512542"/>
          <c:w val="0.7056352166505504"/>
          <c:h val="0.65936405490297334"/>
        </c:manualLayout>
      </c:layout>
      <c:pieChart>
        <c:varyColors val="1"/>
        <c:ser>
          <c:idx val="0"/>
          <c:order val="0"/>
          <c:tx>
            <c:strRef>
              <c:f>Main!$M$2</c:f>
              <c:strCache>
                <c:ptCount val="1"/>
                <c:pt idx="0">
                  <c:v>Total</c:v>
                </c:pt>
              </c:strCache>
            </c:strRef>
          </c:tx>
          <c:dLbls>
            <c:txPr>
              <a:bodyPr/>
              <a:lstStyle/>
              <a:p>
                <a:pPr>
                  <a:defRPr sz="1200"/>
                </a:pPr>
                <a:endParaRPr lang="en-US"/>
              </a:p>
            </c:txPr>
            <c:showLegendKey val="0"/>
            <c:showVal val="1"/>
            <c:showCatName val="1"/>
            <c:showSerName val="0"/>
            <c:showPercent val="1"/>
            <c:showBubbleSize val="0"/>
            <c:separator> </c:separator>
            <c:showLeaderLines val="1"/>
          </c:dLbls>
          <c:cat>
            <c:strRef>
              <c:f>Main!$L$3:$L$6</c:f>
              <c:strCache>
                <c:ptCount val="4"/>
                <c:pt idx="0">
                  <c:v>Electronics</c:v>
                </c:pt>
                <c:pt idx="1">
                  <c:v>Hydraulics</c:v>
                </c:pt>
                <c:pt idx="2">
                  <c:v>Mechanical</c:v>
                </c:pt>
                <c:pt idx="3">
                  <c:v>Raw Materials</c:v>
                </c:pt>
              </c:strCache>
            </c:strRef>
          </c:cat>
          <c:val>
            <c:numRef>
              <c:f>Main!$M$3:$M$6</c:f>
              <c:numCache>
                <c:formatCode>_("$"* #,##0.00_);_("$"* \(#,##0.00\);_("$"* "-"??_);_(@_)</c:formatCode>
                <c:ptCount val="4"/>
                <c:pt idx="0">
                  <c:v>600.94999999999993</c:v>
                </c:pt>
                <c:pt idx="1">
                  <c:v>1676.1599999999999</c:v>
                </c:pt>
                <c:pt idx="2">
                  <c:v>491.52</c:v>
                </c:pt>
                <c:pt idx="3">
                  <c:v>565.43395833333329</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55262598425196852"/>
          <c:y val="1.0511553702846179E-3"/>
          <c:w val="0.20848512685914261"/>
          <c:h val="0.23637795275590551"/>
        </c:manualLayout>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86D4C-ED66-467E-8C14-E23FF42A19B1}" type="datetimeFigureOut">
              <a:rPr lang="en-US" smtClean="0"/>
              <a:t>2/9/2014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B1FFEF-BEF9-4EE0-94EC-51761DE7F5D7}" type="slidenum">
              <a:rPr lang="en-US" smtClean="0"/>
              <a:t>‹#›</a:t>
            </a:fld>
            <a:endParaRPr lang="en-US"/>
          </a:p>
        </p:txBody>
      </p:sp>
    </p:spTree>
    <p:extLst>
      <p:ext uri="{BB962C8B-B14F-4D97-AF65-F5344CB8AC3E}">
        <p14:creationId xmlns:p14="http://schemas.microsoft.com/office/powerpoint/2010/main" val="3018546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 name="Shape 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dirty="0" smtClean="0">
                <a:solidFill>
                  <a:schemeClr val="tx1"/>
                </a:solidFill>
                <a:effectLst/>
                <a:latin typeface="+mn-lt"/>
                <a:ea typeface="+mn-ea"/>
                <a:cs typeface="+mn-cs"/>
              </a:rPr>
              <a:t>We will discuss the background of our project and the course goals. We will also go over our solution to the selected project and show our system diagram. Areas of responsibility will be reviewed as well as a preliminary timeline and rough budget.</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US" sz="1200" b="0" i="0" u="none" strike="noStrike" kern="1200" dirty="0" smtClean="0">
                <a:solidFill>
                  <a:schemeClr val="tx1"/>
                </a:solidFill>
                <a:effectLst/>
                <a:latin typeface="+mn-lt"/>
                <a:ea typeface="+mn-ea"/>
                <a:cs typeface="+mn-cs"/>
              </a:rPr>
              <a:t>This course is a year long course spread over the two senior semesters. We were tasked with picking a project from a list. For our projects we must communicate with our clients and create a design that fulfills the design requirements. As the project progresses and matures, meetings with the clients will continue to show progress and address concerns. The design will be revised to reflect the changes that the client requests. At the end of April the projects will be demonstrated and presented.</a:t>
            </a:r>
            <a:endParaRPr lang="e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dirty="0" smtClean="0">
                <a:solidFill>
                  <a:schemeClr val="tx1"/>
                </a:solidFill>
                <a:effectLst/>
                <a:latin typeface="+mn-lt"/>
                <a:ea typeface="+mn-ea"/>
                <a:cs typeface="+mn-cs"/>
              </a:rPr>
              <a:t>Our project is to build a bridge tester that is compatible with the </a:t>
            </a:r>
            <a:r>
              <a:rPr lang="en-US" sz="1200" b="0" i="0" u="none" strike="noStrike" kern="1200" dirty="0" err="1" smtClean="0">
                <a:solidFill>
                  <a:schemeClr val="tx1"/>
                </a:solidFill>
                <a:effectLst/>
                <a:latin typeface="+mn-lt"/>
                <a:ea typeface="+mn-ea"/>
                <a:cs typeface="+mn-cs"/>
              </a:rPr>
              <a:t>Troitski</a:t>
            </a:r>
            <a:r>
              <a:rPr lang="en-US" sz="1200" b="0" i="0" u="none" strike="noStrike" kern="1200" dirty="0" smtClean="0">
                <a:solidFill>
                  <a:schemeClr val="tx1"/>
                </a:solidFill>
                <a:effectLst/>
                <a:latin typeface="+mn-lt"/>
                <a:ea typeface="+mn-ea"/>
                <a:cs typeface="+mn-cs"/>
              </a:rPr>
              <a:t> Bridge Competition in April. Our clients are John Diebold and Gordon Reynolds who are both Architecture professors at VTC. We were given a design budget of around $7000 to work with. We added an extra specification to our project that it should be open source so other schools can make their own based on our design.</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We are basing our design off the tester used at the </a:t>
            </a:r>
            <a:r>
              <a:rPr lang="en-US" sz="1200" b="0" i="0" u="none" strike="noStrike" kern="1200" dirty="0" err="1" smtClean="0">
                <a:solidFill>
                  <a:schemeClr val="tx1"/>
                </a:solidFill>
                <a:effectLst/>
                <a:latin typeface="+mn-lt"/>
                <a:ea typeface="+mn-ea"/>
                <a:cs typeface="+mn-cs"/>
              </a:rPr>
              <a:t>Troitski</a:t>
            </a:r>
            <a:r>
              <a:rPr lang="en-US" sz="1200" b="0" i="0" u="none" strike="noStrike" kern="1200" dirty="0" smtClean="0">
                <a:solidFill>
                  <a:schemeClr val="tx1"/>
                </a:solidFill>
                <a:effectLst/>
                <a:latin typeface="+mn-lt"/>
                <a:ea typeface="+mn-ea"/>
                <a:cs typeface="+mn-cs"/>
              </a:rPr>
              <a:t> competition in Montreal. We hope to make a tester that will allow the students here at VTC to practice by testing bridges here before going up to Montreal. We also hope that by making the tester available here at VTC, we can hold competitions for the local high schools and potentially colleges in the region.</a:t>
            </a:r>
            <a:endParaRPr lang="en-US" b="0" dirty="0" smtClean="0">
              <a:effectLst/>
            </a:endParaRPr>
          </a:p>
          <a:p>
            <a:pPr rtl="0"/>
            <a:r>
              <a:rPr lang="en-US" sz="1200" b="0" i="0" u="none" strike="noStrike" kern="1200" dirty="0" smtClean="0">
                <a:solidFill>
                  <a:schemeClr val="tx1"/>
                </a:solidFill>
                <a:effectLst/>
                <a:latin typeface="+mn-lt"/>
                <a:ea typeface="+mn-ea"/>
                <a:cs typeface="+mn-cs"/>
              </a:rPr>
              <a:t>We have worked out some of the preliminary specs with the architecture professors:</a:t>
            </a:r>
            <a:endParaRPr lang="en-US" b="0" dirty="0" smtClean="0">
              <a:effectLst/>
            </a:endParaRPr>
          </a:p>
          <a:p>
            <a:pPr rtl="0" fontAlgn="base"/>
            <a:r>
              <a:rPr lang="en-US" sz="1200" b="0" i="0" u="none" strike="noStrike" kern="1200" dirty="0" smtClean="0">
                <a:solidFill>
                  <a:schemeClr val="tx1"/>
                </a:solidFill>
                <a:effectLst/>
                <a:latin typeface="+mn-lt"/>
                <a:ea typeface="+mn-ea"/>
                <a:cs typeface="+mn-cs"/>
              </a:rPr>
              <a:t>The tester will have the ability to test a bridge with a 1 meter span. </a:t>
            </a:r>
          </a:p>
          <a:p>
            <a:pPr rtl="0" fontAlgn="base"/>
            <a:r>
              <a:rPr lang="en-US" sz="1200" b="0" i="0" u="none" strike="noStrike" kern="1200" dirty="0" smtClean="0">
                <a:solidFill>
                  <a:schemeClr val="tx1"/>
                </a:solidFill>
                <a:effectLst/>
                <a:latin typeface="+mn-lt"/>
                <a:ea typeface="+mn-ea"/>
                <a:cs typeface="+mn-cs"/>
              </a:rPr>
              <a:t>The current record at the </a:t>
            </a:r>
            <a:r>
              <a:rPr lang="en-US" sz="1200" b="0" i="0" u="none" strike="noStrike" kern="1200" dirty="0" err="1" smtClean="0">
                <a:solidFill>
                  <a:schemeClr val="tx1"/>
                </a:solidFill>
                <a:effectLst/>
                <a:latin typeface="+mn-lt"/>
                <a:ea typeface="+mn-ea"/>
                <a:cs typeface="+mn-cs"/>
              </a:rPr>
              <a:t>Troitski</a:t>
            </a:r>
            <a:r>
              <a:rPr lang="en-US" sz="1200" b="0" i="0" u="none" strike="noStrike" kern="1200" dirty="0" smtClean="0">
                <a:solidFill>
                  <a:schemeClr val="tx1"/>
                </a:solidFill>
                <a:effectLst/>
                <a:latin typeface="+mn-lt"/>
                <a:ea typeface="+mn-ea"/>
                <a:cs typeface="+mn-cs"/>
              </a:rPr>
              <a:t> competition is only 3.2 tons, so we will make our tester strong enough to break a bridge with 5 tons. </a:t>
            </a:r>
          </a:p>
          <a:p>
            <a:pPr rtl="0" fontAlgn="base"/>
            <a:r>
              <a:rPr lang="en-US" sz="1200" b="0" i="0" u="none" strike="noStrike" kern="1200" dirty="0" smtClean="0">
                <a:solidFill>
                  <a:schemeClr val="tx1"/>
                </a:solidFill>
                <a:effectLst/>
                <a:latin typeface="+mn-lt"/>
                <a:ea typeface="+mn-ea"/>
                <a:cs typeface="+mn-cs"/>
              </a:rPr>
              <a:t>One of the things that we noticed while looking at the current </a:t>
            </a:r>
            <a:r>
              <a:rPr lang="en-US" sz="1200" b="0" i="0" u="none" strike="noStrike" kern="1200" dirty="0" err="1" smtClean="0">
                <a:solidFill>
                  <a:schemeClr val="tx1"/>
                </a:solidFill>
                <a:effectLst/>
                <a:latin typeface="+mn-lt"/>
                <a:ea typeface="+mn-ea"/>
                <a:cs typeface="+mn-cs"/>
              </a:rPr>
              <a:t>Troitski</a:t>
            </a:r>
            <a:r>
              <a:rPr lang="en-US" sz="1200" b="0" i="0" u="none" strike="noStrike" kern="1200" dirty="0" smtClean="0">
                <a:solidFill>
                  <a:schemeClr val="tx1"/>
                </a:solidFill>
                <a:effectLst/>
                <a:latin typeface="+mn-lt"/>
                <a:ea typeface="+mn-ea"/>
                <a:cs typeface="+mn-cs"/>
              </a:rPr>
              <a:t> tester is that it is very heavy and hard to move around. We will be designing our tester so it can be moved into Judd gym by two people. This means it needs to be able to be carried down stairs and fit through a single standard door.</a:t>
            </a:r>
          </a:p>
          <a:p>
            <a:pPr rtl="0" fontAlgn="base"/>
            <a:r>
              <a:rPr lang="en-US" sz="1200" b="0" i="0" u="none" strike="noStrike" kern="1200" dirty="0" smtClean="0">
                <a:solidFill>
                  <a:schemeClr val="tx1"/>
                </a:solidFill>
                <a:effectLst/>
                <a:latin typeface="+mn-lt"/>
                <a:ea typeface="+mn-ea"/>
                <a:cs typeface="+mn-cs"/>
              </a:rPr>
              <a:t>We will be trying to make the tester accurate to within 1%. This means that the displayed load will be within 1% of the true force applied to the bridge</a:t>
            </a:r>
          </a:p>
          <a:p>
            <a:pPr rtl="0" fontAlgn="base"/>
            <a:r>
              <a:rPr lang="en-US" sz="1200" b="0" i="0" u="none" strike="noStrike" kern="1200" dirty="0" smtClean="0">
                <a:solidFill>
                  <a:schemeClr val="tx1"/>
                </a:solidFill>
                <a:effectLst/>
                <a:latin typeface="+mn-lt"/>
                <a:ea typeface="+mn-ea"/>
                <a:cs typeface="+mn-cs"/>
              </a:rPr>
              <a:t>We will also try to ensure that the Displayed load will be precise to within 1 </a:t>
            </a:r>
            <a:r>
              <a:rPr lang="en-US" sz="1200" b="0" i="0" u="none" strike="noStrike" kern="1200" dirty="0" err="1" smtClean="0">
                <a:solidFill>
                  <a:schemeClr val="tx1"/>
                </a:solidFill>
                <a:effectLst/>
                <a:latin typeface="+mn-lt"/>
                <a:ea typeface="+mn-ea"/>
                <a:cs typeface="+mn-cs"/>
              </a:rPr>
              <a:t>lb</a:t>
            </a:r>
            <a:r>
              <a:rPr lang="en-US" sz="1200" b="0" i="0" u="none" strike="noStrike" kern="1200" dirty="0" smtClean="0">
                <a:solidFill>
                  <a:schemeClr val="tx1"/>
                </a:solidFill>
                <a:effectLst/>
                <a:latin typeface="+mn-lt"/>
                <a:ea typeface="+mn-ea"/>
                <a:cs typeface="+mn-cs"/>
              </a:rPr>
              <a:t>, the smallest unit we will be measuring, between competitions. This will ensure that a bridge breaking at 501lb really did take more force than the bridge that broke at 500lb earlier that afternoon.</a:t>
            </a:r>
          </a:p>
          <a:p>
            <a:pPr rtl="0" fontAlgn="base"/>
            <a:r>
              <a:rPr lang="en-US" sz="1200" b="0" i="0" u="none" strike="noStrike" kern="1200" dirty="0" smtClean="0">
                <a:solidFill>
                  <a:schemeClr val="tx1"/>
                </a:solidFill>
                <a:effectLst/>
                <a:latin typeface="+mn-lt"/>
                <a:ea typeface="+mn-ea"/>
                <a:cs typeface="+mn-cs"/>
              </a:rPr>
              <a:t>The tester will have a 14” throw enabling the competition to “serve” bridges of different heights</a:t>
            </a:r>
          </a:p>
          <a:p>
            <a:endParaRPr lang="en-US" dirty="0"/>
          </a:p>
        </p:txBody>
      </p:sp>
      <p:sp>
        <p:nvSpPr>
          <p:cNvPr id="4" name="Slide Number Placeholder 3"/>
          <p:cNvSpPr>
            <a:spLocks noGrp="1"/>
          </p:cNvSpPr>
          <p:nvPr>
            <p:ph type="sldNum" sz="quarter" idx="10"/>
          </p:nvPr>
        </p:nvSpPr>
        <p:spPr/>
        <p:txBody>
          <a:bodyPr/>
          <a:lstStyle/>
          <a:p>
            <a:fld id="{1E7145D9-3B8E-4505-A6EF-634B668909F9}" type="slidenum">
              <a:rPr lang="en-US" smtClean="0"/>
              <a:t>5</a:t>
            </a:fld>
            <a:endParaRPr lang="en-US"/>
          </a:p>
        </p:txBody>
      </p:sp>
    </p:spTree>
    <p:extLst>
      <p:ext uri="{BB962C8B-B14F-4D97-AF65-F5344CB8AC3E}">
        <p14:creationId xmlns:p14="http://schemas.microsoft.com/office/powerpoint/2010/main" val="757088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Our preliminary design consists of a hydraulic cylinder fixed to the top of a truss frame design. The frame must fit a bridge with a span of a meter within it. The hydraulic cylinder has a stroke of 14” which should allow for plenty of reach. We are using a steel truss design over an I-Beam design in order to save overall weight while maintaining high structural strength and rigidity. A 7-Segment with 3” tall characters will be used to allow the audience to clearly see the current load value from a distance. A Raspberry Pi microcomputer will be used as the main controller for our project. It has the power of a standard computer with the low price and super small size of a microcontroller. An LCD screen with a custom GUI showing deformation in live time will be connected directly to the Raspberry Pi using an HDMI cable. A web interface will also be designed to allow for the downloading of run logs from remote locations.</a:t>
            </a:r>
            <a:endParaRPr lang="en-US" dirty="0"/>
          </a:p>
        </p:txBody>
      </p:sp>
      <p:sp>
        <p:nvSpPr>
          <p:cNvPr id="4" name="Slide Number Placeholder 3"/>
          <p:cNvSpPr>
            <a:spLocks noGrp="1"/>
          </p:cNvSpPr>
          <p:nvPr>
            <p:ph type="sldNum" sz="quarter" idx="10"/>
          </p:nvPr>
        </p:nvSpPr>
        <p:spPr/>
        <p:txBody>
          <a:bodyPr/>
          <a:lstStyle/>
          <a:p>
            <a:fld id="{1E7145D9-3B8E-4505-A6EF-634B668909F9}" type="slidenum">
              <a:rPr lang="en-US" smtClean="0"/>
              <a:t>6</a:t>
            </a:fld>
            <a:endParaRPr lang="en-US"/>
          </a:p>
        </p:txBody>
      </p:sp>
    </p:spTree>
    <p:extLst>
      <p:ext uri="{BB962C8B-B14F-4D97-AF65-F5344CB8AC3E}">
        <p14:creationId xmlns:p14="http://schemas.microsoft.com/office/powerpoint/2010/main" val="1186758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Our design consists of a steel frame with trusses made from 2in square tubing. This allows for great strength while maintaining relatively low weight. There is a hydraulic cylinder with a large throw of around 14”. The cylinder is pressurized with a large hydraulic pump powered by an electric motor. There is a control box on the side of the frame for the operator to control the tester. There is a Raspberry Pi inside control box that controls 7-Segment display, the LCD screen, hydraulic pump, and reads the pressure gauge using various interface methods all translated over the GPIO pins. The frame is on wheels for easy mobility.</a:t>
            </a:r>
            <a:endParaRPr lang="en-US" dirty="0"/>
          </a:p>
        </p:txBody>
      </p:sp>
      <p:sp>
        <p:nvSpPr>
          <p:cNvPr id="4" name="Slide Number Placeholder 3"/>
          <p:cNvSpPr>
            <a:spLocks noGrp="1"/>
          </p:cNvSpPr>
          <p:nvPr>
            <p:ph type="sldNum" sz="quarter" idx="10"/>
          </p:nvPr>
        </p:nvSpPr>
        <p:spPr/>
        <p:txBody>
          <a:bodyPr/>
          <a:lstStyle/>
          <a:p>
            <a:fld id="{1E7145D9-3B8E-4505-A6EF-634B668909F9}" type="slidenum">
              <a:rPr lang="en-US" smtClean="0"/>
              <a:t>7</a:t>
            </a:fld>
            <a:endParaRPr lang="en-US"/>
          </a:p>
        </p:txBody>
      </p:sp>
    </p:spTree>
    <p:extLst>
      <p:ext uri="{BB962C8B-B14F-4D97-AF65-F5344CB8AC3E}">
        <p14:creationId xmlns:p14="http://schemas.microsoft.com/office/powerpoint/2010/main" val="3739978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dirty="0" smtClean="0">
                <a:solidFill>
                  <a:schemeClr val="tx1"/>
                </a:solidFill>
                <a:effectLst/>
                <a:latin typeface="+mn-lt"/>
                <a:ea typeface="+mn-ea"/>
                <a:cs typeface="+mn-cs"/>
              </a:rPr>
              <a:t>We were given a budget of around $7000. At this point in time we have done some general </a:t>
            </a:r>
            <a:r>
              <a:rPr lang="en-US" sz="1200" b="0" i="0" u="none" strike="noStrike" kern="1200" dirty="0" err="1" smtClean="0">
                <a:solidFill>
                  <a:schemeClr val="tx1"/>
                </a:solidFill>
                <a:effectLst/>
                <a:latin typeface="+mn-lt"/>
                <a:ea typeface="+mn-ea"/>
                <a:cs typeface="+mn-cs"/>
              </a:rPr>
              <a:t>speccing</a:t>
            </a:r>
            <a:r>
              <a:rPr lang="en-US" sz="1200" b="0" i="0" u="none" strike="noStrike" kern="1200" dirty="0" smtClean="0">
                <a:solidFill>
                  <a:schemeClr val="tx1"/>
                </a:solidFill>
                <a:effectLst/>
                <a:latin typeface="+mn-lt"/>
                <a:ea typeface="+mn-ea"/>
                <a:cs typeface="+mn-cs"/>
              </a:rPr>
              <a:t> and estimated some costs for unexpected and unspecified bits of hardware. At the moment our electronics total comes up to around $400, the hydraulics to about $1000, the mechanical to around $350, and the raw materials to around $500. This brings our total to just under $2300 which is significantly under budget. We are sure there will be unexpected costs to increase the total project costs but we will still come in quite a bit under budget.</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dirty="0" smtClean="0">
                <a:solidFill>
                  <a:schemeClr val="tx1"/>
                </a:solidFill>
                <a:effectLst/>
                <a:latin typeface="+mn-lt"/>
                <a:ea typeface="+mn-ea"/>
                <a:cs typeface="+mn-cs"/>
              </a:rPr>
              <a:t>Our project fulfills all of the requirements for the class. It has the required amount of mechanical, electrical, and software specifications. Our design fulfills the specifications of Mr. </a:t>
            </a:r>
            <a:r>
              <a:rPr lang="en-US" sz="1200" b="0" i="0" u="none" strike="noStrike" kern="1200" dirty="0" err="1" smtClean="0">
                <a:solidFill>
                  <a:schemeClr val="tx1"/>
                </a:solidFill>
                <a:effectLst/>
                <a:latin typeface="+mn-lt"/>
                <a:ea typeface="+mn-ea"/>
                <a:cs typeface="+mn-cs"/>
              </a:rPr>
              <a:t>Diebolds</a:t>
            </a:r>
            <a:r>
              <a:rPr lang="en-US" sz="1200" b="0" i="0" u="none" strike="noStrike" kern="1200" dirty="0" smtClean="0">
                <a:solidFill>
                  <a:schemeClr val="tx1"/>
                </a:solidFill>
                <a:effectLst/>
                <a:latin typeface="+mn-lt"/>
                <a:ea typeface="+mn-ea"/>
                <a:cs typeface="+mn-cs"/>
              </a:rPr>
              <a:t> the client. </a:t>
            </a:r>
            <a:r>
              <a:rPr lang="en-US" sz="1200" b="0" i="0" u="none" strike="noStrike" kern="1200" smtClean="0">
                <a:solidFill>
                  <a:schemeClr val="tx1"/>
                </a:solidFill>
                <a:effectLst/>
                <a:latin typeface="+mn-lt"/>
                <a:ea typeface="+mn-ea"/>
                <a:cs typeface="+mn-cs"/>
              </a:rPr>
              <a:t>Our project will be able to be constructed in a timely fashion and will fall within our budget constraints.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45A5F-7BC5-4F13-A9EC-CC4E0CE58B7F}" type="datetimeFigureOut">
              <a:rPr lang="en-US" smtClean="0"/>
              <a:t>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1175184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45A5F-7BC5-4F13-A9EC-CC4E0CE58B7F}" type="datetimeFigureOut">
              <a:rPr lang="en-US" smtClean="0"/>
              <a:t>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1951932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45A5F-7BC5-4F13-A9EC-CC4E0CE58B7F}" type="datetimeFigureOut">
              <a:rPr lang="en-US" smtClean="0"/>
              <a:t>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690099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2" name="Shape 12"/>
          <p:cNvSpPr txBox="1">
            <a:spLocks noGrp="1"/>
          </p:cNvSpPr>
          <p:nvPr>
            <p:ph type="body" idx="1"/>
          </p:nvPr>
        </p:nvSpPr>
        <p:spPr>
          <a:xfrm>
            <a:off x="457200" y="1600200"/>
            <a:ext cx="8229600" cy="4967573"/>
          </a:xfrm>
          <a:prstGeom prst="rect">
            <a:avLst/>
          </a:prstGeom>
        </p:spPr>
        <p:txBody>
          <a:bodyPr lIns="91425" tIns="91425" rIns="91425" bIns="91425" anchor="t" anchorCtr="0"/>
          <a:lstStyle>
            <a:lvl1pPr>
              <a:defRPr/>
            </a:lvl1pPr>
            <a:lvl2pPr indent="457200">
              <a:defRPr/>
            </a:lvl2pPr>
            <a:lvl3pPr indent="914400">
              <a:defRPr/>
            </a:lvl3pPr>
            <a:lvl4pPr indent="1371600">
              <a:defRPr/>
            </a:lvl4pPr>
            <a:lvl5pPr>
              <a:defRPr/>
            </a:lvl5pPr>
            <a:lvl6pPr>
              <a:defRPr/>
            </a:lvl6pPr>
            <a:lvl7pPr>
              <a:defRPr/>
            </a:lvl7pPr>
            <a:lvl8pPr>
              <a:defRPr/>
            </a:lvl8pPr>
            <a:lvl9pPr>
              <a:defRPr/>
            </a:lvl9pPr>
          </a:lstStyle>
          <a:p>
            <a:endParaRPr/>
          </a:p>
        </p:txBody>
      </p:sp>
    </p:spTree>
    <p:extLst>
      <p:ext uri="{BB962C8B-B14F-4D97-AF65-F5344CB8AC3E}">
        <p14:creationId xmlns:p14="http://schemas.microsoft.com/office/powerpoint/2010/main" val="1868233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45A5F-7BC5-4F13-A9EC-CC4E0CE58B7F}" type="datetimeFigureOut">
              <a:rPr lang="en-US" smtClean="0"/>
              <a:t>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2491949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45A5F-7BC5-4F13-A9EC-CC4E0CE58B7F}" type="datetimeFigureOut">
              <a:rPr lang="en-US" smtClean="0"/>
              <a:t>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3945367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45A5F-7BC5-4F13-A9EC-CC4E0CE58B7F}" type="datetimeFigureOut">
              <a:rPr lang="en-US" smtClean="0"/>
              <a:t>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1534900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45A5F-7BC5-4F13-A9EC-CC4E0CE58B7F}" type="datetimeFigureOut">
              <a:rPr lang="en-US" smtClean="0"/>
              <a:t>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3152662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45A5F-7BC5-4F13-A9EC-CC4E0CE58B7F}" type="datetimeFigureOut">
              <a:rPr lang="en-US" smtClean="0"/>
              <a:t>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1919809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45A5F-7BC5-4F13-A9EC-CC4E0CE58B7F}" type="datetimeFigureOut">
              <a:rPr lang="en-US" smtClean="0"/>
              <a:t>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74994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45A5F-7BC5-4F13-A9EC-CC4E0CE58B7F}" type="datetimeFigureOut">
              <a:rPr lang="en-US" smtClean="0"/>
              <a:t>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3179801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45A5F-7BC5-4F13-A9EC-CC4E0CE58B7F}" type="datetimeFigureOut">
              <a:rPr lang="en-US" smtClean="0"/>
              <a:t>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2487670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C45A5F-7BC5-4F13-A9EC-CC4E0CE58B7F}" type="datetimeFigureOut">
              <a:rPr lang="en-US" smtClean="0"/>
              <a:t>2/9/2014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34512E-3ABD-4298-883C-F32B61C61847}" type="slidenum">
              <a:rPr lang="en-US" smtClean="0"/>
              <a:t>‹#›</a:t>
            </a:fld>
            <a:endParaRPr lang="en-US"/>
          </a:p>
        </p:txBody>
      </p:sp>
    </p:spTree>
    <p:extLst>
      <p:ext uri="{BB962C8B-B14F-4D97-AF65-F5344CB8AC3E}">
        <p14:creationId xmlns:p14="http://schemas.microsoft.com/office/powerpoint/2010/main" val="3224989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Bridge Tester</a:t>
            </a:r>
            <a:endParaRPr lang="en-US" dirty="0"/>
          </a:p>
        </p:txBody>
      </p:sp>
      <p:sp>
        <p:nvSpPr>
          <p:cNvPr id="3" name="Subtitle 2"/>
          <p:cNvSpPr>
            <a:spLocks noGrp="1"/>
          </p:cNvSpPr>
          <p:nvPr>
            <p:ph type="subTitle" idx="1"/>
          </p:nvPr>
        </p:nvSpPr>
        <p:spPr/>
        <p:txBody>
          <a:bodyPr/>
          <a:lstStyle/>
          <a:p>
            <a:r>
              <a:rPr lang="en-US" dirty="0" smtClean="0"/>
              <a:t>Ben </a:t>
            </a:r>
            <a:r>
              <a:rPr lang="en-US" dirty="0" err="1" smtClean="0"/>
              <a:t>Holleran</a:t>
            </a:r>
            <a:endParaRPr lang="en-US" dirty="0" smtClean="0"/>
          </a:p>
          <a:p>
            <a:r>
              <a:rPr lang="en-US" dirty="0" smtClean="0"/>
              <a:t>Carter </a:t>
            </a:r>
            <a:r>
              <a:rPr lang="en-US" dirty="0" err="1" smtClean="0"/>
              <a:t>Mealey</a:t>
            </a:r>
            <a:endParaRPr lang="en-US" dirty="0"/>
          </a:p>
        </p:txBody>
      </p:sp>
    </p:spTree>
    <p:extLst>
      <p:ext uri="{BB962C8B-B14F-4D97-AF65-F5344CB8AC3E}">
        <p14:creationId xmlns:p14="http://schemas.microsoft.com/office/powerpoint/2010/main" val="33750968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28600"/>
            <a:ext cx="8229600" cy="1143000"/>
          </a:xfrm>
        </p:spPr>
        <p:txBody>
          <a:bodyPr/>
          <a:lstStyle/>
          <a:p>
            <a:r>
              <a:rPr lang="en-US" dirty="0" smtClean="0"/>
              <a:t>Project Management</a:t>
            </a:r>
            <a:endParaRPr lang="en-US" dirty="0"/>
          </a:p>
        </p:txBody>
      </p:sp>
      <p:sp>
        <p:nvSpPr>
          <p:cNvPr id="3" name="Content Placeholder 2"/>
          <p:cNvSpPr>
            <a:spLocks noGrp="1"/>
          </p:cNvSpPr>
          <p:nvPr>
            <p:ph idx="1"/>
          </p:nvPr>
        </p:nvSpPr>
        <p:spPr/>
        <p:txBody>
          <a:bodyPr/>
          <a:lstStyle/>
          <a:p>
            <a:r>
              <a:rPr lang="en-US" dirty="0" smtClean="0"/>
              <a:t>Put </a:t>
            </a:r>
            <a:r>
              <a:rPr lang="en-US" dirty="0" err="1" smtClean="0"/>
              <a:t>Gaant</a:t>
            </a:r>
            <a:r>
              <a:rPr lang="en-US" dirty="0" smtClean="0"/>
              <a:t> chart screen shot here</a:t>
            </a:r>
            <a:endParaRPr lang="en-US" dirty="0"/>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32777" t="25741" r="12649" b="22593"/>
          <a:stretch/>
        </p:blipFill>
        <p:spPr bwMode="auto">
          <a:xfrm>
            <a:off x="1" y="1371600"/>
            <a:ext cx="9144000" cy="531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85800" y="4572000"/>
            <a:ext cx="1370055" cy="1200329"/>
          </a:xfrm>
          <a:prstGeom prst="rect">
            <a:avLst/>
          </a:prstGeom>
          <a:noFill/>
        </p:spPr>
        <p:txBody>
          <a:bodyPr wrap="none" rtlCol="0">
            <a:spAutoFit/>
          </a:bodyPr>
          <a:lstStyle/>
          <a:p>
            <a:r>
              <a:rPr lang="en-US" sz="3600" b="1" dirty="0" smtClean="0">
                <a:solidFill>
                  <a:schemeClr val="tx2">
                    <a:lumMod val="60000"/>
                    <a:lumOff val="40000"/>
                  </a:schemeClr>
                </a:solidFill>
              </a:rPr>
              <a:t>Carter</a:t>
            </a:r>
            <a:br>
              <a:rPr lang="en-US" sz="3600" b="1" dirty="0" smtClean="0">
                <a:solidFill>
                  <a:schemeClr val="tx2">
                    <a:lumMod val="60000"/>
                    <a:lumOff val="40000"/>
                  </a:schemeClr>
                </a:solidFill>
              </a:rPr>
            </a:br>
            <a:r>
              <a:rPr lang="en-US" sz="3600" b="1" dirty="0" smtClean="0">
                <a:solidFill>
                  <a:schemeClr val="accent3">
                    <a:lumMod val="60000"/>
                    <a:lumOff val="40000"/>
                  </a:schemeClr>
                </a:solidFill>
              </a:rPr>
              <a:t>Ben</a:t>
            </a:r>
            <a:endParaRPr lang="en-US" sz="3600" b="1" dirty="0">
              <a:solidFill>
                <a:schemeClr val="accent3">
                  <a:lumMod val="60000"/>
                  <a:lumOff val="40000"/>
                </a:schemeClr>
              </a:solidFill>
            </a:endParaRPr>
          </a:p>
        </p:txBody>
      </p:sp>
      <p:sp>
        <p:nvSpPr>
          <p:cNvPr id="6" name="Title 1"/>
          <p:cNvSpPr txBox="1">
            <a:spLocks/>
          </p:cNvSpPr>
          <p:nvPr/>
        </p:nvSpPr>
        <p:spPr>
          <a:xfrm>
            <a:off x="457201" y="3810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Project managed on </a:t>
            </a:r>
            <a:r>
              <a:rPr lang="en-US" sz="2800" dirty="0" err="1" smtClean="0"/>
              <a:t>GitHub</a:t>
            </a:r>
            <a:endParaRPr lang="en-US" sz="2800" dirty="0"/>
          </a:p>
        </p:txBody>
      </p:sp>
    </p:spTree>
    <p:extLst>
      <p:ext uri="{BB962C8B-B14F-4D97-AF65-F5344CB8AC3E}">
        <p14:creationId xmlns:p14="http://schemas.microsoft.com/office/powerpoint/2010/main" val="32331359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Website</a:t>
            </a:r>
            <a:endParaRPr lang="en-US" dirty="0"/>
          </a:p>
        </p:txBody>
      </p:sp>
      <p:sp>
        <p:nvSpPr>
          <p:cNvPr id="3" name="Content Placeholder 2"/>
          <p:cNvSpPr>
            <a:spLocks noGrp="1"/>
          </p:cNvSpPr>
          <p:nvPr>
            <p:ph idx="1"/>
          </p:nvPr>
        </p:nvSpPr>
        <p:spPr>
          <a:xfrm>
            <a:off x="457200" y="1600200"/>
            <a:ext cx="4724400" cy="4525963"/>
          </a:xfrm>
        </p:spPr>
        <p:txBody>
          <a:bodyPr/>
          <a:lstStyle/>
          <a:p>
            <a:r>
              <a:rPr lang="en-US" dirty="0" smtClean="0"/>
              <a:t>Found server to host on</a:t>
            </a:r>
          </a:p>
          <a:p>
            <a:r>
              <a:rPr lang="en-US" dirty="0" smtClean="0"/>
              <a:t>Found template</a:t>
            </a:r>
          </a:p>
          <a:p>
            <a:r>
              <a:rPr lang="en-US" dirty="0" smtClean="0"/>
              <a:t>Need to add content</a:t>
            </a:r>
          </a:p>
          <a:p>
            <a:r>
              <a:rPr lang="en-US" dirty="0" smtClean="0"/>
              <a:t>Need to migrate to VTC servers</a:t>
            </a:r>
          </a:p>
          <a:p>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2381" t="8999" r="31791" b="17859"/>
          <a:stretch/>
        </p:blipFill>
        <p:spPr bwMode="auto">
          <a:xfrm>
            <a:off x="4953000" y="1447800"/>
            <a:ext cx="4114800" cy="52502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1610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5629" b="92871" l="9857" r="89905">
                        <a14:backgroundMark x1="60689" y1="70169" x2="60689" y2="70169"/>
                      </a14:backgroundRemoval>
                    </a14:imgEffect>
                  </a14:imgLayer>
                </a14:imgProps>
              </a:ext>
              <a:ext uri="{28A0092B-C50C-407E-A947-70E740481C1C}">
                <a14:useLocalDpi xmlns:a14="http://schemas.microsoft.com/office/drawing/2010/main" val="0"/>
              </a:ext>
            </a:extLst>
          </a:blip>
          <a:srcRect l="34799" t="7616" r="33712" b="6330"/>
          <a:stretch/>
        </p:blipFill>
        <p:spPr bwMode="auto">
          <a:xfrm flipH="1">
            <a:off x="4495800" y="0"/>
            <a:ext cx="4038600" cy="6722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152400"/>
            <a:ext cx="8229600" cy="1143000"/>
          </a:xfrm>
        </p:spPr>
        <p:txBody>
          <a:bodyPr/>
          <a:lstStyle/>
          <a:p>
            <a:r>
              <a:rPr lang="en-US" dirty="0" smtClean="0"/>
              <a:t>The Frame</a:t>
            </a:r>
            <a:endParaRPr lang="en-US" dirty="0"/>
          </a:p>
        </p:txBody>
      </p:sp>
      <p:pic>
        <p:nvPicPr>
          <p:cNvPr id="2050" name="Picture 2"/>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7431" b="94161" l="35124" r="87911"/>
                    </a14:imgEffect>
                  </a14:imgLayer>
                </a14:imgProps>
              </a:ext>
              <a:ext uri="{28A0092B-C50C-407E-A947-70E740481C1C}">
                <a14:useLocalDpi xmlns:a14="http://schemas.microsoft.com/office/drawing/2010/main" val="0"/>
              </a:ext>
            </a:extLst>
          </a:blip>
          <a:srcRect l="34897" t="7602" r="34001" b="3751"/>
          <a:stretch/>
        </p:blipFill>
        <p:spPr bwMode="auto">
          <a:xfrm>
            <a:off x="228600" y="457200"/>
            <a:ext cx="3352800" cy="6045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00100" y="914400"/>
            <a:ext cx="2209800" cy="1754326"/>
          </a:xfrm>
          <a:prstGeom prst="rect">
            <a:avLst/>
          </a:prstGeom>
          <a:noFill/>
        </p:spPr>
        <p:txBody>
          <a:bodyPr wrap="square" rtlCol="0">
            <a:spAutoFit/>
          </a:bodyPr>
          <a:lstStyle/>
          <a:p>
            <a:r>
              <a:rPr lang="en-US" sz="3600" dirty="0" smtClean="0"/>
              <a:t>Minimum Safety Factor is 2</a:t>
            </a:r>
            <a:endParaRPr lang="en-US" sz="3600" dirty="0"/>
          </a:p>
        </p:txBody>
      </p:sp>
      <p:sp>
        <p:nvSpPr>
          <p:cNvPr id="7" name="TextBox 6"/>
          <p:cNvSpPr txBox="1"/>
          <p:nvPr/>
        </p:nvSpPr>
        <p:spPr>
          <a:xfrm>
            <a:off x="5410200" y="928914"/>
            <a:ext cx="2667000" cy="2308324"/>
          </a:xfrm>
          <a:prstGeom prst="rect">
            <a:avLst/>
          </a:prstGeom>
          <a:noFill/>
        </p:spPr>
        <p:txBody>
          <a:bodyPr wrap="square" rtlCol="0">
            <a:spAutoFit/>
          </a:bodyPr>
          <a:lstStyle/>
          <a:p>
            <a:r>
              <a:rPr lang="en-US" sz="3600" dirty="0" smtClean="0"/>
              <a:t>Truss Is lighter and stiffer than </a:t>
            </a:r>
            <a:r>
              <a:rPr lang="en-US" sz="3600" dirty="0" smtClean="0">
                <a:latin typeface="Times New Roman" panose="02020603050405020304" pitchFamily="18" charset="0"/>
                <a:cs typeface="Times New Roman" panose="02020603050405020304" pitchFamily="18" charset="0"/>
              </a:rPr>
              <a:t>I</a:t>
            </a:r>
            <a:r>
              <a:rPr lang="en-US" sz="3600" dirty="0" smtClean="0"/>
              <a:t> beam</a:t>
            </a:r>
            <a:endParaRPr lang="en-US" sz="3600" dirty="0"/>
          </a:p>
        </p:txBody>
      </p:sp>
    </p:spTree>
    <p:extLst>
      <p:ext uri="{BB962C8B-B14F-4D97-AF65-F5344CB8AC3E}">
        <p14:creationId xmlns:p14="http://schemas.microsoft.com/office/powerpoint/2010/main" val="1740335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582"/>
            <a:ext cx="8229600" cy="1143000"/>
          </a:xfrm>
        </p:spPr>
        <p:txBody>
          <a:bodyPr>
            <a:normAutofit/>
          </a:bodyPr>
          <a:lstStyle/>
          <a:p>
            <a:r>
              <a:rPr lang="en-US" dirty="0" smtClean="0"/>
              <a:t>Hydraulic Subsyste</a:t>
            </a:r>
            <a:r>
              <a:rPr lang="en-US" dirty="0"/>
              <a:t>m</a:t>
            </a:r>
          </a:p>
        </p:txBody>
      </p:sp>
      <p:sp>
        <p:nvSpPr>
          <p:cNvPr id="13" name="TextBox 12"/>
          <p:cNvSpPr txBox="1"/>
          <p:nvPr/>
        </p:nvSpPr>
        <p:spPr>
          <a:xfrm>
            <a:off x="875871" y="1874752"/>
            <a:ext cx="771943" cy="369332"/>
          </a:xfrm>
          <a:prstGeom prst="rect">
            <a:avLst/>
          </a:prstGeom>
          <a:noFill/>
        </p:spPr>
        <p:txBody>
          <a:bodyPr wrap="none" rtlCol="0">
            <a:spAutoFit/>
          </a:bodyPr>
          <a:lstStyle/>
          <a:p>
            <a:r>
              <a:rPr lang="en-US" dirty="0" smtClean="0"/>
              <a:t>½ NPT</a:t>
            </a:r>
          </a:p>
        </p:txBody>
      </p:sp>
      <p:grpSp>
        <p:nvGrpSpPr>
          <p:cNvPr id="15" name="Group 14"/>
          <p:cNvGrpSpPr/>
          <p:nvPr/>
        </p:nvGrpSpPr>
        <p:grpSpPr>
          <a:xfrm>
            <a:off x="5632549" y="3000445"/>
            <a:ext cx="685800" cy="990600"/>
            <a:chOff x="1600200" y="1981200"/>
            <a:chExt cx="685800" cy="990600"/>
          </a:xfrm>
        </p:grpSpPr>
        <p:sp>
          <p:nvSpPr>
            <p:cNvPr id="4" name="Oval 3"/>
            <p:cNvSpPr/>
            <p:nvPr/>
          </p:nvSpPr>
          <p:spPr>
            <a:xfrm>
              <a:off x="1600200" y="2133600"/>
              <a:ext cx="685800" cy="685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4" idx="0"/>
            </p:cNvCxnSpPr>
            <p:nvPr/>
          </p:nvCxnSpPr>
          <p:spPr>
            <a:xfrm flipV="1">
              <a:off x="1943100" y="1981200"/>
              <a:ext cx="0" cy="1524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4" idx="4"/>
            </p:cNvCxnSpPr>
            <p:nvPr/>
          </p:nvCxnSpPr>
          <p:spPr>
            <a:xfrm flipV="1">
              <a:off x="1943100" y="2819400"/>
              <a:ext cx="0" cy="1524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Flowchart: Extract 13"/>
            <p:cNvSpPr/>
            <p:nvPr/>
          </p:nvSpPr>
          <p:spPr>
            <a:xfrm>
              <a:off x="1752600" y="2124558"/>
              <a:ext cx="381000" cy="237641"/>
            </a:xfrm>
            <a:prstGeom prst="flowChartExtra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rot="5400000">
            <a:off x="803830" y="3751675"/>
            <a:ext cx="1524000" cy="609600"/>
            <a:chOff x="1524000" y="3733800"/>
            <a:chExt cx="1524000" cy="609600"/>
          </a:xfrm>
        </p:grpSpPr>
        <p:sp>
          <p:nvSpPr>
            <p:cNvPr id="25" name="Rectangle 24"/>
            <p:cNvSpPr/>
            <p:nvPr/>
          </p:nvSpPr>
          <p:spPr>
            <a:xfrm>
              <a:off x="1524000" y="3886200"/>
              <a:ext cx="1295400" cy="457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V="1">
              <a:off x="2743200" y="3733800"/>
              <a:ext cx="0" cy="15240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1634425" y="3733800"/>
              <a:ext cx="0" cy="15240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946831" y="4114800"/>
              <a:ext cx="110116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943100" y="3962400"/>
              <a:ext cx="0" cy="304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1836578" y="3570769"/>
            <a:ext cx="1098378" cy="261610"/>
          </a:xfrm>
          <a:prstGeom prst="rect">
            <a:avLst/>
          </a:prstGeom>
          <a:noFill/>
        </p:spPr>
        <p:txBody>
          <a:bodyPr wrap="none" rtlCol="0">
            <a:spAutoFit/>
          </a:bodyPr>
          <a:lstStyle/>
          <a:p>
            <a:r>
              <a:rPr lang="en-US" sz="1050" dirty="0" smtClean="0"/>
              <a:t>Pressure Sensor</a:t>
            </a:r>
          </a:p>
        </p:txBody>
      </p:sp>
      <p:grpSp>
        <p:nvGrpSpPr>
          <p:cNvPr id="71" name="Group 70"/>
          <p:cNvGrpSpPr/>
          <p:nvPr/>
        </p:nvGrpSpPr>
        <p:grpSpPr>
          <a:xfrm rot="5400000">
            <a:off x="3137243" y="2805022"/>
            <a:ext cx="1828800" cy="1561614"/>
            <a:chOff x="5181600" y="3338996"/>
            <a:chExt cx="1828800" cy="1561614"/>
          </a:xfrm>
        </p:grpSpPr>
        <p:sp>
          <p:nvSpPr>
            <p:cNvPr id="70" name="Oval 69"/>
            <p:cNvSpPr/>
            <p:nvPr/>
          </p:nvSpPr>
          <p:spPr>
            <a:xfrm>
              <a:off x="5334000" y="4133849"/>
              <a:ext cx="114300" cy="1143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638800" y="4114800"/>
              <a:ext cx="13716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flipV="1">
              <a:off x="6096000" y="4114801"/>
              <a:ext cx="0" cy="5333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6553200" y="4114800"/>
              <a:ext cx="0" cy="5333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6203156" y="3897868"/>
              <a:ext cx="0" cy="331232"/>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786437" y="4114802"/>
              <a:ext cx="0" cy="533399"/>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5943600" y="4114801"/>
              <a:ext cx="0" cy="533399"/>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6705600" y="4114800"/>
              <a:ext cx="152400" cy="533399"/>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flipV="1">
              <a:off x="6705600" y="4114799"/>
              <a:ext cx="152400" cy="533402"/>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6200000">
              <a:off x="5986521" y="3784048"/>
              <a:ext cx="890104"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6426810" y="4569378"/>
              <a:ext cx="0" cy="33123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6203156" y="4569378"/>
              <a:ext cx="0" cy="33123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6393473" y="4229100"/>
              <a:ext cx="76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6165056" y="4231481"/>
              <a:ext cx="76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6388710" y="4569378"/>
              <a:ext cx="76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6165056" y="4569378"/>
              <a:ext cx="76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334000" y="4340778"/>
              <a:ext cx="30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5257800" y="4493178"/>
              <a:ext cx="37678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5181600" y="4229100"/>
              <a:ext cx="195810" cy="4190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7" name="Straight Connector 66"/>
          <p:cNvCxnSpPr/>
          <p:nvPr/>
        </p:nvCxnSpPr>
        <p:spPr>
          <a:xfrm flipV="1">
            <a:off x="653165" y="1893802"/>
            <a:ext cx="0" cy="33123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1836578" y="3404900"/>
            <a:ext cx="1471871"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875871" y="2244084"/>
            <a:ext cx="763927" cy="369332"/>
          </a:xfrm>
          <a:prstGeom prst="rect">
            <a:avLst/>
          </a:prstGeom>
          <a:noFill/>
        </p:spPr>
        <p:txBody>
          <a:bodyPr wrap="none" rtlCol="0">
            <a:spAutoFit/>
          </a:bodyPr>
          <a:lstStyle/>
          <a:p>
            <a:r>
              <a:rPr lang="en-US" dirty="0" smtClean="0"/>
              <a:t>¼ NPT</a:t>
            </a:r>
          </a:p>
        </p:txBody>
      </p:sp>
      <p:cxnSp>
        <p:nvCxnSpPr>
          <p:cNvPr id="76" name="Straight Connector 75"/>
          <p:cNvCxnSpPr/>
          <p:nvPr/>
        </p:nvCxnSpPr>
        <p:spPr>
          <a:xfrm flipV="1">
            <a:off x="653165" y="2263134"/>
            <a:ext cx="0" cy="33123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2241649" y="3396721"/>
            <a:ext cx="0" cy="19804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a:off x="1836579" y="4509170"/>
            <a:ext cx="1471870" cy="450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3290085" y="3396721"/>
            <a:ext cx="0" cy="296264"/>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3290085" y="3894898"/>
            <a:ext cx="0" cy="61877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273578" y="2168080"/>
            <a:ext cx="0" cy="1545495"/>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H="1">
            <a:off x="4256186" y="2168080"/>
            <a:ext cx="1719263"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a:xfrm>
            <a:off x="4375249" y="4238291"/>
            <a:ext cx="914400" cy="1260470"/>
            <a:chOff x="4191000" y="4114800"/>
            <a:chExt cx="914400" cy="1260470"/>
          </a:xfrm>
        </p:grpSpPr>
        <p:sp>
          <p:nvSpPr>
            <p:cNvPr id="100" name="Diamond 99"/>
            <p:cNvSpPr/>
            <p:nvPr/>
          </p:nvSpPr>
          <p:spPr>
            <a:xfrm>
              <a:off x="4191000" y="4267200"/>
              <a:ext cx="914400" cy="959919"/>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Connector 100"/>
            <p:cNvCxnSpPr/>
            <p:nvPr/>
          </p:nvCxnSpPr>
          <p:spPr>
            <a:xfrm flipV="1">
              <a:off x="4648200" y="4114800"/>
              <a:ext cx="0" cy="15240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4648200" y="5222870"/>
              <a:ext cx="0" cy="15240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107" name="TextBox 106"/>
          <p:cNvSpPr txBox="1"/>
          <p:nvPr/>
        </p:nvSpPr>
        <p:spPr>
          <a:xfrm>
            <a:off x="875871" y="1505420"/>
            <a:ext cx="771943" cy="369332"/>
          </a:xfrm>
          <a:prstGeom prst="rect">
            <a:avLst/>
          </a:prstGeom>
          <a:noFill/>
        </p:spPr>
        <p:txBody>
          <a:bodyPr wrap="none" rtlCol="0">
            <a:spAutoFit/>
          </a:bodyPr>
          <a:lstStyle/>
          <a:p>
            <a:r>
              <a:rPr lang="en-US" dirty="0" smtClean="0"/>
              <a:t>¾ NPT</a:t>
            </a:r>
          </a:p>
        </p:txBody>
      </p:sp>
      <p:cxnSp>
        <p:nvCxnSpPr>
          <p:cNvPr id="108" name="Straight Connector 107"/>
          <p:cNvCxnSpPr/>
          <p:nvPr/>
        </p:nvCxnSpPr>
        <p:spPr>
          <a:xfrm flipV="1">
            <a:off x="653165" y="1524470"/>
            <a:ext cx="0" cy="331232"/>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875871" y="1136088"/>
            <a:ext cx="994759" cy="369332"/>
          </a:xfrm>
          <a:prstGeom prst="rect">
            <a:avLst/>
          </a:prstGeom>
          <a:noFill/>
        </p:spPr>
        <p:txBody>
          <a:bodyPr wrap="none" rtlCol="0">
            <a:spAutoFit/>
          </a:bodyPr>
          <a:lstStyle/>
          <a:p>
            <a:r>
              <a:rPr lang="en-US" dirty="0" smtClean="0"/>
              <a:t>1 ½  NPT</a:t>
            </a:r>
          </a:p>
        </p:txBody>
      </p:sp>
      <p:cxnSp>
        <p:nvCxnSpPr>
          <p:cNvPr id="112" name="Straight Connector 111"/>
          <p:cNvCxnSpPr/>
          <p:nvPr/>
        </p:nvCxnSpPr>
        <p:spPr>
          <a:xfrm flipV="1">
            <a:off x="653165" y="1155138"/>
            <a:ext cx="0" cy="331232"/>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flipV="1">
            <a:off x="4832449" y="3903423"/>
            <a:ext cx="1" cy="380817"/>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2147357" y="1518672"/>
            <a:ext cx="697627" cy="369332"/>
          </a:xfrm>
          <a:prstGeom prst="rect">
            <a:avLst/>
          </a:prstGeom>
          <a:noFill/>
        </p:spPr>
        <p:txBody>
          <a:bodyPr wrap="none" rtlCol="0">
            <a:spAutoFit/>
          </a:bodyPr>
          <a:lstStyle/>
          <a:p>
            <a:r>
              <a:rPr lang="en-US" dirty="0" smtClean="0"/>
              <a:t>¾-16 </a:t>
            </a:r>
          </a:p>
        </p:txBody>
      </p:sp>
      <p:cxnSp>
        <p:nvCxnSpPr>
          <p:cNvPr id="118" name="Straight Connector 117"/>
          <p:cNvCxnSpPr/>
          <p:nvPr/>
        </p:nvCxnSpPr>
        <p:spPr>
          <a:xfrm flipV="1">
            <a:off x="1924651" y="1537722"/>
            <a:ext cx="0" cy="3312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5975449" y="3959502"/>
            <a:ext cx="0" cy="153925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4813400" y="5492018"/>
            <a:ext cx="1162049"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124" name="Group 123"/>
          <p:cNvGrpSpPr/>
          <p:nvPr/>
        </p:nvGrpSpPr>
        <p:grpSpPr>
          <a:xfrm>
            <a:off x="4534593" y="2162282"/>
            <a:ext cx="1010047" cy="1066800"/>
            <a:chOff x="5162153" y="2971800"/>
            <a:chExt cx="1010047" cy="1066800"/>
          </a:xfrm>
        </p:grpSpPr>
        <p:sp>
          <p:nvSpPr>
            <p:cNvPr id="125" name="Rectangle 124"/>
            <p:cNvSpPr/>
            <p:nvPr/>
          </p:nvSpPr>
          <p:spPr>
            <a:xfrm>
              <a:off x="5447506" y="3447018"/>
              <a:ext cx="419894" cy="4391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7" name="Straight Arrow Connector 126"/>
            <p:cNvCxnSpPr/>
            <p:nvPr/>
          </p:nvCxnSpPr>
          <p:spPr>
            <a:xfrm>
              <a:off x="5562600" y="3447018"/>
              <a:ext cx="0" cy="439182"/>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endCxn id="125" idx="1"/>
            </p:cNvCxnSpPr>
            <p:nvPr/>
          </p:nvCxnSpPr>
          <p:spPr>
            <a:xfrm>
              <a:off x="5162153" y="3666609"/>
              <a:ext cx="285353" cy="0"/>
            </a:xfrm>
            <a:prstGeom prst="straightConnector1">
              <a:avLst/>
            </a:prstGeom>
            <a:ln w="190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flipV="1">
              <a:off x="5162153" y="3200400"/>
              <a:ext cx="0" cy="466210"/>
            </a:xfrm>
            <a:prstGeom prst="straightConnector1">
              <a:avLst/>
            </a:prstGeom>
            <a:ln w="190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5162153" y="3200400"/>
              <a:ext cx="495300" cy="0"/>
            </a:xfrm>
            <a:prstGeom prst="straightConnector1">
              <a:avLst/>
            </a:prstGeom>
            <a:ln w="19050">
              <a:solidFill>
                <a:schemeClr val="tx1"/>
              </a:solidFill>
              <a:prstDash val="dash"/>
              <a:headEnd type="none"/>
              <a:tailEnd type="oval"/>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125" idx="0"/>
            </p:cNvCxnSpPr>
            <p:nvPr/>
          </p:nvCxnSpPr>
          <p:spPr>
            <a:xfrm flipV="1">
              <a:off x="5657453" y="2971800"/>
              <a:ext cx="0" cy="475218"/>
            </a:xfrm>
            <a:prstGeom prst="straightConnector1">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endCxn id="125" idx="2"/>
            </p:cNvCxnSpPr>
            <p:nvPr/>
          </p:nvCxnSpPr>
          <p:spPr>
            <a:xfrm flipV="1">
              <a:off x="5657453" y="3886200"/>
              <a:ext cx="0" cy="152400"/>
            </a:xfrm>
            <a:prstGeom prst="straightConnector1">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flipH="1">
              <a:off x="5533827" y="4038600"/>
              <a:ext cx="247252" cy="0"/>
            </a:xfrm>
            <a:prstGeom prst="straightConnector1">
              <a:avLst/>
            </a:prstGeom>
            <a:ln w="25400" cap="rnd">
              <a:solidFill>
                <a:schemeClr val="tx1"/>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flipV="1">
              <a:off x="5781079" y="3962400"/>
              <a:ext cx="0" cy="76200"/>
            </a:xfrm>
            <a:prstGeom prst="straightConnector1">
              <a:avLst/>
            </a:prstGeom>
            <a:ln w="2540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flipV="1">
              <a:off x="5533827" y="3955256"/>
              <a:ext cx="0" cy="76200"/>
            </a:xfrm>
            <a:prstGeom prst="straightConnector1">
              <a:avLst/>
            </a:prstGeom>
            <a:ln w="2540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25" idx="3"/>
            </p:cNvCxnSpPr>
            <p:nvPr/>
          </p:nvCxnSpPr>
          <p:spPr>
            <a:xfrm flipV="1">
              <a:off x="5867400" y="3581400"/>
              <a:ext cx="76200" cy="85209"/>
            </a:xfrm>
            <a:prstGeom prst="straightConnector1">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a:off x="5943600" y="3581400"/>
              <a:ext cx="76200" cy="152400"/>
            </a:xfrm>
            <a:prstGeom prst="straightConnector1">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6019800" y="3581400"/>
              <a:ext cx="76200" cy="152400"/>
            </a:xfrm>
            <a:prstGeom prst="straightConnector1">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flipH="1" flipV="1">
              <a:off x="6096000" y="3581400"/>
              <a:ext cx="76200" cy="152400"/>
            </a:xfrm>
            <a:prstGeom prst="straightConnector1">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43" name="Straight Connector 142"/>
          <p:cNvCxnSpPr/>
          <p:nvPr/>
        </p:nvCxnSpPr>
        <p:spPr>
          <a:xfrm>
            <a:off x="5975449" y="2162282"/>
            <a:ext cx="1" cy="85872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4312244" y="1755327"/>
            <a:ext cx="3707409" cy="369332"/>
          </a:xfrm>
          <a:prstGeom prst="rect">
            <a:avLst/>
          </a:prstGeom>
          <a:noFill/>
        </p:spPr>
        <p:txBody>
          <a:bodyPr wrap="square" rtlCol="0">
            <a:spAutoFit/>
          </a:bodyPr>
          <a:lstStyle/>
          <a:p>
            <a:r>
              <a:rPr lang="en-US" dirty="0" smtClean="0"/>
              <a:t>Valve has built in pressure relief</a:t>
            </a:r>
            <a:endParaRPr lang="en-US" dirty="0"/>
          </a:p>
        </p:txBody>
      </p:sp>
      <p:grpSp>
        <p:nvGrpSpPr>
          <p:cNvPr id="3" name="Group 2"/>
          <p:cNvGrpSpPr/>
          <p:nvPr/>
        </p:nvGrpSpPr>
        <p:grpSpPr>
          <a:xfrm rot="5400000">
            <a:off x="5661394" y="4202892"/>
            <a:ext cx="628110" cy="468050"/>
            <a:chOff x="3442007" y="3064407"/>
            <a:chExt cx="628110" cy="468050"/>
          </a:xfrm>
        </p:grpSpPr>
        <p:grpSp>
          <p:nvGrpSpPr>
            <p:cNvPr id="77" name="Group 76"/>
            <p:cNvGrpSpPr/>
            <p:nvPr/>
          </p:nvGrpSpPr>
          <p:grpSpPr>
            <a:xfrm rot="16200000">
              <a:off x="3522037" y="2984377"/>
              <a:ext cx="468050" cy="628110"/>
              <a:chOff x="4191000" y="4114800"/>
              <a:chExt cx="914400" cy="1260470"/>
            </a:xfrm>
          </p:grpSpPr>
          <p:sp>
            <p:nvSpPr>
              <p:cNvPr id="80" name="Diamond 79"/>
              <p:cNvSpPr/>
              <p:nvPr/>
            </p:nvSpPr>
            <p:spPr>
              <a:xfrm>
                <a:off x="4191000" y="4267200"/>
                <a:ext cx="914400" cy="959919"/>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p:cNvCxnSpPr/>
              <p:nvPr/>
            </p:nvCxnSpPr>
            <p:spPr>
              <a:xfrm flipV="1">
                <a:off x="4648200" y="4114800"/>
                <a:ext cx="0" cy="1524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4648200" y="5222870"/>
                <a:ext cx="0" cy="1524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85" name="Straight Arrow Connector 84"/>
            <p:cNvCxnSpPr>
              <a:stCxn id="80" idx="1"/>
              <a:endCxn id="80" idx="3"/>
            </p:cNvCxnSpPr>
            <p:nvPr/>
          </p:nvCxnSpPr>
          <p:spPr>
            <a:xfrm flipV="1">
              <a:off x="3757122" y="3064407"/>
              <a:ext cx="0" cy="468050"/>
            </a:xfrm>
            <a:prstGeom prst="straightConnector1">
              <a:avLst/>
            </a:prstGeom>
            <a:ln w="190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565748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572" t="16085" r="20857" b="6031"/>
          <a:stretch/>
        </p:blipFill>
        <p:spPr bwMode="auto">
          <a:xfrm>
            <a:off x="0" y="0"/>
            <a:ext cx="7924800" cy="68244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724400" y="304800"/>
            <a:ext cx="4267200" cy="1200329"/>
          </a:xfrm>
          <a:prstGeom prst="rect">
            <a:avLst/>
          </a:prstGeom>
          <a:noFill/>
        </p:spPr>
        <p:txBody>
          <a:bodyPr wrap="square" rtlCol="0">
            <a:spAutoFit/>
          </a:bodyPr>
          <a:lstStyle/>
          <a:p>
            <a:r>
              <a:rPr lang="en-US" sz="3600" dirty="0" smtClean="0">
                <a:solidFill>
                  <a:schemeClr val="bg1"/>
                </a:solidFill>
              </a:rPr>
              <a:t>I</a:t>
            </a:r>
            <a:r>
              <a:rPr lang="en-US" sz="3600" dirty="0">
                <a:solidFill>
                  <a:schemeClr val="bg1"/>
                </a:solidFill>
              </a:rPr>
              <a:t>²</a:t>
            </a:r>
            <a:r>
              <a:rPr lang="en-US" sz="3600" dirty="0" smtClean="0">
                <a:solidFill>
                  <a:schemeClr val="bg1"/>
                </a:solidFill>
              </a:rPr>
              <a:t>C 7 segment  schematic</a:t>
            </a:r>
            <a:endParaRPr lang="en-US" sz="3600" dirty="0">
              <a:solidFill>
                <a:schemeClr val="bg1"/>
              </a:solidFill>
            </a:endParaRPr>
          </a:p>
        </p:txBody>
      </p:sp>
      <p:sp>
        <p:nvSpPr>
          <p:cNvPr id="7" name="TextBox 6"/>
          <p:cNvSpPr txBox="1"/>
          <p:nvPr/>
        </p:nvSpPr>
        <p:spPr>
          <a:xfrm>
            <a:off x="4495800" y="2438400"/>
            <a:ext cx="4267200" cy="338554"/>
          </a:xfrm>
          <a:prstGeom prst="rect">
            <a:avLst/>
          </a:prstGeom>
          <a:noFill/>
        </p:spPr>
        <p:txBody>
          <a:bodyPr wrap="square" rtlCol="0">
            <a:spAutoFit/>
          </a:bodyPr>
          <a:lstStyle/>
          <a:p>
            <a:r>
              <a:rPr lang="en-US" sz="1600" dirty="0" smtClean="0">
                <a:solidFill>
                  <a:schemeClr val="bg1"/>
                </a:solidFill>
              </a:rPr>
              <a:t>60 ohm</a:t>
            </a:r>
            <a:endParaRPr lang="en-US" sz="1600" dirty="0">
              <a:solidFill>
                <a:schemeClr val="bg1"/>
              </a:solidFill>
            </a:endParaRPr>
          </a:p>
        </p:txBody>
      </p:sp>
    </p:spTree>
    <p:extLst>
      <p:ext uri="{BB962C8B-B14F-4D97-AF65-F5344CB8AC3E}">
        <p14:creationId xmlns:p14="http://schemas.microsoft.com/office/powerpoint/2010/main" val="21624683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Project Status</a:t>
            </a:r>
            <a:endParaRPr lang="en-US" dirty="0"/>
          </a:p>
        </p:txBody>
      </p:sp>
      <p:sp>
        <p:nvSpPr>
          <p:cNvPr id="3" name="Content Placeholder 2"/>
          <p:cNvSpPr>
            <a:spLocks noGrp="1"/>
          </p:cNvSpPr>
          <p:nvPr>
            <p:ph idx="1"/>
          </p:nvPr>
        </p:nvSpPr>
        <p:spPr/>
        <p:txBody>
          <a:bodyPr/>
          <a:lstStyle/>
          <a:p>
            <a:r>
              <a:rPr lang="en-US" dirty="0" smtClean="0"/>
              <a:t>Parts are identified and budget is finalized.</a:t>
            </a:r>
          </a:p>
          <a:p>
            <a:r>
              <a:rPr lang="en-US" dirty="0" smtClean="0"/>
              <a:t>Ordering is to begin the week of 2/9/14</a:t>
            </a:r>
          </a:p>
          <a:p>
            <a:r>
              <a:rPr lang="en-US" dirty="0" smtClean="0"/>
              <a:t>Testing and assembly of select subsystems is currently in progress (A2D converter)</a:t>
            </a:r>
          </a:p>
          <a:p>
            <a:endParaRPr lang="en-US" dirty="0"/>
          </a:p>
        </p:txBody>
      </p:sp>
    </p:spTree>
    <p:extLst>
      <p:ext uri="{BB962C8B-B14F-4D97-AF65-F5344CB8AC3E}">
        <p14:creationId xmlns:p14="http://schemas.microsoft.com/office/powerpoint/2010/main" val="29348774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274637"/>
            <a:ext cx="8229600" cy="1143200"/>
          </a:xfrm>
          <a:prstGeom prst="rect">
            <a:avLst/>
          </a:prstGeom>
        </p:spPr>
        <p:txBody>
          <a:bodyPr lIns="91425" tIns="91425" rIns="91425" bIns="91425" anchor="b" anchorCtr="0">
            <a:noAutofit/>
          </a:bodyPr>
          <a:lstStyle/>
          <a:p>
            <a:r>
              <a:rPr lang="en-US" dirty="0"/>
              <a:t>Conclusion</a:t>
            </a:r>
            <a:endParaRPr lang="en" dirty="0"/>
          </a:p>
        </p:txBody>
      </p:sp>
      <p:sp>
        <p:nvSpPr>
          <p:cNvPr id="79" name="Shape 79"/>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r>
              <a:rPr lang="en-US" dirty="0" smtClean="0"/>
              <a:t>In Conclusion:</a:t>
            </a:r>
          </a:p>
          <a:p>
            <a:pPr lvl="1"/>
            <a:r>
              <a:rPr lang="en-US" dirty="0" smtClean="0"/>
              <a:t>Design meets Course specs</a:t>
            </a:r>
          </a:p>
          <a:p>
            <a:pPr lvl="1"/>
            <a:r>
              <a:rPr lang="en-US" dirty="0" smtClean="0"/>
              <a:t>Design meets Client specs</a:t>
            </a:r>
          </a:p>
          <a:p>
            <a:pPr lvl="1"/>
            <a:r>
              <a:rPr lang="en-US" dirty="0" smtClean="0"/>
              <a:t>Design is constructible within timeframe</a:t>
            </a:r>
          </a:p>
          <a:p>
            <a:pPr lvl="1"/>
            <a:r>
              <a:rPr lang="en-US" dirty="0" smtClean="0"/>
              <a:t>Design is within budget</a:t>
            </a:r>
            <a:endParaRPr dirty="0"/>
          </a:p>
        </p:txBody>
      </p:sp>
    </p:spTree>
    <p:extLst>
      <p:ext uri="{BB962C8B-B14F-4D97-AF65-F5344CB8AC3E}">
        <p14:creationId xmlns:p14="http://schemas.microsoft.com/office/powerpoint/2010/main" val="2858873556"/>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274637"/>
            <a:ext cx="8229600" cy="1143200"/>
          </a:xfrm>
          <a:prstGeom prst="rect">
            <a:avLst/>
          </a:prstGeom>
        </p:spPr>
        <p:txBody>
          <a:bodyPr lIns="91425" tIns="91425" rIns="91425" bIns="91425" anchor="b" anchorCtr="0">
            <a:noAutofit/>
          </a:bodyPr>
          <a:lstStyle/>
          <a:p>
            <a:pPr>
              <a:buNone/>
            </a:pPr>
            <a:r>
              <a:rPr lang="en" dirty="0" smtClean="0"/>
              <a:t>Questions?</a:t>
            </a:r>
            <a:endParaRPr lang="en" dirty="0"/>
          </a:p>
        </p:txBody>
      </p:sp>
      <p:sp>
        <p:nvSpPr>
          <p:cNvPr id="79" name="Shape 79"/>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endParaRPr dirty="0"/>
          </a:p>
        </p:txBody>
      </p:sp>
    </p:spTree>
    <p:extLst>
      <p:ext uri="{BB962C8B-B14F-4D97-AF65-F5344CB8AC3E}">
        <p14:creationId xmlns:p14="http://schemas.microsoft.com/office/powerpoint/2010/main" val="3648826635"/>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200"/>
          </a:xfrm>
          <a:prstGeom prst="rect">
            <a:avLst/>
          </a:prstGeom>
        </p:spPr>
        <p:txBody>
          <a:bodyPr lIns="91425" tIns="91425" rIns="91425" bIns="91425" anchor="b" anchorCtr="0">
            <a:noAutofit/>
          </a:bodyPr>
          <a:lstStyle/>
          <a:p>
            <a:pPr>
              <a:buNone/>
            </a:pPr>
            <a:r>
              <a:rPr lang="en"/>
              <a:t>What We Will Discuss	</a:t>
            </a:r>
          </a:p>
        </p:txBody>
      </p:sp>
      <p:sp>
        <p:nvSpPr>
          <p:cNvPr id="30" name="Shape 30"/>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dirty="0"/>
              <a:t>The background of the course and project</a:t>
            </a:r>
          </a:p>
          <a:p>
            <a:pPr marL="457200" lvl="0" indent="-419100" rtl="0">
              <a:buClr>
                <a:schemeClr val="dk1"/>
              </a:buClr>
              <a:buSzPct val="166666"/>
              <a:buFont typeface="Arial"/>
              <a:buChar char="•"/>
            </a:pPr>
            <a:r>
              <a:rPr lang="en" dirty="0"/>
              <a:t>Our solution</a:t>
            </a:r>
          </a:p>
          <a:p>
            <a:pPr marL="457200" lvl="0" indent="-419100" rtl="0">
              <a:buClr>
                <a:schemeClr val="dk1"/>
              </a:buClr>
              <a:buSzPct val="166666"/>
              <a:buFont typeface="Arial"/>
              <a:buChar char="•"/>
            </a:pPr>
            <a:r>
              <a:rPr lang="en" dirty="0"/>
              <a:t>System diagrams</a:t>
            </a:r>
          </a:p>
          <a:p>
            <a:pPr marL="457200" lvl="0" indent="-419100" rtl="0">
              <a:buClr>
                <a:schemeClr val="dk1"/>
              </a:buClr>
              <a:buSzPct val="166666"/>
              <a:buFont typeface="Arial"/>
              <a:buChar char="•"/>
            </a:pPr>
            <a:r>
              <a:rPr lang="en" dirty="0"/>
              <a:t>Areas of responsibility</a:t>
            </a:r>
          </a:p>
          <a:p>
            <a:pPr marL="457200" lvl="0" indent="-419100" rtl="0">
              <a:buClr>
                <a:schemeClr val="dk1"/>
              </a:buClr>
              <a:buSzPct val="166666"/>
              <a:buFont typeface="Arial"/>
              <a:buChar char="•"/>
            </a:pPr>
            <a:r>
              <a:rPr lang="en" dirty="0" smtClean="0"/>
              <a:t>Estimated </a:t>
            </a:r>
            <a:r>
              <a:rPr lang="en" dirty="0"/>
              <a:t>Timeline</a:t>
            </a:r>
          </a:p>
          <a:p>
            <a:pPr marL="457200" lvl="0" indent="-419100" rtl="0">
              <a:buClr>
                <a:schemeClr val="dk1"/>
              </a:buClr>
              <a:buSzPct val="166666"/>
              <a:buFont typeface="Arial"/>
              <a:buChar char="•"/>
            </a:pPr>
            <a:r>
              <a:rPr lang="en" dirty="0" smtClean="0"/>
              <a:t>Budget</a:t>
            </a:r>
          </a:p>
          <a:p>
            <a:pPr marL="457200" lvl="0" indent="-419100" rtl="0">
              <a:buClr>
                <a:schemeClr val="dk1"/>
              </a:buClr>
              <a:buSzPct val="166666"/>
              <a:buFont typeface="Arial"/>
              <a:buChar char="•"/>
            </a:pPr>
            <a:r>
              <a:rPr lang="en" dirty="0" smtClean="0"/>
              <a:t>Conclusion</a:t>
            </a:r>
            <a:endParaRPr lang="en" dirty="0"/>
          </a:p>
        </p:txBody>
      </p:sp>
    </p:spTree>
    <p:extLst>
      <p:ext uri="{BB962C8B-B14F-4D97-AF65-F5344CB8AC3E}">
        <p14:creationId xmlns:p14="http://schemas.microsoft.com/office/powerpoint/2010/main" val="2606924113"/>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0" y="274637"/>
            <a:ext cx="8229600" cy="1143200"/>
          </a:xfrm>
          <a:prstGeom prst="rect">
            <a:avLst/>
          </a:prstGeom>
        </p:spPr>
        <p:txBody>
          <a:bodyPr lIns="91425" tIns="91425" rIns="91425" bIns="91425" anchor="b" anchorCtr="0">
            <a:noAutofit/>
          </a:bodyPr>
          <a:lstStyle/>
          <a:p>
            <a:pPr>
              <a:buNone/>
            </a:pPr>
            <a:r>
              <a:rPr lang="en"/>
              <a:t>Course Background</a:t>
            </a:r>
          </a:p>
        </p:txBody>
      </p:sp>
      <p:sp>
        <p:nvSpPr>
          <p:cNvPr id="36" name="Shape 36"/>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pPr marL="457200" lvl="0" indent="-381000" rtl="0">
              <a:buClr>
                <a:schemeClr val="dk1"/>
              </a:buClr>
              <a:buSzPct val="166666"/>
              <a:buFont typeface="Arial"/>
              <a:buChar char="•"/>
            </a:pPr>
            <a:r>
              <a:rPr lang="en" dirty="0"/>
              <a:t>Student design project</a:t>
            </a:r>
          </a:p>
          <a:p>
            <a:pPr marL="914400" lvl="1" indent="-381000" rtl="0">
              <a:buClr>
                <a:schemeClr val="dk1"/>
              </a:buClr>
              <a:buSzPct val="80000"/>
              <a:buFont typeface="Courier New"/>
              <a:buChar char="o"/>
            </a:pPr>
            <a:r>
              <a:rPr lang="en" dirty="0"/>
              <a:t>Vermont Technical College senior projects </a:t>
            </a:r>
          </a:p>
          <a:p>
            <a:pPr marL="1371600" lvl="2" indent="-381000" rtl="0">
              <a:buClr>
                <a:schemeClr val="dk1"/>
              </a:buClr>
              <a:buSzPct val="80000"/>
              <a:buFont typeface="Wingdings"/>
              <a:buChar char="§"/>
            </a:pPr>
            <a:r>
              <a:rPr lang="en" dirty="0"/>
              <a:t>Select project from list provided</a:t>
            </a:r>
          </a:p>
          <a:p>
            <a:pPr marL="1371600" lvl="2" indent="-381000" rtl="0">
              <a:buClr>
                <a:schemeClr val="dk1"/>
              </a:buClr>
              <a:buSzPct val="80000"/>
              <a:buFont typeface="Wingdings"/>
              <a:buChar char="§"/>
            </a:pPr>
            <a:r>
              <a:rPr lang="en" dirty="0"/>
              <a:t>Communicate with client to determine specs</a:t>
            </a:r>
          </a:p>
          <a:p>
            <a:pPr marL="1371600" lvl="2" indent="-381000" rtl="0">
              <a:buClr>
                <a:schemeClr val="dk1"/>
              </a:buClr>
              <a:buSzPct val="80000"/>
              <a:buFont typeface="Wingdings"/>
              <a:buChar char="§"/>
            </a:pPr>
            <a:r>
              <a:rPr lang="en" dirty="0"/>
              <a:t>Create design to meet specs</a:t>
            </a:r>
          </a:p>
          <a:p>
            <a:pPr marL="1371600" lvl="2" indent="-381000" rtl="0">
              <a:buClr>
                <a:schemeClr val="dk1"/>
              </a:buClr>
              <a:buSzPct val="80000"/>
              <a:buFont typeface="Wingdings"/>
              <a:buChar char="§"/>
            </a:pPr>
            <a:r>
              <a:rPr lang="en" dirty="0"/>
              <a:t>Review design with client and project managers</a:t>
            </a:r>
          </a:p>
          <a:p>
            <a:pPr marL="1828800" lvl="3" indent="-342900" rtl="0">
              <a:buClr>
                <a:schemeClr val="dk1"/>
              </a:buClr>
              <a:buSzPct val="99999"/>
              <a:buFont typeface="Arial"/>
              <a:buChar char="•"/>
            </a:pPr>
            <a:r>
              <a:rPr lang="en" dirty="0"/>
              <a:t>Create new specs and adjust design direction</a:t>
            </a:r>
          </a:p>
          <a:p>
            <a:pPr marL="1371600" lvl="2" indent="-381000" rtl="0">
              <a:buClr>
                <a:schemeClr val="dk1"/>
              </a:buClr>
              <a:buSzPct val="80000"/>
              <a:buFont typeface="Wingdings"/>
              <a:buChar char="§"/>
            </a:pPr>
            <a:r>
              <a:rPr lang="en" dirty="0"/>
              <a:t>Revise design to reflect changes</a:t>
            </a:r>
          </a:p>
          <a:p>
            <a:pPr marL="1371600" lvl="2" indent="-381000" rtl="0">
              <a:buClr>
                <a:schemeClr val="dk1"/>
              </a:buClr>
              <a:buSzPct val="80000"/>
              <a:buFont typeface="Wingdings"/>
              <a:buChar char="§"/>
            </a:pPr>
            <a:r>
              <a:rPr lang="en" dirty="0"/>
              <a:t>Build design while working with client</a:t>
            </a:r>
          </a:p>
          <a:p>
            <a:pPr marL="1371600" lvl="2" indent="-381000" rtl="0">
              <a:buClr>
                <a:schemeClr val="dk1"/>
              </a:buClr>
              <a:buSzPct val="80000"/>
              <a:buFont typeface="Wingdings"/>
              <a:buChar char="§"/>
            </a:pPr>
            <a:r>
              <a:rPr lang="en" dirty="0"/>
              <a:t>Final presentation</a:t>
            </a:r>
          </a:p>
        </p:txBody>
      </p:sp>
    </p:spTree>
    <p:extLst>
      <p:ext uri="{BB962C8B-B14F-4D97-AF65-F5344CB8AC3E}">
        <p14:creationId xmlns:p14="http://schemas.microsoft.com/office/powerpoint/2010/main" val="899320017"/>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7"/>
            <a:ext cx="8229600" cy="1143200"/>
          </a:xfrm>
          <a:prstGeom prst="rect">
            <a:avLst/>
          </a:prstGeom>
        </p:spPr>
        <p:txBody>
          <a:bodyPr lIns="91425" tIns="91425" rIns="91425" bIns="91425" anchor="b" anchorCtr="0">
            <a:noAutofit/>
          </a:bodyPr>
          <a:lstStyle/>
          <a:p>
            <a:pPr>
              <a:buNone/>
            </a:pPr>
            <a:r>
              <a:rPr lang="en"/>
              <a:t>Project Background</a:t>
            </a:r>
          </a:p>
        </p:txBody>
      </p:sp>
      <p:sp>
        <p:nvSpPr>
          <p:cNvPr id="42" name="Shape 42"/>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dirty="0"/>
              <a:t>Selected project: Bridge Tester</a:t>
            </a:r>
          </a:p>
          <a:p>
            <a:pPr marL="914400" lvl="1" indent="-381000" rtl="0">
              <a:lnSpc>
                <a:spcPct val="115000"/>
              </a:lnSpc>
              <a:spcBef>
                <a:spcPts val="800"/>
              </a:spcBef>
              <a:buClr>
                <a:schemeClr val="dk1"/>
              </a:buClr>
              <a:buSzPct val="80000"/>
              <a:buFont typeface="Courier New"/>
              <a:buChar char="o"/>
            </a:pPr>
            <a:r>
              <a:rPr lang="en" dirty="0"/>
              <a:t>Design and build testing equipment compatible with Trotski Competition</a:t>
            </a:r>
          </a:p>
          <a:p>
            <a:pPr marL="457200" lvl="0" indent="0" rtl="0">
              <a:lnSpc>
                <a:spcPct val="115000"/>
              </a:lnSpc>
              <a:spcBef>
                <a:spcPts val="800"/>
              </a:spcBef>
              <a:buNone/>
            </a:pPr>
            <a:r>
              <a:rPr lang="en" dirty="0"/>
              <a:t> </a:t>
            </a:r>
            <a:endParaRPr lang="en" dirty="0" smtClean="0"/>
          </a:p>
          <a:p>
            <a:pPr marL="457200" lvl="0" indent="0" rtl="0">
              <a:lnSpc>
                <a:spcPct val="115000"/>
              </a:lnSpc>
              <a:spcBef>
                <a:spcPts val="800"/>
              </a:spcBef>
              <a:buNone/>
            </a:pPr>
            <a:endParaRPr lang="en" dirty="0"/>
          </a:p>
          <a:p>
            <a:pPr marL="457200" lvl="0" indent="0" rtl="0">
              <a:lnSpc>
                <a:spcPct val="115000"/>
              </a:lnSpc>
              <a:spcBef>
                <a:spcPts val="800"/>
              </a:spcBef>
              <a:buNone/>
            </a:pPr>
            <a:endParaRPr lang="en" dirty="0"/>
          </a:p>
          <a:p>
            <a:endParaRPr lang="en" dirty="0"/>
          </a:p>
          <a:p>
            <a:pPr marL="914400" lvl="1" indent="-381000" rtl="0">
              <a:lnSpc>
                <a:spcPct val="115000"/>
              </a:lnSpc>
              <a:spcBef>
                <a:spcPts val="800"/>
              </a:spcBef>
              <a:buClr>
                <a:schemeClr val="dk1"/>
              </a:buClr>
              <a:buSzPct val="80000"/>
              <a:buFont typeface="Courier New"/>
              <a:buChar char="o"/>
            </a:pPr>
            <a:r>
              <a:rPr lang="en" dirty="0"/>
              <a:t> Design project to be open </a:t>
            </a:r>
            <a:r>
              <a:rPr lang="en" dirty="0" smtClean="0"/>
              <a:t>source</a:t>
            </a:r>
            <a:endParaRPr lang="en" dirty="0"/>
          </a:p>
        </p:txBody>
      </p:sp>
      <p:graphicFrame>
        <p:nvGraphicFramePr>
          <p:cNvPr id="43" name="Shape 43"/>
          <p:cNvGraphicFramePr/>
          <p:nvPr>
            <p:extLst>
              <p:ext uri="{D42A27DB-BD31-4B8C-83A1-F6EECF244321}">
                <p14:modId xmlns:p14="http://schemas.microsoft.com/office/powerpoint/2010/main" val="3635790530"/>
              </p:ext>
            </p:extLst>
          </p:nvPr>
        </p:nvGraphicFramePr>
        <p:xfrm>
          <a:off x="952500" y="3977633"/>
          <a:ext cx="7239000" cy="1584880"/>
        </p:xfrm>
        <a:graphic>
          <a:graphicData uri="http://schemas.openxmlformats.org/drawingml/2006/table">
            <a:tbl>
              <a:tblPr>
                <a:noFill/>
              </a:tblPr>
              <a:tblGrid>
                <a:gridCol w="3543300"/>
                <a:gridCol w="3695700"/>
              </a:tblGrid>
              <a:tr h="609560">
                <a:tc>
                  <a:txBody>
                    <a:bodyPr/>
                    <a:lstStyle/>
                    <a:p>
                      <a:pPr algn="r">
                        <a:buNone/>
                      </a:pPr>
                      <a:r>
                        <a:rPr lang="en" sz="2400" dirty="0"/>
                        <a:t>Budget</a:t>
                      </a:r>
                    </a:p>
                  </a:txBody>
                  <a:tcPr marL="91425" marR="91425" marT="121900" marB="121900"/>
                </a:tc>
                <a:tc>
                  <a:txBody>
                    <a:bodyPr/>
                    <a:lstStyle/>
                    <a:p>
                      <a:pPr>
                        <a:buNone/>
                      </a:pPr>
                      <a:r>
                        <a:rPr lang="en" sz="2400"/>
                        <a:t>$7000</a:t>
                      </a:r>
                    </a:p>
                  </a:txBody>
                  <a:tcPr marL="91425" marR="91425" marT="121900" marB="121900"/>
                </a:tc>
              </a:tr>
              <a:tr h="609560">
                <a:tc>
                  <a:txBody>
                    <a:bodyPr/>
                    <a:lstStyle/>
                    <a:p>
                      <a:pPr algn="r">
                        <a:buNone/>
                      </a:pPr>
                      <a:r>
                        <a:rPr lang="en" sz="2400" dirty="0" smtClean="0"/>
                        <a:t>Clients</a:t>
                      </a:r>
                      <a:endParaRPr lang="en" sz="2400" dirty="0"/>
                    </a:p>
                  </a:txBody>
                  <a:tcPr marL="91425" marR="91425" marT="121900" marB="121900"/>
                </a:tc>
                <a:tc>
                  <a:txBody>
                    <a:bodyPr/>
                    <a:lstStyle/>
                    <a:p>
                      <a:pPr>
                        <a:buNone/>
                      </a:pPr>
                      <a:r>
                        <a:rPr lang="en" sz="2400" dirty="0"/>
                        <a:t>John </a:t>
                      </a:r>
                      <a:r>
                        <a:rPr lang="en" sz="2400" dirty="0" smtClean="0"/>
                        <a:t>Diebold</a:t>
                      </a:r>
                    </a:p>
                    <a:p>
                      <a:pPr>
                        <a:buNone/>
                      </a:pPr>
                      <a:r>
                        <a:rPr lang="en" sz="2400" dirty="0" smtClean="0"/>
                        <a:t>Gordon </a:t>
                      </a:r>
                      <a:r>
                        <a:rPr lang="en" sz="2400" dirty="0"/>
                        <a:t>Reynolds</a:t>
                      </a:r>
                    </a:p>
                  </a:txBody>
                  <a:tcPr marL="91425" marR="91425" marT="121900" marB="121900"/>
                </a:tc>
              </a:tr>
            </a:tbl>
          </a:graphicData>
        </a:graphic>
      </p:graphicFrame>
    </p:spTree>
    <p:extLst>
      <p:ext uri="{BB962C8B-B14F-4D97-AF65-F5344CB8AC3E}">
        <p14:creationId xmlns:p14="http://schemas.microsoft.com/office/powerpoint/2010/main" val="2907415520"/>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1 meter span – </a:t>
            </a:r>
            <a:r>
              <a:rPr lang="en-US" sz="2800" dirty="0" err="1" smtClean="0"/>
              <a:t>Troitski</a:t>
            </a:r>
            <a:r>
              <a:rPr lang="en-US" sz="2800" dirty="0" smtClean="0"/>
              <a:t> Competition compatible</a:t>
            </a:r>
          </a:p>
          <a:p>
            <a:r>
              <a:rPr lang="en-US" dirty="0" smtClean="0"/>
              <a:t>10 Tons – </a:t>
            </a:r>
            <a:r>
              <a:rPr lang="en-US" sz="2400" dirty="0" smtClean="0"/>
              <a:t>Allows for shorter span bridges to be tested</a:t>
            </a:r>
          </a:p>
          <a:p>
            <a:r>
              <a:rPr lang="en-US" dirty="0" smtClean="0"/>
              <a:t>Mobile enough to move between buildings </a:t>
            </a:r>
          </a:p>
          <a:p>
            <a:r>
              <a:rPr lang="en-US" dirty="0" smtClean="0"/>
              <a:t>Load display visible across Judd Gym</a:t>
            </a:r>
          </a:p>
          <a:p>
            <a:r>
              <a:rPr lang="en-US" dirty="0" smtClean="0"/>
              <a:t>Accurate to 1% Load</a:t>
            </a:r>
          </a:p>
          <a:p>
            <a:r>
              <a:rPr lang="en-US" dirty="0" smtClean="0"/>
              <a:t>Precise to 1% between bridges</a:t>
            </a:r>
          </a:p>
          <a:p>
            <a:r>
              <a:rPr lang="en-US" dirty="0" smtClean="0"/>
              <a:t>14” Piston </a:t>
            </a:r>
            <a:r>
              <a:rPr lang="en-US" dirty="0"/>
              <a:t>Throw – </a:t>
            </a:r>
            <a:r>
              <a:rPr lang="en-US" sz="1800" dirty="0" smtClean="0"/>
              <a:t>Allows different height bridges to be tested</a:t>
            </a:r>
            <a:endParaRPr lang="en-US" dirty="0"/>
          </a:p>
        </p:txBody>
      </p:sp>
      <p:sp>
        <p:nvSpPr>
          <p:cNvPr id="2" name="Title 1"/>
          <p:cNvSpPr>
            <a:spLocks noGrp="1"/>
          </p:cNvSpPr>
          <p:nvPr>
            <p:ph type="title"/>
          </p:nvPr>
        </p:nvSpPr>
        <p:spPr/>
        <p:txBody>
          <a:bodyPr/>
          <a:lstStyle/>
          <a:p>
            <a:r>
              <a:rPr lang="en-US" dirty="0" smtClean="0"/>
              <a:t>Final Specs</a:t>
            </a:r>
            <a:endParaRPr lang="en-US" dirty="0"/>
          </a:p>
        </p:txBody>
      </p:sp>
    </p:spTree>
    <p:extLst>
      <p:ext uri="{BB962C8B-B14F-4D97-AF65-F5344CB8AC3E}">
        <p14:creationId xmlns:p14="http://schemas.microsoft.com/office/powerpoint/2010/main" val="14677417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Design</a:t>
            </a:r>
            <a:endParaRPr lang="en-US" dirty="0"/>
          </a:p>
        </p:txBody>
      </p:sp>
      <p:sp>
        <p:nvSpPr>
          <p:cNvPr id="3" name="Content Placeholder 2"/>
          <p:cNvSpPr>
            <a:spLocks noGrp="1"/>
          </p:cNvSpPr>
          <p:nvPr>
            <p:ph idx="1"/>
          </p:nvPr>
        </p:nvSpPr>
        <p:spPr/>
        <p:txBody>
          <a:bodyPr>
            <a:normAutofit lnSpcReduction="10000"/>
          </a:bodyPr>
          <a:lstStyle/>
          <a:p>
            <a:r>
              <a:rPr lang="en-US" dirty="0" smtClean="0"/>
              <a:t>Hydraulic Cylinder </a:t>
            </a:r>
            <a:endParaRPr lang="en-US" dirty="0"/>
          </a:p>
          <a:p>
            <a:r>
              <a:rPr lang="en-US" dirty="0" smtClean="0"/>
              <a:t>Truss instead of I-Beam to save weight</a:t>
            </a:r>
          </a:p>
          <a:p>
            <a:r>
              <a:rPr lang="en-US" dirty="0" smtClean="0"/>
              <a:t>Raspberry Pi as controller</a:t>
            </a:r>
          </a:p>
          <a:p>
            <a:pPr lvl="1"/>
            <a:r>
              <a:rPr lang="en-US" dirty="0" smtClean="0"/>
              <a:t>HDMI monitor for force over deflection readout</a:t>
            </a:r>
          </a:p>
          <a:p>
            <a:pPr lvl="1"/>
            <a:r>
              <a:rPr lang="en-US" dirty="0"/>
              <a:t>I²C </a:t>
            </a:r>
            <a:r>
              <a:rPr lang="en-US" dirty="0" smtClean="0"/>
              <a:t>interface</a:t>
            </a:r>
          </a:p>
          <a:p>
            <a:pPr lvl="2"/>
            <a:r>
              <a:rPr lang="en-US" dirty="0" smtClean="0"/>
              <a:t>4</a:t>
            </a:r>
            <a:r>
              <a:rPr lang="en-US" dirty="0"/>
              <a:t>” LED 7 segment display for </a:t>
            </a:r>
            <a:r>
              <a:rPr lang="en-US" dirty="0" smtClean="0"/>
              <a:t>load</a:t>
            </a:r>
            <a:endParaRPr lang="en-US" dirty="0"/>
          </a:p>
          <a:p>
            <a:pPr lvl="2"/>
            <a:r>
              <a:rPr lang="en-US" dirty="0" smtClean="0"/>
              <a:t>Deflection data</a:t>
            </a:r>
          </a:p>
          <a:p>
            <a:pPr lvl="2"/>
            <a:r>
              <a:rPr lang="en-US" dirty="0" smtClean="0"/>
              <a:t>Load data</a:t>
            </a:r>
          </a:p>
          <a:p>
            <a:pPr lvl="1"/>
            <a:r>
              <a:rPr lang="en-US" dirty="0" smtClean="0"/>
              <a:t>Web interface to download logs.</a:t>
            </a:r>
          </a:p>
          <a:p>
            <a:pPr lvl="1"/>
            <a:endParaRPr lang="en-US" dirty="0" smtClean="0"/>
          </a:p>
          <a:p>
            <a:endParaRPr lang="en-US" dirty="0"/>
          </a:p>
        </p:txBody>
      </p:sp>
    </p:spTree>
    <p:extLst>
      <p:ext uri="{BB962C8B-B14F-4D97-AF65-F5344CB8AC3E}">
        <p14:creationId xmlns:p14="http://schemas.microsoft.com/office/powerpoint/2010/main" val="3223729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6926581" y="2858869"/>
            <a:ext cx="45719" cy="991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4" name="Rectangle 53"/>
          <p:cNvSpPr/>
          <p:nvPr/>
        </p:nvSpPr>
        <p:spPr>
          <a:xfrm>
            <a:off x="6926581" y="3036509"/>
            <a:ext cx="45719" cy="991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7" name="Rectangle 86"/>
          <p:cNvSpPr/>
          <p:nvPr/>
        </p:nvSpPr>
        <p:spPr>
          <a:xfrm>
            <a:off x="6926581" y="2683330"/>
            <a:ext cx="45719" cy="991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0" name="Freeform 59"/>
          <p:cNvSpPr/>
          <p:nvPr/>
        </p:nvSpPr>
        <p:spPr>
          <a:xfrm>
            <a:off x="6333828" y="623748"/>
            <a:ext cx="600372" cy="1948002"/>
          </a:xfrm>
          <a:custGeom>
            <a:avLst/>
            <a:gdLst>
              <a:gd name="connsiteX0" fmla="*/ 0 w 600372"/>
              <a:gd name="connsiteY0" fmla="*/ 300177 h 1948002"/>
              <a:gd name="connsiteX1" fmla="*/ 114300 w 600372"/>
              <a:gd name="connsiteY1" fmla="*/ 43002 h 1948002"/>
              <a:gd name="connsiteX2" fmla="*/ 533400 w 600372"/>
              <a:gd name="connsiteY2" fmla="*/ 81102 h 1948002"/>
              <a:gd name="connsiteX3" fmla="*/ 600075 w 600372"/>
              <a:gd name="connsiteY3" fmla="*/ 814527 h 1948002"/>
              <a:gd name="connsiteX4" fmla="*/ 542925 w 600372"/>
              <a:gd name="connsiteY4" fmla="*/ 1948002 h 194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372" h="1948002">
                <a:moveTo>
                  <a:pt x="0" y="300177"/>
                </a:moveTo>
                <a:cubicBezTo>
                  <a:pt x="12700" y="189845"/>
                  <a:pt x="25400" y="79514"/>
                  <a:pt x="114300" y="43002"/>
                </a:cubicBezTo>
                <a:cubicBezTo>
                  <a:pt x="203200" y="6490"/>
                  <a:pt x="452438" y="-47485"/>
                  <a:pt x="533400" y="81102"/>
                </a:cubicBezTo>
                <a:cubicBezTo>
                  <a:pt x="614362" y="209689"/>
                  <a:pt x="598488" y="503377"/>
                  <a:pt x="600075" y="814527"/>
                </a:cubicBezTo>
                <a:cubicBezTo>
                  <a:pt x="601663" y="1125677"/>
                  <a:pt x="493713" y="1828940"/>
                  <a:pt x="542925" y="1948002"/>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59" name="Freeform 58"/>
          <p:cNvSpPr/>
          <p:nvPr/>
        </p:nvSpPr>
        <p:spPr>
          <a:xfrm>
            <a:off x="1125251" y="411846"/>
            <a:ext cx="2913052" cy="4731653"/>
          </a:xfrm>
          <a:custGeom>
            <a:avLst/>
            <a:gdLst>
              <a:gd name="connsiteX0" fmla="*/ 2941996 w 2941996"/>
              <a:gd name="connsiteY0" fmla="*/ 416676 h 4721976"/>
              <a:gd name="connsiteX1" fmla="*/ 2780071 w 2941996"/>
              <a:gd name="connsiteY1" fmla="*/ 26151 h 4721976"/>
              <a:gd name="connsiteX2" fmla="*/ 2151421 w 2941996"/>
              <a:gd name="connsiteY2" fmla="*/ 64251 h 4721976"/>
              <a:gd name="connsiteX3" fmla="*/ 170221 w 2941996"/>
              <a:gd name="connsiteY3" fmla="*/ 292851 h 4721976"/>
              <a:gd name="connsiteX4" fmla="*/ 94021 w 2941996"/>
              <a:gd name="connsiteY4" fmla="*/ 1731126 h 4721976"/>
              <a:gd name="connsiteX5" fmla="*/ 65446 w 2941996"/>
              <a:gd name="connsiteY5" fmla="*/ 4160001 h 4721976"/>
              <a:gd name="connsiteX6" fmla="*/ 475021 w 2941996"/>
              <a:gd name="connsiteY6" fmla="*/ 4721976 h 4721976"/>
              <a:gd name="connsiteX0" fmla="*/ 2932471 w 2932471"/>
              <a:gd name="connsiteY0" fmla="*/ 1388548 h 4788973"/>
              <a:gd name="connsiteX1" fmla="*/ 2780071 w 2932471"/>
              <a:gd name="connsiteY1" fmla="*/ 93148 h 4788973"/>
              <a:gd name="connsiteX2" fmla="*/ 2151421 w 2932471"/>
              <a:gd name="connsiteY2" fmla="*/ 131248 h 4788973"/>
              <a:gd name="connsiteX3" fmla="*/ 170221 w 2932471"/>
              <a:gd name="connsiteY3" fmla="*/ 359848 h 4788973"/>
              <a:gd name="connsiteX4" fmla="*/ 94021 w 2932471"/>
              <a:gd name="connsiteY4" fmla="*/ 1798123 h 4788973"/>
              <a:gd name="connsiteX5" fmla="*/ 65446 w 2932471"/>
              <a:gd name="connsiteY5" fmla="*/ 4226998 h 4788973"/>
              <a:gd name="connsiteX6" fmla="*/ 475021 w 2932471"/>
              <a:gd name="connsiteY6" fmla="*/ 4788973 h 4788973"/>
              <a:gd name="connsiteX0" fmla="*/ 2932471 w 2932471"/>
              <a:gd name="connsiteY0" fmla="*/ 1356806 h 4757231"/>
              <a:gd name="connsiteX1" fmla="*/ 2904194 w 2932471"/>
              <a:gd name="connsiteY1" fmla="*/ 928182 h 4757231"/>
              <a:gd name="connsiteX2" fmla="*/ 2780071 w 2932471"/>
              <a:gd name="connsiteY2" fmla="*/ 61406 h 4757231"/>
              <a:gd name="connsiteX3" fmla="*/ 2151421 w 2932471"/>
              <a:gd name="connsiteY3" fmla="*/ 99506 h 4757231"/>
              <a:gd name="connsiteX4" fmla="*/ 170221 w 2932471"/>
              <a:gd name="connsiteY4" fmla="*/ 328106 h 4757231"/>
              <a:gd name="connsiteX5" fmla="*/ 94021 w 2932471"/>
              <a:gd name="connsiteY5" fmla="*/ 1766381 h 4757231"/>
              <a:gd name="connsiteX6" fmla="*/ 65446 w 2932471"/>
              <a:gd name="connsiteY6" fmla="*/ 4195256 h 4757231"/>
              <a:gd name="connsiteX7" fmla="*/ 475021 w 2932471"/>
              <a:gd name="connsiteY7" fmla="*/ 4757231 h 4757231"/>
              <a:gd name="connsiteX0" fmla="*/ 2931082 w 2931082"/>
              <a:gd name="connsiteY0" fmla="*/ 1306357 h 4706782"/>
              <a:gd name="connsiteX1" fmla="*/ 2902805 w 2931082"/>
              <a:gd name="connsiteY1" fmla="*/ 877733 h 4706782"/>
              <a:gd name="connsiteX2" fmla="*/ 2778682 w 2931082"/>
              <a:gd name="connsiteY2" fmla="*/ 10957 h 4706782"/>
              <a:gd name="connsiteX3" fmla="*/ 2130982 w 2931082"/>
              <a:gd name="connsiteY3" fmla="*/ 382432 h 4706782"/>
              <a:gd name="connsiteX4" fmla="*/ 168832 w 2931082"/>
              <a:gd name="connsiteY4" fmla="*/ 277657 h 4706782"/>
              <a:gd name="connsiteX5" fmla="*/ 92632 w 2931082"/>
              <a:gd name="connsiteY5" fmla="*/ 1715932 h 4706782"/>
              <a:gd name="connsiteX6" fmla="*/ 64057 w 2931082"/>
              <a:gd name="connsiteY6" fmla="*/ 4144807 h 4706782"/>
              <a:gd name="connsiteX7" fmla="*/ 473632 w 2931082"/>
              <a:gd name="connsiteY7" fmla="*/ 4706782 h 4706782"/>
              <a:gd name="connsiteX0" fmla="*/ 2913052 w 2913052"/>
              <a:gd name="connsiteY0" fmla="*/ 1331228 h 4731653"/>
              <a:gd name="connsiteX1" fmla="*/ 2884775 w 2913052"/>
              <a:gd name="connsiteY1" fmla="*/ 902604 h 4731653"/>
              <a:gd name="connsiteX2" fmla="*/ 2760652 w 2913052"/>
              <a:gd name="connsiteY2" fmla="*/ 35828 h 4731653"/>
              <a:gd name="connsiteX3" fmla="*/ 1865302 w 2913052"/>
              <a:gd name="connsiteY3" fmla="*/ 178703 h 4731653"/>
              <a:gd name="connsiteX4" fmla="*/ 150802 w 2913052"/>
              <a:gd name="connsiteY4" fmla="*/ 302528 h 4731653"/>
              <a:gd name="connsiteX5" fmla="*/ 74602 w 2913052"/>
              <a:gd name="connsiteY5" fmla="*/ 1740803 h 4731653"/>
              <a:gd name="connsiteX6" fmla="*/ 46027 w 2913052"/>
              <a:gd name="connsiteY6" fmla="*/ 4169678 h 4731653"/>
              <a:gd name="connsiteX7" fmla="*/ 455602 w 2913052"/>
              <a:gd name="connsiteY7" fmla="*/ 4731653 h 473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13052" h="4731653">
                <a:moveTo>
                  <a:pt x="2913052" y="1331228"/>
                </a:moveTo>
                <a:cubicBezTo>
                  <a:pt x="2889289" y="1121678"/>
                  <a:pt x="2910175" y="1118504"/>
                  <a:pt x="2884775" y="902604"/>
                </a:cubicBezTo>
                <a:cubicBezTo>
                  <a:pt x="2859375" y="686704"/>
                  <a:pt x="2930564" y="156478"/>
                  <a:pt x="2760652" y="35828"/>
                </a:cubicBezTo>
                <a:cubicBezTo>
                  <a:pt x="2590740" y="-84822"/>
                  <a:pt x="2300277" y="134253"/>
                  <a:pt x="1865302" y="178703"/>
                </a:cubicBezTo>
                <a:cubicBezTo>
                  <a:pt x="1430327" y="223153"/>
                  <a:pt x="449252" y="42178"/>
                  <a:pt x="150802" y="302528"/>
                </a:cubicBezTo>
                <a:cubicBezTo>
                  <a:pt x="-147648" y="562878"/>
                  <a:pt x="92065" y="1096278"/>
                  <a:pt x="74602" y="1740803"/>
                </a:cubicBezTo>
                <a:cubicBezTo>
                  <a:pt x="57139" y="2385328"/>
                  <a:pt x="-17473" y="3671203"/>
                  <a:pt x="46027" y="4169678"/>
                </a:cubicBezTo>
                <a:cubicBezTo>
                  <a:pt x="109527" y="4668153"/>
                  <a:pt x="385752" y="4687203"/>
                  <a:pt x="455602" y="4731653"/>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57" name="Rectangle 56"/>
          <p:cNvSpPr/>
          <p:nvPr/>
        </p:nvSpPr>
        <p:spPr>
          <a:xfrm>
            <a:off x="5181601" y="838200"/>
            <a:ext cx="1609428" cy="914400"/>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endParaRPr lang="en-US" sz="6000" dirty="0">
              <a:solidFill>
                <a:srgbClr val="FF0000"/>
              </a:solidFill>
              <a:latin typeface="Razer Header Light" pitchFamily="2" charset="0"/>
            </a:endParaRPr>
          </a:p>
        </p:txBody>
      </p:sp>
      <p:sp>
        <p:nvSpPr>
          <p:cNvPr id="53" name="Rectangle 52"/>
          <p:cNvSpPr/>
          <p:nvPr/>
        </p:nvSpPr>
        <p:spPr>
          <a:xfrm>
            <a:off x="1231150" y="914400"/>
            <a:ext cx="2188028" cy="83820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4800" dirty="0" smtClean="0">
                <a:solidFill>
                  <a:srgbClr val="FF0000"/>
                </a:solidFill>
                <a:latin typeface="NI7SEG" pitchFamily="2" charset="0"/>
              </a:rPr>
              <a:t>8888</a:t>
            </a:r>
            <a:endParaRPr lang="en-US" sz="4800" dirty="0">
              <a:solidFill>
                <a:srgbClr val="FF0000"/>
              </a:solidFill>
              <a:latin typeface="NI7SEG" pitchFamily="2" charset="0"/>
            </a:endParaRPr>
          </a:p>
        </p:txBody>
      </p:sp>
      <p:sp>
        <p:nvSpPr>
          <p:cNvPr id="47" name="Rectangle 46"/>
          <p:cNvSpPr/>
          <p:nvPr/>
        </p:nvSpPr>
        <p:spPr>
          <a:xfrm>
            <a:off x="3819228" y="1791912"/>
            <a:ext cx="457200" cy="9906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cxnSp>
        <p:nvCxnSpPr>
          <p:cNvPr id="49" name="Straight Connector 48"/>
          <p:cNvCxnSpPr>
            <a:stCxn id="47" idx="2"/>
          </p:cNvCxnSpPr>
          <p:nvPr/>
        </p:nvCxnSpPr>
        <p:spPr>
          <a:xfrm>
            <a:off x="4047828" y="2782512"/>
            <a:ext cx="0" cy="959305"/>
          </a:xfrm>
          <a:prstGeom prst="line">
            <a:avLst/>
          </a:prstGeom>
          <a:ln w="76200"/>
        </p:spPr>
        <p:style>
          <a:lnRef idx="3">
            <a:schemeClr val="accent2"/>
          </a:lnRef>
          <a:fillRef idx="0">
            <a:schemeClr val="accent2"/>
          </a:fillRef>
          <a:effectRef idx="2">
            <a:schemeClr val="accent2"/>
          </a:effectRef>
          <a:fontRef idx="minor">
            <a:schemeClr val="tx1"/>
          </a:fontRef>
        </p:style>
      </p:cxnSp>
      <p:sp>
        <p:nvSpPr>
          <p:cNvPr id="50" name="Rectangle 49"/>
          <p:cNvSpPr/>
          <p:nvPr/>
        </p:nvSpPr>
        <p:spPr>
          <a:xfrm>
            <a:off x="3971628" y="3713242"/>
            <a:ext cx="152400" cy="5987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6793750" y="2514600"/>
            <a:ext cx="130628" cy="114300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247478" y="5086350"/>
            <a:ext cx="819150" cy="125185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cxnSp>
        <p:nvCxnSpPr>
          <p:cNvPr id="4" name="Straight Connector 3"/>
          <p:cNvCxnSpPr/>
          <p:nvPr/>
        </p:nvCxnSpPr>
        <p:spPr>
          <a:xfrm>
            <a:off x="1231150" y="3614058"/>
            <a:ext cx="0" cy="2743200"/>
          </a:xfrm>
          <a:prstGeom prst="line">
            <a:avLst/>
          </a:prstGeom>
        </p:spPr>
        <p:style>
          <a:lnRef idx="3">
            <a:schemeClr val="dk1"/>
          </a:lnRef>
          <a:fillRef idx="0">
            <a:schemeClr val="dk1"/>
          </a:fillRef>
          <a:effectRef idx="2">
            <a:schemeClr val="dk1"/>
          </a:effectRef>
          <a:fontRef idx="minor">
            <a:schemeClr val="tx1"/>
          </a:fontRef>
        </p:style>
      </p:cxnSp>
      <p:cxnSp>
        <p:nvCxnSpPr>
          <p:cNvPr id="5" name="Straight Connector 4"/>
          <p:cNvCxnSpPr/>
          <p:nvPr/>
        </p:nvCxnSpPr>
        <p:spPr>
          <a:xfrm>
            <a:off x="6793750" y="3614058"/>
            <a:ext cx="0" cy="2743200"/>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1220264" y="4648200"/>
            <a:ext cx="5562600" cy="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231150" y="4648200"/>
            <a:ext cx="968828" cy="1709058"/>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H="1" flipV="1">
            <a:off x="5791126" y="4648200"/>
            <a:ext cx="1002624" cy="1709058"/>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flipH="1" flipV="1">
            <a:off x="2199978" y="4648200"/>
            <a:ext cx="914400" cy="1709058"/>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flipH="1">
            <a:off x="1231150" y="6357258"/>
            <a:ext cx="5562600" cy="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flipV="1">
            <a:off x="4866978" y="4648200"/>
            <a:ext cx="924148" cy="1709058"/>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p:cNvCxnSpPr/>
          <p:nvPr/>
        </p:nvCxnSpPr>
        <p:spPr>
          <a:xfrm flipH="1" flipV="1">
            <a:off x="4001564" y="4648200"/>
            <a:ext cx="865414" cy="1709058"/>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p:cNvCxnSpPr/>
          <p:nvPr/>
        </p:nvCxnSpPr>
        <p:spPr>
          <a:xfrm flipH="1">
            <a:off x="3114378" y="4648200"/>
            <a:ext cx="838200" cy="1709058"/>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p:cNvCxnSpPr/>
          <p:nvPr/>
        </p:nvCxnSpPr>
        <p:spPr>
          <a:xfrm>
            <a:off x="1231150" y="1752600"/>
            <a:ext cx="0" cy="1861460"/>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p:cNvCxnSpPr/>
          <p:nvPr/>
        </p:nvCxnSpPr>
        <p:spPr>
          <a:xfrm>
            <a:off x="6791028" y="1752600"/>
            <a:ext cx="0" cy="1861460"/>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a:off x="1228428" y="1752600"/>
            <a:ext cx="5562600" cy="0"/>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p:cNvCxnSpPr/>
          <p:nvPr/>
        </p:nvCxnSpPr>
        <p:spPr>
          <a:xfrm>
            <a:off x="4544192" y="1752600"/>
            <a:ext cx="2235085" cy="1997530"/>
          </a:xfrm>
          <a:prstGeom prst="line">
            <a:avLst/>
          </a:prstGeom>
        </p:spPr>
        <p:style>
          <a:lnRef idx="3">
            <a:schemeClr val="dk1"/>
          </a:lnRef>
          <a:fillRef idx="0">
            <a:schemeClr val="dk1"/>
          </a:fillRef>
          <a:effectRef idx="2">
            <a:schemeClr val="dk1"/>
          </a:effectRef>
          <a:fontRef idx="minor">
            <a:schemeClr val="tx1"/>
          </a:fontRef>
        </p:style>
      </p:cxnSp>
      <p:cxnSp>
        <p:nvCxnSpPr>
          <p:cNvPr id="46" name="Straight Connector 45"/>
          <p:cNvCxnSpPr/>
          <p:nvPr/>
        </p:nvCxnSpPr>
        <p:spPr>
          <a:xfrm flipH="1">
            <a:off x="1239314" y="1752600"/>
            <a:ext cx="2179864" cy="2020512"/>
          </a:xfrm>
          <a:prstGeom prst="line">
            <a:avLst/>
          </a:prstGeom>
        </p:spPr>
        <p:style>
          <a:lnRef idx="3">
            <a:schemeClr val="dk1"/>
          </a:lnRef>
          <a:fillRef idx="0">
            <a:schemeClr val="dk1"/>
          </a:fillRef>
          <a:effectRef idx="2">
            <a:schemeClr val="dk1"/>
          </a:effectRef>
          <a:fontRef idx="minor">
            <a:schemeClr val="tx1"/>
          </a:fontRef>
        </p:style>
      </p:cxnSp>
      <p:sp>
        <p:nvSpPr>
          <p:cNvPr id="55" name="Oval 54"/>
          <p:cNvSpPr/>
          <p:nvPr/>
        </p:nvSpPr>
        <p:spPr>
          <a:xfrm>
            <a:off x="1072775" y="6366782"/>
            <a:ext cx="316750" cy="3388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6609713" y="6390910"/>
            <a:ext cx="362631" cy="34834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7047444" y="3554951"/>
            <a:ext cx="2132535" cy="1754326"/>
          </a:xfrm>
          <a:prstGeom prst="rect">
            <a:avLst/>
          </a:prstGeom>
          <a:noFill/>
        </p:spPr>
        <p:txBody>
          <a:bodyPr wrap="square" rtlCol="0">
            <a:spAutoFit/>
          </a:bodyPr>
          <a:lstStyle/>
          <a:p>
            <a:r>
              <a:rPr lang="en-US" dirty="0" smtClean="0"/>
              <a:t>Control box:</a:t>
            </a:r>
            <a:endParaRPr lang="en-US" dirty="0"/>
          </a:p>
          <a:p>
            <a:pPr marL="285750" indent="-285750">
              <a:buFont typeface="Arial" pitchFamily="34" charset="0"/>
              <a:buChar char="•"/>
            </a:pPr>
            <a:r>
              <a:rPr lang="en-US" dirty="0" smtClean="0"/>
              <a:t>Raspberry Pi</a:t>
            </a:r>
          </a:p>
          <a:p>
            <a:pPr marL="285750" indent="-285750">
              <a:buFont typeface="Arial" pitchFamily="34" charset="0"/>
              <a:buChar char="•"/>
            </a:pPr>
            <a:r>
              <a:rPr lang="en-US" dirty="0" smtClean="0"/>
              <a:t>I2C A2D</a:t>
            </a:r>
          </a:p>
          <a:p>
            <a:pPr marL="742950" lvl="1" indent="-285750">
              <a:buFont typeface="Arial" pitchFamily="34" charset="0"/>
              <a:buChar char="•"/>
            </a:pPr>
            <a:r>
              <a:rPr lang="en-US" dirty="0" smtClean="0"/>
              <a:t>Force</a:t>
            </a:r>
          </a:p>
          <a:p>
            <a:pPr marL="742950" lvl="1" indent="-285750">
              <a:buFont typeface="Arial" pitchFamily="34" charset="0"/>
              <a:buChar char="•"/>
            </a:pPr>
            <a:r>
              <a:rPr lang="en-US" dirty="0" smtClean="0"/>
              <a:t>Deflection</a:t>
            </a:r>
          </a:p>
          <a:p>
            <a:pPr marL="285750" indent="-285750">
              <a:buFont typeface="Arial" pitchFamily="34" charset="0"/>
              <a:buChar char="•"/>
            </a:pPr>
            <a:r>
              <a:rPr lang="en-US" dirty="0" smtClean="0"/>
              <a:t>Switches</a:t>
            </a:r>
          </a:p>
        </p:txBody>
      </p:sp>
      <p:cxnSp>
        <p:nvCxnSpPr>
          <p:cNvPr id="63" name="Straight Arrow Connector 62"/>
          <p:cNvCxnSpPr>
            <a:stCxn id="61" idx="0"/>
          </p:cNvCxnSpPr>
          <p:nvPr/>
        </p:nvCxnSpPr>
        <p:spPr>
          <a:xfrm flipH="1" flipV="1">
            <a:off x="7053794" y="3036509"/>
            <a:ext cx="1059918" cy="5184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7391400" y="623748"/>
            <a:ext cx="838200" cy="646331"/>
          </a:xfrm>
          <a:prstGeom prst="rect">
            <a:avLst/>
          </a:prstGeom>
          <a:noFill/>
        </p:spPr>
        <p:txBody>
          <a:bodyPr wrap="square" rtlCol="0">
            <a:spAutoFit/>
          </a:bodyPr>
          <a:lstStyle/>
          <a:p>
            <a:r>
              <a:rPr lang="en-US" dirty="0" smtClean="0"/>
              <a:t>HDMI Cord</a:t>
            </a:r>
            <a:endParaRPr lang="en-US" dirty="0"/>
          </a:p>
        </p:txBody>
      </p:sp>
      <p:cxnSp>
        <p:nvCxnSpPr>
          <p:cNvPr id="66" name="Straight Arrow Connector 65"/>
          <p:cNvCxnSpPr>
            <a:stCxn id="64" idx="2"/>
          </p:cNvCxnSpPr>
          <p:nvPr/>
        </p:nvCxnSpPr>
        <p:spPr>
          <a:xfrm flipH="1">
            <a:off x="7010400" y="1270079"/>
            <a:ext cx="800100" cy="3276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4953000" y="154824"/>
            <a:ext cx="1371303" cy="369332"/>
          </a:xfrm>
          <a:prstGeom prst="rect">
            <a:avLst/>
          </a:prstGeom>
          <a:noFill/>
        </p:spPr>
        <p:txBody>
          <a:bodyPr wrap="square" rtlCol="0">
            <a:spAutoFit/>
          </a:bodyPr>
          <a:lstStyle/>
          <a:p>
            <a:r>
              <a:rPr lang="en-US" dirty="0" smtClean="0"/>
              <a:t>LCD Screen</a:t>
            </a:r>
            <a:endParaRPr lang="en-US" dirty="0"/>
          </a:p>
        </p:txBody>
      </p:sp>
      <p:cxnSp>
        <p:nvCxnSpPr>
          <p:cNvPr id="69" name="Straight Arrow Connector 68"/>
          <p:cNvCxnSpPr>
            <a:stCxn id="67" idx="2"/>
          </p:cNvCxnSpPr>
          <p:nvPr/>
        </p:nvCxnSpPr>
        <p:spPr>
          <a:xfrm>
            <a:off x="5638652" y="524156"/>
            <a:ext cx="304948" cy="3140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81000" y="52192"/>
            <a:ext cx="1944164" cy="646331"/>
          </a:xfrm>
          <a:prstGeom prst="rect">
            <a:avLst/>
          </a:prstGeom>
          <a:noFill/>
        </p:spPr>
        <p:txBody>
          <a:bodyPr wrap="square" rtlCol="0">
            <a:spAutoFit/>
          </a:bodyPr>
          <a:lstStyle/>
          <a:p>
            <a:r>
              <a:rPr lang="en-US" dirty="0" smtClean="0"/>
              <a:t>Large 7-Segment Display</a:t>
            </a:r>
            <a:endParaRPr lang="en-US" dirty="0"/>
          </a:p>
        </p:txBody>
      </p:sp>
      <p:cxnSp>
        <p:nvCxnSpPr>
          <p:cNvPr id="72" name="Straight Arrow Connector 71"/>
          <p:cNvCxnSpPr/>
          <p:nvPr/>
        </p:nvCxnSpPr>
        <p:spPr>
          <a:xfrm>
            <a:off x="1307350" y="421524"/>
            <a:ext cx="759278" cy="4166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4544192" y="3002956"/>
            <a:ext cx="1198937" cy="646331"/>
          </a:xfrm>
          <a:prstGeom prst="rect">
            <a:avLst/>
          </a:prstGeom>
          <a:noFill/>
        </p:spPr>
        <p:txBody>
          <a:bodyPr wrap="square" rtlCol="0">
            <a:spAutoFit/>
          </a:bodyPr>
          <a:lstStyle/>
          <a:p>
            <a:r>
              <a:rPr lang="en-US" dirty="0" smtClean="0"/>
              <a:t>Hydraulic</a:t>
            </a:r>
          </a:p>
          <a:p>
            <a:r>
              <a:rPr lang="en-US" dirty="0" smtClean="0"/>
              <a:t>Cylinder</a:t>
            </a:r>
            <a:endParaRPr lang="en-US" dirty="0"/>
          </a:p>
        </p:txBody>
      </p:sp>
      <p:cxnSp>
        <p:nvCxnSpPr>
          <p:cNvPr id="75" name="Straight Arrow Connector 74"/>
          <p:cNvCxnSpPr>
            <a:stCxn id="73" idx="1"/>
          </p:cNvCxnSpPr>
          <p:nvPr/>
        </p:nvCxnSpPr>
        <p:spPr>
          <a:xfrm flipH="1" flipV="1">
            <a:off x="4248880" y="3326121"/>
            <a:ext cx="295312"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76200" y="2514600"/>
            <a:ext cx="990600" cy="646331"/>
          </a:xfrm>
          <a:prstGeom prst="rect">
            <a:avLst/>
          </a:prstGeom>
          <a:noFill/>
        </p:spPr>
        <p:txBody>
          <a:bodyPr wrap="square" rtlCol="0">
            <a:spAutoFit/>
          </a:bodyPr>
          <a:lstStyle/>
          <a:p>
            <a:r>
              <a:rPr lang="en-US" dirty="0" smtClean="0"/>
              <a:t>Pressure</a:t>
            </a:r>
          </a:p>
          <a:p>
            <a:r>
              <a:rPr lang="en-US" dirty="0" smtClean="0"/>
              <a:t>Line</a:t>
            </a:r>
            <a:endParaRPr lang="en-US" dirty="0"/>
          </a:p>
        </p:txBody>
      </p:sp>
      <p:cxnSp>
        <p:nvCxnSpPr>
          <p:cNvPr id="78" name="Straight Arrow Connector 77"/>
          <p:cNvCxnSpPr>
            <a:stCxn id="76" idx="2"/>
          </p:cNvCxnSpPr>
          <p:nvPr/>
        </p:nvCxnSpPr>
        <p:spPr>
          <a:xfrm>
            <a:off x="571500" y="3160931"/>
            <a:ext cx="495300" cy="3442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76200" y="5181600"/>
            <a:ext cx="1078750" cy="646331"/>
          </a:xfrm>
          <a:prstGeom prst="rect">
            <a:avLst/>
          </a:prstGeom>
          <a:noFill/>
        </p:spPr>
        <p:txBody>
          <a:bodyPr wrap="square" rtlCol="0">
            <a:spAutoFit/>
          </a:bodyPr>
          <a:lstStyle/>
          <a:p>
            <a:r>
              <a:rPr lang="en-US" dirty="0" smtClean="0"/>
              <a:t>Hydraulic Pump</a:t>
            </a:r>
            <a:endParaRPr lang="en-US" dirty="0"/>
          </a:p>
        </p:txBody>
      </p:sp>
      <p:cxnSp>
        <p:nvCxnSpPr>
          <p:cNvPr id="81" name="Straight Arrow Connector 80"/>
          <p:cNvCxnSpPr/>
          <p:nvPr/>
        </p:nvCxnSpPr>
        <p:spPr>
          <a:xfrm flipV="1">
            <a:off x="819150" y="5504765"/>
            <a:ext cx="533932" cy="10375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7248524" y="5546525"/>
            <a:ext cx="1752600" cy="923330"/>
          </a:xfrm>
          <a:prstGeom prst="rect">
            <a:avLst/>
          </a:prstGeom>
          <a:noFill/>
        </p:spPr>
        <p:txBody>
          <a:bodyPr wrap="square" rtlCol="0">
            <a:spAutoFit/>
          </a:bodyPr>
          <a:lstStyle/>
          <a:p>
            <a:r>
              <a:rPr lang="en-US" dirty="0" smtClean="0"/>
              <a:t>3in x 3in Hollow</a:t>
            </a:r>
          </a:p>
          <a:p>
            <a:r>
              <a:rPr lang="en-US" dirty="0" smtClean="0"/>
              <a:t>Steel Tubing Frame</a:t>
            </a:r>
            <a:endParaRPr lang="en-US" dirty="0"/>
          </a:p>
        </p:txBody>
      </p:sp>
      <p:cxnSp>
        <p:nvCxnSpPr>
          <p:cNvPr id="86" name="Straight Arrow Connector 85"/>
          <p:cNvCxnSpPr>
            <a:stCxn id="84" idx="1"/>
          </p:cNvCxnSpPr>
          <p:nvPr/>
        </p:nvCxnSpPr>
        <p:spPr>
          <a:xfrm flipH="1" flipV="1">
            <a:off x="6859064" y="5712279"/>
            <a:ext cx="389460" cy="2959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448035" y="3886200"/>
            <a:ext cx="5123918"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dirty="0" smtClean="0"/>
              <a:t>Bridge Goes Here</a:t>
            </a:r>
          </a:p>
          <a:p>
            <a:pPr algn="ctr"/>
            <a:endParaRPr lang="en-US" dirty="0"/>
          </a:p>
        </p:txBody>
      </p:sp>
      <p:sp>
        <p:nvSpPr>
          <p:cNvPr id="62" name="TextBox 61"/>
          <p:cNvSpPr txBox="1"/>
          <p:nvPr/>
        </p:nvSpPr>
        <p:spPr>
          <a:xfrm>
            <a:off x="1837731" y="6464413"/>
            <a:ext cx="2698000" cy="369332"/>
          </a:xfrm>
          <a:prstGeom prst="rect">
            <a:avLst/>
          </a:prstGeom>
          <a:noFill/>
        </p:spPr>
        <p:txBody>
          <a:bodyPr wrap="square" rtlCol="0">
            <a:spAutoFit/>
          </a:bodyPr>
          <a:lstStyle/>
          <a:p>
            <a:r>
              <a:rPr lang="en-US" dirty="0" smtClean="0"/>
              <a:t>Large Castors</a:t>
            </a:r>
            <a:endParaRPr lang="en-US" dirty="0"/>
          </a:p>
        </p:txBody>
      </p:sp>
      <p:cxnSp>
        <p:nvCxnSpPr>
          <p:cNvPr id="65" name="Straight Arrow Connector 64"/>
          <p:cNvCxnSpPr>
            <a:stCxn id="62" idx="1"/>
          </p:cNvCxnSpPr>
          <p:nvPr/>
        </p:nvCxnSpPr>
        <p:spPr>
          <a:xfrm flipH="1" flipV="1">
            <a:off x="1353082" y="6481083"/>
            <a:ext cx="484649" cy="16799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59935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Breakdown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48390389"/>
              </p:ext>
            </p:extLst>
          </p:nvPr>
        </p:nvGraphicFramePr>
        <p:xfrm>
          <a:off x="457200" y="1752600"/>
          <a:ext cx="8229601" cy="4648201"/>
        </p:xfrm>
        <a:graphic>
          <a:graphicData uri="http://schemas.openxmlformats.org/drawingml/2006/table">
            <a:tbl>
              <a:tblPr>
                <a:tableStyleId>{5940675A-B579-460E-94D1-54222C63F5DA}</a:tableStyleId>
              </a:tblPr>
              <a:tblGrid>
                <a:gridCol w="2621820"/>
                <a:gridCol w="873940"/>
                <a:gridCol w="2621820"/>
                <a:gridCol w="873940"/>
                <a:gridCol w="1238081"/>
              </a:tblGrid>
              <a:tr h="682603">
                <a:tc gridSpan="3">
                  <a:txBody>
                    <a:bodyPr/>
                    <a:lstStyle/>
                    <a:p>
                      <a:pPr algn="ctr" fontAlgn="b"/>
                      <a:r>
                        <a:rPr lang="en-US" sz="4400" u="none" strike="noStrike" dirty="0">
                          <a:effectLst/>
                        </a:rPr>
                        <a:t>Areas of Responsibility</a:t>
                      </a:r>
                      <a:endParaRPr lang="en-US" sz="4400" b="0" i="0" u="none" strike="noStrike" dirty="0">
                        <a:solidFill>
                          <a:srgbClr val="000000"/>
                        </a:solidFill>
                        <a:effectLst/>
                        <a:latin typeface="Calibri"/>
                      </a:endParaRPr>
                    </a:p>
                  </a:txBody>
                  <a:tcPr marL="9525" marR="9525" marT="9525" marB="0" anchor="b">
                    <a:solidFill>
                      <a:srgbClr val="FFFF00"/>
                    </a:solidFill>
                  </a:tcPr>
                </a:tc>
                <a:tc hMerge="1">
                  <a:txBody>
                    <a:bodyPr/>
                    <a:lstStyle/>
                    <a:p>
                      <a:endParaRPr lang="en-US"/>
                    </a:p>
                  </a:txBody>
                  <a:tcPr/>
                </a:tc>
                <a:tc hMerge="1">
                  <a:txBody>
                    <a:bodyPr/>
                    <a:lstStyle/>
                    <a:p>
                      <a:endParaRPr lang="en-US"/>
                    </a:p>
                  </a:txBody>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Mechanical</a:t>
                      </a:r>
                      <a:endParaRPr lang="en-US" sz="2000" b="0" i="0" u="none" strike="noStrike" dirty="0">
                        <a:solidFill>
                          <a:srgbClr val="000000"/>
                        </a:solidFill>
                        <a:effectLst/>
                        <a:latin typeface="Calibri"/>
                      </a:endParaRPr>
                    </a:p>
                  </a:txBody>
                  <a:tcPr marL="9525" marR="9525" marT="9525" marB="0" anchor="b">
                    <a:solidFill>
                      <a:srgbClr val="FF0000"/>
                    </a:solidFill>
                  </a:tcPr>
                </a:tc>
              </a:tr>
              <a:tr h="682603">
                <a:tc>
                  <a:txBody>
                    <a:bodyPr/>
                    <a:lstStyle/>
                    <a:p>
                      <a:pPr algn="ctr" fontAlgn="b"/>
                      <a:r>
                        <a:rPr lang="en-US" sz="4000" u="none" strike="noStrike" dirty="0">
                          <a:effectLst/>
                        </a:rPr>
                        <a:t>Ben</a:t>
                      </a:r>
                      <a:endParaRPr lang="en-US" sz="4000" b="0" i="0" u="none" strike="noStrike" dirty="0">
                        <a:solidFill>
                          <a:srgbClr val="000000"/>
                        </a:solidFill>
                        <a:effectLst/>
                        <a:latin typeface="Calibri"/>
                      </a:endParaRPr>
                    </a:p>
                  </a:txBody>
                  <a:tcPr marL="9525" marR="9525" marT="9525" marB="0" anchor="b">
                    <a:solidFill>
                      <a:srgbClr val="FFFF0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4000" u="none" strike="noStrike" dirty="0">
                          <a:effectLst/>
                        </a:rPr>
                        <a:t>Carter</a:t>
                      </a:r>
                      <a:endParaRPr lang="en-US" sz="4000" b="0" i="0" u="none" strike="noStrike" dirty="0">
                        <a:solidFill>
                          <a:srgbClr val="000000"/>
                        </a:solidFill>
                        <a:effectLst/>
                        <a:latin typeface="Calibri"/>
                      </a:endParaRPr>
                    </a:p>
                  </a:txBody>
                  <a:tcPr marL="9525" marR="9525" marT="9525" marB="0" anchor="b">
                    <a:solidFill>
                      <a:srgbClr val="FFFF0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Electrical</a:t>
                      </a:r>
                      <a:endParaRPr lang="en-US" sz="2000" b="0" i="0" u="none" strike="noStrike" dirty="0">
                        <a:solidFill>
                          <a:srgbClr val="000000"/>
                        </a:solidFill>
                        <a:effectLst/>
                        <a:latin typeface="Calibri"/>
                      </a:endParaRPr>
                    </a:p>
                  </a:txBody>
                  <a:tcPr marL="9525" marR="9525" marT="9525" marB="0" anchor="b">
                    <a:solidFill>
                      <a:srgbClr val="00B050"/>
                    </a:solidFill>
                  </a:tcPr>
                </a:tc>
              </a:tr>
              <a:tr h="682603">
                <a:tc>
                  <a:txBody>
                    <a:bodyPr/>
                    <a:lstStyle/>
                    <a:p>
                      <a:pPr algn="ctr" fontAlgn="b"/>
                      <a:r>
                        <a:rPr lang="en-US" sz="2000" u="none" strike="noStrike" dirty="0">
                          <a:effectLst/>
                        </a:rPr>
                        <a:t>Hydraulics</a:t>
                      </a:r>
                      <a:endParaRPr lang="en-US" sz="2000" b="0" i="0" u="none" strike="noStrike" dirty="0">
                        <a:solidFill>
                          <a:srgbClr val="000000"/>
                        </a:solidFill>
                        <a:effectLst/>
                        <a:latin typeface="Calibri"/>
                      </a:endParaRPr>
                    </a:p>
                  </a:txBody>
                  <a:tcPr marL="9525" marR="9525" marT="9525" marB="0" anchor="b">
                    <a:solidFill>
                      <a:srgbClr val="FF000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Frame</a:t>
                      </a:r>
                      <a:endParaRPr lang="en-US" sz="2000" b="0" i="0" u="none" strike="noStrike" dirty="0">
                        <a:solidFill>
                          <a:srgbClr val="000000"/>
                        </a:solidFill>
                        <a:effectLst/>
                        <a:latin typeface="Calibri"/>
                      </a:endParaRPr>
                    </a:p>
                  </a:txBody>
                  <a:tcPr marL="9525" marR="9525" marT="9525" marB="0" anchor="b">
                    <a:solidFill>
                      <a:srgbClr val="FF000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Software</a:t>
                      </a:r>
                      <a:endParaRPr lang="en-US" sz="2000" b="0" i="0" u="none" strike="noStrike" dirty="0">
                        <a:solidFill>
                          <a:srgbClr val="000000"/>
                        </a:solidFill>
                        <a:effectLst/>
                        <a:latin typeface="Calibri"/>
                      </a:endParaRPr>
                    </a:p>
                  </a:txBody>
                  <a:tcPr marL="9525" marR="9525" marT="9525" marB="0" anchor="b">
                    <a:solidFill>
                      <a:srgbClr val="00B0F0"/>
                    </a:solidFill>
                  </a:tcPr>
                </a:tc>
              </a:tr>
              <a:tr h="650098">
                <a:tc>
                  <a:txBody>
                    <a:bodyPr/>
                    <a:lstStyle/>
                    <a:p>
                      <a:pPr algn="ctr" fontAlgn="b"/>
                      <a:r>
                        <a:rPr lang="en-US" sz="2000" u="none" strike="noStrike" dirty="0">
                          <a:effectLst/>
                        </a:rPr>
                        <a:t>Force Sensor</a:t>
                      </a:r>
                      <a:endParaRPr lang="en-US" sz="2000" b="0" i="0" u="none" strike="noStrike" dirty="0">
                        <a:solidFill>
                          <a:srgbClr val="000000"/>
                        </a:solidFill>
                        <a:effectLst/>
                        <a:latin typeface="Calibri"/>
                      </a:endParaRPr>
                    </a:p>
                  </a:txBody>
                  <a:tcPr marL="9525" marR="9525" marT="9525" marB="0" anchor="b">
                    <a:solidFill>
                      <a:srgbClr val="00B05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Monitor and 7-Segment </a:t>
                      </a:r>
                      <a:endParaRPr lang="en-US" sz="2000" b="0" i="0" u="none" strike="noStrike" dirty="0">
                        <a:solidFill>
                          <a:srgbClr val="000000"/>
                        </a:solidFill>
                        <a:effectLst/>
                        <a:latin typeface="Calibri"/>
                      </a:endParaRPr>
                    </a:p>
                  </a:txBody>
                  <a:tcPr marL="9525" marR="9525" marT="9525" marB="0" anchor="b">
                    <a:solidFill>
                      <a:srgbClr val="00B05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l" fontAlgn="b"/>
                      <a:endParaRPr lang="en-US" sz="2000" b="0" i="0" u="none" strike="noStrike">
                        <a:solidFill>
                          <a:srgbClr val="000000"/>
                        </a:solidFill>
                        <a:effectLst/>
                        <a:latin typeface="Calibri"/>
                      </a:endParaRPr>
                    </a:p>
                  </a:txBody>
                  <a:tcPr marL="9525" marR="9525" marT="9525" marB="0" anchor="b"/>
                </a:tc>
              </a:tr>
              <a:tr h="650098">
                <a:tc>
                  <a:txBody>
                    <a:bodyPr/>
                    <a:lstStyle/>
                    <a:p>
                      <a:pPr algn="ctr" fontAlgn="b"/>
                      <a:r>
                        <a:rPr lang="en-US" sz="2000" u="none" strike="noStrike" dirty="0">
                          <a:effectLst/>
                        </a:rPr>
                        <a:t>HDMI Display GUI</a:t>
                      </a:r>
                      <a:endParaRPr lang="en-US" sz="2000" b="0" i="0" u="none" strike="noStrike" dirty="0">
                        <a:solidFill>
                          <a:srgbClr val="000000"/>
                        </a:solidFill>
                        <a:effectLst/>
                        <a:latin typeface="Calibri"/>
                      </a:endParaRPr>
                    </a:p>
                  </a:txBody>
                  <a:tcPr marL="9525" marR="9525" marT="9525" marB="0" anchor="b">
                    <a:solidFill>
                      <a:srgbClr val="00B0F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HDMI Display GUI</a:t>
                      </a:r>
                      <a:endParaRPr lang="en-US" sz="2000" b="0" i="0" u="none" strike="noStrike" dirty="0">
                        <a:solidFill>
                          <a:srgbClr val="000000"/>
                        </a:solidFill>
                        <a:effectLst/>
                        <a:latin typeface="Calibri"/>
                      </a:endParaRPr>
                    </a:p>
                  </a:txBody>
                  <a:tcPr marL="9525" marR="9525" marT="9525" marB="0" anchor="b">
                    <a:solidFill>
                      <a:srgbClr val="00B0F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l" fontAlgn="b"/>
                      <a:endParaRPr lang="en-US" sz="2000" b="0" i="0" u="none" strike="noStrike">
                        <a:solidFill>
                          <a:srgbClr val="000000"/>
                        </a:solidFill>
                        <a:effectLst/>
                        <a:latin typeface="Calibri"/>
                      </a:endParaRPr>
                    </a:p>
                  </a:txBody>
                  <a:tcPr marL="9525" marR="9525" marT="9525" marB="0" anchor="b"/>
                </a:tc>
              </a:tr>
              <a:tr h="650098">
                <a:tc>
                  <a:txBody>
                    <a:bodyPr/>
                    <a:lstStyle/>
                    <a:p>
                      <a:pPr algn="ctr" fontAlgn="b"/>
                      <a:r>
                        <a:rPr lang="en-US" sz="2000" u="none" strike="noStrike" dirty="0">
                          <a:effectLst/>
                        </a:rPr>
                        <a:t>Mounting Points on Frame</a:t>
                      </a:r>
                      <a:endParaRPr lang="en-US" sz="2000" b="0" i="0" u="none" strike="noStrike" dirty="0">
                        <a:solidFill>
                          <a:srgbClr val="000000"/>
                        </a:solidFill>
                        <a:effectLst/>
                        <a:latin typeface="Calibri"/>
                      </a:endParaRPr>
                    </a:p>
                  </a:txBody>
                  <a:tcPr marL="9525" marR="9525" marT="9525" marB="0" anchor="b">
                    <a:solidFill>
                      <a:srgbClr val="FF000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Mounting Points on Frame</a:t>
                      </a:r>
                      <a:endParaRPr lang="en-US" sz="2000" b="0" i="0" u="none" strike="noStrike" dirty="0">
                        <a:solidFill>
                          <a:srgbClr val="000000"/>
                        </a:solidFill>
                        <a:effectLst/>
                        <a:latin typeface="Calibri"/>
                      </a:endParaRPr>
                    </a:p>
                  </a:txBody>
                  <a:tcPr marL="9525" marR="9525" marT="9525" marB="0" anchor="b">
                    <a:solidFill>
                      <a:srgbClr val="FF000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l" fontAlgn="b"/>
                      <a:endParaRPr lang="en-US" sz="2000" b="0" i="0" u="none" strike="noStrike">
                        <a:solidFill>
                          <a:srgbClr val="000000"/>
                        </a:solidFill>
                        <a:effectLst/>
                        <a:latin typeface="Calibri"/>
                      </a:endParaRPr>
                    </a:p>
                  </a:txBody>
                  <a:tcPr marL="9525" marR="9525" marT="9525" marB="0" anchor="b"/>
                </a:tc>
              </a:tr>
              <a:tr h="650098">
                <a:tc>
                  <a:txBody>
                    <a:bodyPr/>
                    <a:lstStyle/>
                    <a:p>
                      <a:pPr algn="ctr" fontAlgn="b"/>
                      <a:r>
                        <a:rPr lang="en-US" sz="2000" u="none" strike="noStrike" dirty="0">
                          <a:effectLst/>
                        </a:rPr>
                        <a:t>Website</a:t>
                      </a:r>
                      <a:endParaRPr lang="en-US" sz="2000" b="0" i="0" u="none" strike="noStrike" dirty="0">
                        <a:solidFill>
                          <a:srgbClr val="000000"/>
                        </a:solidFill>
                        <a:effectLst/>
                        <a:latin typeface="Calibri"/>
                      </a:endParaRPr>
                    </a:p>
                  </a:txBody>
                  <a:tcPr marL="9525" marR="9525" marT="9525" marB="0" anchor="b">
                    <a:solidFill>
                      <a:srgbClr val="00B0F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Website</a:t>
                      </a:r>
                      <a:endParaRPr lang="en-US" sz="2000" b="0" i="0" u="none" strike="noStrike" dirty="0">
                        <a:solidFill>
                          <a:srgbClr val="000000"/>
                        </a:solidFill>
                        <a:effectLst/>
                        <a:latin typeface="Calibri"/>
                      </a:endParaRPr>
                    </a:p>
                  </a:txBody>
                  <a:tcPr marL="9525" marR="9525" marT="9525" marB="0" anchor="b">
                    <a:solidFill>
                      <a:srgbClr val="00B0F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l" fontAlgn="b"/>
                      <a:endParaRPr lang="en-US" sz="20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32872975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graphicFrame>
        <p:nvGraphicFramePr>
          <p:cNvPr id="7" name="Chart 6"/>
          <p:cNvGraphicFramePr>
            <a:graphicFrameLocks/>
          </p:cNvGraphicFramePr>
          <p:nvPr>
            <p:extLst>
              <p:ext uri="{D42A27DB-BD31-4B8C-83A1-F6EECF244321}">
                <p14:modId xmlns:p14="http://schemas.microsoft.com/office/powerpoint/2010/main" val="2922860934"/>
              </p:ext>
            </p:extLst>
          </p:nvPr>
        </p:nvGraphicFramePr>
        <p:xfrm>
          <a:off x="5562600" y="1828800"/>
          <a:ext cx="4343400" cy="4648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029486563"/>
              </p:ext>
            </p:extLst>
          </p:nvPr>
        </p:nvGraphicFramePr>
        <p:xfrm>
          <a:off x="76200" y="7010400"/>
          <a:ext cx="5105400" cy="4933656"/>
        </p:xfrm>
        <a:graphic>
          <a:graphicData uri="http://schemas.openxmlformats.org/drawingml/2006/table">
            <a:tbl>
              <a:tblPr>
                <a:tableStyleId>{5C22544A-7EE6-4342-B048-85BDC9FD1C3A}</a:tableStyleId>
              </a:tblPr>
              <a:tblGrid>
                <a:gridCol w="1519751"/>
                <a:gridCol w="669246"/>
                <a:gridCol w="669246"/>
                <a:gridCol w="669246"/>
                <a:gridCol w="669246"/>
                <a:gridCol w="908665"/>
              </a:tblGrid>
              <a:tr h="104617">
                <a:tc>
                  <a:txBody>
                    <a:bodyPr/>
                    <a:lstStyle/>
                    <a:p>
                      <a:pPr algn="l" fontAlgn="b"/>
                      <a:r>
                        <a:rPr lang="en-US" sz="1100" b="0" i="0" u="none" strike="noStrike">
                          <a:solidFill>
                            <a:srgbClr val="000000"/>
                          </a:solidFill>
                          <a:effectLst/>
                          <a:latin typeface="Calibri"/>
                        </a:rPr>
                        <a:t>Name</a:t>
                      </a:r>
                    </a:p>
                  </a:txBody>
                  <a:tcPr marL="9525" marR="9525" marT="9525" marB="0" anchor="b"/>
                </a:tc>
                <a:tc>
                  <a:txBody>
                    <a:bodyPr/>
                    <a:lstStyle/>
                    <a:p>
                      <a:pPr algn="l" fontAlgn="b"/>
                      <a:r>
                        <a:rPr lang="en-US" sz="1100" b="0" i="0" u="none" strike="noStrike">
                          <a:solidFill>
                            <a:srgbClr val="000000"/>
                          </a:solidFill>
                          <a:effectLst/>
                          <a:latin typeface="Calibri"/>
                        </a:rPr>
                        <a:t>Qt</a:t>
                      </a:r>
                    </a:p>
                  </a:txBody>
                  <a:tcPr marL="9525" marR="9525" marT="9525" marB="0" anchor="b"/>
                </a:tc>
                <a:tc>
                  <a:txBody>
                    <a:bodyPr/>
                    <a:lstStyle/>
                    <a:p>
                      <a:pPr algn="l" fontAlgn="b"/>
                      <a:r>
                        <a:rPr lang="en-US" sz="1100" b="0" i="0" u="none" strike="noStrike">
                          <a:solidFill>
                            <a:srgbClr val="000000"/>
                          </a:solidFill>
                          <a:effectLst/>
                          <a:latin typeface="Calibri"/>
                        </a:rPr>
                        <a:t> Price  </a:t>
                      </a:r>
                    </a:p>
                  </a:txBody>
                  <a:tcPr marL="9525" marR="9525" marT="9525" marB="0" anchor="b"/>
                </a:tc>
                <a:tc>
                  <a:txBody>
                    <a:bodyPr/>
                    <a:lstStyle/>
                    <a:p>
                      <a:pPr algn="l" fontAlgn="b"/>
                      <a:r>
                        <a:rPr lang="en-US" sz="1100" b="0" i="0" u="none" strike="noStrike">
                          <a:solidFill>
                            <a:srgbClr val="000000"/>
                          </a:solidFill>
                          <a:effectLst/>
                          <a:latin typeface="Calibri"/>
                        </a:rPr>
                        <a:t> Shipping </a:t>
                      </a:r>
                    </a:p>
                  </a:txBody>
                  <a:tcPr marL="9525" marR="9525" marT="9525" marB="0" anchor="b"/>
                </a:tc>
                <a:tc>
                  <a:txBody>
                    <a:bodyPr/>
                    <a:lstStyle/>
                    <a:p>
                      <a:pPr algn="l" fontAlgn="b"/>
                      <a:r>
                        <a:rPr lang="en-US" sz="1100" b="0" i="0" u="none" strike="noStrike">
                          <a:solidFill>
                            <a:srgbClr val="000000"/>
                          </a:solidFill>
                          <a:effectLst/>
                          <a:latin typeface="Calibri"/>
                        </a:rPr>
                        <a:t> Total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gridSpan="5">
                  <a:txBody>
                    <a:bodyPr/>
                    <a:lstStyle/>
                    <a:p>
                      <a:pPr algn="ctr" fontAlgn="b"/>
                      <a:r>
                        <a:rPr lang="en-US" sz="1100" b="1" i="0" u="none" strike="noStrike">
                          <a:solidFill>
                            <a:srgbClr val="000000"/>
                          </a:solidFill>
                          <a:effectLst/>
                          <a:latin typeface="Calibri"/>
                        </a:rPr>
                        <a:t>Electronics</a:t>
                      </a: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100" b="1" i="0" u="none" strike="noStrike">
                          <a:solidFill>
                            <a:srgbClr val="000000"/>
                          </a:solidFill>
                          <a:effectLst/>
                          <a:latin typeface="Calibri"/>
                        </a:rPr>
                        <a:t> $     600.95 </a:t>
                      </a:r>
                    </a:p>
                  </a:txBody>
                  <a:tcPr marL="9525" marR="9525" marT="9525" marB="0" anchor="b"/>
                </a:tc>
              </a:tr>
              <a:tr h="131149">
                <a:tc>
                  <a:txBody>
                    <a:bodyPr/>
                    <a:lstStyle/>
                    <a:p>
                      <a:pPr algn="l" fontAlgn="b"/>
                      <a:r>
                        <a:rPr lang="en-US" sz="1100" b="0" i="0" u="none" strike="noStrike">
                          <a:solidFill>
                            <a:srgbClr val="000000"/>
                          </a:solidFill>
                          <a:effectLst/>
                          <a:latin typeface="Calibri"/>
                        </a:rPr>
                        <a:t>7 segment display</a:t>
                      </a:r>
                    </a:p>
                  </a:txBody>
                  <a:tcPr marL="9525" marR="9525" marT="9525" marB="0" anchor="b"/>
                </a:tc>
                <a:tc>
                  <a:txBody>
                    <a:bodyPr/>
                    <a:lstStyle/>
                    <a:p>
                      <a:pPr algn="r" fontAlgn="b"/>
                      <a:r>
                        <a:rPr lang="en-US" sz="1100" b="0" i="0" u="none" strike="noStrike">
                          <a:solidFill>
                            <a:srgbClr val="000000"/>
                          </a:solidFill>
                          <a:effectLst/>
                          <a:latin typeface="Calibri"/>
                        </a:rPr>
                        <a:t>5</a:t>
                      </a:r>
                    </a:p>
                  </a:txBody>
                  <a:tcPr marL="9525" marR="9525" marT="9525" marB="0" anchor="b"/>
                </a:tc>
                <a:tc>
                  <a:txBody>
                    <a:bodyPr/>
                    <a:lstStyle/>
                    <a:p>
                      <a:pPr algn="l" fontAlgn="b"/>
                      <a:r>
                        <a:rPr lang="en-US" sz="1100" b="0" i="0" u="none" strike="noStrike">
                          <a:solidFill>
                            <a:srgbClr val="000000"/>
                          </a:solidFill>
                          <a:effectLst/>
                          <a:latin typeface="Calibri"/>
                        </a:rPr>
                        <a:t> $    16.46 </a:t>
                      </a:r>
                    </a:p>
                  </a:txBody>
                  <a:tcPr marL="9525" marR="9525" marT="9525" marB="0" anchor="b"/>
                </a:tc>
                <a:tc>
                  <a:txBody>
                    <a:bodyPr/>
                    <a:lstStyle/>
                    <a:p>
                      <a:pPr algn="l" fontAlgn="b"/>
                      <a:r>
                        <a:rPr lang="en-US" sz="1100" b="0" i="0" u="none" strike="noStrike">
                          <a:solidFill>
                            <a:srgbClr val="000000"/>
                          </a:solidFill>
                          <a:effectLst/>
                          <a:latin typeface="Calibri"/>
                        </a:rPr>
                        <a:t> $    15.00 </a:t>
                      </a:r>
                    </a:p>
                  </a:txBody>
                  <a:tcPr marL="9525" marR="9525" marT="9525" marB="0" anchor="b"/>
                </a:tc>
                <a:tc>
                  <a:txBody>
                    <a:bodyPr/>
                    <a:lstStyle/>
                    <a:p>
                      <a:pPr algn="l" fontAlgn="b"/>
                      <a:r>
                        <a:rPr lang="en-US" sz="1100" b="0" i="0" u="none" strike="noStrike">
                          <a:solidFill>
                            <a:srgbClr val="000000"/>
                          </a:solidFill>
                          <a:effectLst/>
                          <a:latin typeface="Calibri"/>
                        </a:rPr>
                        <a:t> $    97.30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Rasberry Pi</a:t>
                      </a:r>
                    </a:p>
                  </a:txBody>
                  <a:tcPr marL="9525" marR="9525" marT="9525" marB="0" anchor="b"/>
                </a:tc>
                <a:tc>
                  <a:txBody>
                    <a:bodyPr/>
                    <a:lstStyle/>
                    <a:p>
                      <a:pPr algn="r" fontAlgn="b"/>
                      <a:r>
                        <a:rPr lang="en-US" sz="1100" b="0" i="0" u="none" strike="noStrike">
                          <a:solidFill>
                            <a:srgbClr val="000000"/>
                          </a:solidFill>
                          <a:effectLst/>
                          <a:latin typeface="Calibri"/>
                        </a:rPr>
                        <a:t>1</a:t>
                      </a:r>
                    </a:p>
                  </a:txBody>
                  <a:tcPr marL="9525" marR="9525" marT="9525" marB="0" anchor="b"/>
                </a:tc>
                <a:tc>
                  <a:txBody>
                    <a:bodyPr/>
                    <a:lstStyle/>
                    <a:p>
                      <a:pPr algn="l" fontAlgn="b"/>
                      <a:r>
                        <a:rPr lang="en-US" sz="1100" b="0" i="0" u="none" strike="noStrike">
                          <a:solidFill>
                            <a:srgbClr val="000000"/>
                          </a:solidFill>
                          <a:effectLst/>
                          <a:latin typeface="Calibri"/>
                        </a:rPr>
                        <a:t> $    55.00 </a:t>
                      </a:r>
                    </a:p>
                  </a:txBody>
                  <a:tcPr marL="9525" marR="9525" marT="9525" marB="0" anchor="b"/>
                </a:tc>
                <a:tc>
                  <a:txBody>
                    <a:bodyPr/>
                    <a:lstStyle/>
                    <a:p>
                      <a:pPr algn="l" fontAlgn="b"/>
                      <a:r>
                        <a:rPr lang="en-US" sz="1100" b="0" i="0" u="none" strike="noStrike">
                          <a:solidFill>
                            <a:srgbClr val="000000"/>
                          </a:solidFill>
                          <a:effectLst/>
                          <a:latin typeface="Calibri"/>
                        </a:rPr>
                        <a:t> $    12.72 </a:t>
                      </a:r>
                    </a:p>
                  </a:txBody>
                  <a:tcPr marL="9525" marR="9525" marT="9525" marB="0" anchor="b"/>
                </a:tc>
                <a:tc>
                  <a:txBody>
                    <a:bodyPr/>
                    <a:lstStyle/>
                    <a:p>
                      <a:pPr algn="l" fontAlgn="b"/>
                      <a:r>
                        <a:rPr lang="en-US" sz="1100" b="0" i="0" u="none" strike="noStrike">
                          <a:solidFill>
                            <a:srgbClr val="000000"/>
                          </a:solidFill>
                          <a:effectLst/>
                          <a:latin typeface="Calibri"/>
                        </a:rPr>
                        <a:t> $    67.72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Monitor</a:t>
                      </a:r>
                    </a:p>
                  </a:txBody>
                  <a:tcPr marL="9525" marR="9525" marT="9525" marB="0" anchor="b"/>
                </a:tc>
                <a:tc>
                  <a:txBody>
                    <a:bodyPr/>
                    <a:lstStyle/>
                    <a:p>
                      <a:pPr algn="r" fontAlgn="b"/>
                      <a:r>
                        <a:rPr lang="en-US" sz="1100" b="0" i="0" u="none" strike="noStrike">
                          <a:solidFill>
                            <a:srgbClr val="000000"/>
                          </a:solidFill>
                          <a:effectLst/>
                          <a:latin typeface="Calibri"/>
                        </a:rPr>
                        <a:t>1</a:t>
                      </a:r>
                    </a:p>
                  </a:txBody>
                  <a:tcPr marL="9525" marR="9525" marT="9525" marB="0" anchor="b"/>
                </a:tc>
                <a:tc>
                  <a:txBody>
                    <a:bodyPr/>
                    <a:lstStyle/>
                    <a:p>
                      <a:pPr algn="l" fontAlgn="b"/>
                      <a:r>
                        <a:rPr lang="en-US" sz="1100" b="0" i="0" u="none" strike="noStrike">
                          <a:solidFill>
                            <a:srgbClr val="000000"/>
                          </a:solidFill>
                          <a:effectLst/>
                          <a:latin typeface="Calibri"/>
                        </a:rPr>
                        <a:t> $  136.00 </a:t>
                      </a:r>
                    </a:p>
                  </a:txBody>
                  <a:tcPr marL="9525" marR="9525" marT="9525" marB="0" anchor="b"/>
                </a:tc>
                <a:tc>
                  <a:txBody>
                    <a:bodyPr/>
                    <a:lstStyle/>
                    <a:p>
                      <a:pPr algn="l" fontAlgn="b"/>
                      <a:r>
                        <a:rPr lang="en-US" sz="1100" b="0" i="0" u="none" strike="noStrike">
                          <a:solidFill>
                            <a:srgbClr val="000000"/>
                          </a:solidFill>
                          <a:effectLst/>
                          <a:latin typeface="Calibri"/>
                        </a:rPr>
                        <a:t> $           -   </a:t>
                      </a:r>
                    </a:p>
                  </a:txBody>
                  <a:tcPr marL="9525" marR="9525" marT="9525" marB="0" anchor="b"/>
                </a:tc>
                <a:tc>
                  <a:txBody>
                    <a:bodyPr/>
                    <a:lstStyle/>
                    <a:p>
                      <a:pPr algn="l" fontAlgn="b"/>
                      <a:r>
                        <a:rPr lang="en-US" sz="1100" b="0" i="0" u="none" strike="noStrike">
                          <a:solidFill>
                            <a:srgbClr val="000000"/>
                          </a:solidFill>
                          <a:effectLst/>
                          <a:latin typeface="Calibri"/>
                        </a:rPr>
                        <a:t> $  136.00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hdmi cord</a:t>
                      </a:r>
                    </a:p>
                  </a:txBody>
                  <a:tcPr marL="9525" marR="9525" marT="9525" marB="0" anchor="b"/>
                </a:tc>
                <a:tc>
                  <a:txBody>
                    <a:bodyPr/>
                    <a:lstStyle/>
                    <a:p>
                      <a:pPr algn="r" fontAlgn="b"/>
                      <a:r>
                        <a:rPr lang="en-US" sz="1100" b="0" i="0" u="none" strike="noStrike">
                          <a:solidFill>
                            <a:srgbClr val="000000"/>
                          </a:solidFill>
                          <a:effectLst/>
                          <a:latin typeface="Calibri"/>
                        </a:rPr>
                        <a:t>1</a:t>
                      </a:r>
                    </a:p>
                  </a:txBody>
                  <a:tcPr marL="9525" marR="9525" marT="9525" marB="0" anchor="b"/>
                </a:tc>
                <a:tc>
                  <a:txBody>
                    <a:bodyPr/>
                    <a:lstStyle/>
                    <a:p>
                      <a:pPr algn="l" fontAlgn="b"/>
                      <a:r>
                        <a:rPr lang="en-US" sz="1100" b="0" i="0" u="none" strike="noStrike">
                          <a:solidFill>
                            <a:srgbClr val="000000"/>
                          </a:solidFill>
                          <a:effectLst/>
                          <a:latin typeface="Calibri"/>
                        </a:rPr>
                        <a:t> $       5.79 </a:t>
                      </a:r>
                    </a:p>
                  </a:txBody>
                  <a:tcPr marL="9525" marR="9525" marT="9525" marB="0" anchor="b"/>
                </a:tc>
                <a:tc>
                  <a:txBody>
                    <a:bodyPr/>
                    <a:lstStyle/>
                    <a:p>
                      <a:pPr algn="l" fontAlgn="b"/>
                      <a:r>
                        <a:rPr lang="en-US" sz="1100" b="0" i="0" u="none" strike="noStrike">
                          <a:solidFill>
                            <a:srgbClr val="000000"/>
                          </a:solidFill>
                          <a:effectLst/>
                          <a:latin typeface="Calibri"/>
                        </a:rPr>
                        <a:t> $           -   </a:t>
                      </a:r>
                    </a:p>
                  </a:txBody>
                  <a:tcPr marL="9525" marR="9525" marT="9525" marB="0" anchor="b"/>
                </a:tc>
                <a:tc>
                  <a:txBody>
                    <a:bodyPr/>
                    <a:lstStyle/>
                    <a:p>
                      <a:pPr algn="l" fontAlgn="b"/>
                      <a:r>
                        <a:rPr lang="en-US" sz="1100" b="0" i="0" u="none" strike="noStrike">
                          <a:solidFill>
                            <a:srgbClr val="000000"/>
                          </a:solidFill>
                          <a:effectLst/>
                          <a:latin typeface="Calibri"/>
                        </a:rPr>
                        <a:t> $       5.79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i2c ADC</a:t>
                      </a:r>
                    </a:p>
                  </a:txBody>
                  <a:tcPr marL="9525" marR="9525" marT="9525" marB="0" anchor="b"/>
                </a:tc>
                <a:tc>
                  <a:txBody>
                    <a:bodyPr/>
                    <a:lstStyle/>
                    <a:p>
                      <a:pPr algn="r" fontAlgn="b"/>
                      <a:r>
                        <a:rPr lang="en-US" sz="1100" b="0" i="0" u="none" strike="noStrike">
                          <a:solidFill>
                            <a:srgbClr val="000000"/>
                          </a:solidFill>
                          <a:effectLst/>
                          <a:latin typeface="Calibri"/>
                        </a:rPr>
                        <a:t>1</a:t>
                      </a:r>
                    </a:p>
                  </a:txBody>
                  <a:tcPr marL="9525" marR="9525" marT="9525" marB="0" anchor="b"/>
                </a:tc>
                <a:tc>
                  <a:txBody>
                    <a:bodyPr/>
                    <a:lstStyle/>
                    <a:p>
                      <a:pPr algn="l" fontAlgn="b"/>
                      <a:r>
                        <a:rPr lang="en-US" sz="1100" b="0" i="0" u="none" strike="noStrike">
                          <a:solidFill>
                            <a:srgbClr val="000000"/>
                          </a:solidFill>
                          <a:effectLst/>
                          <a:latin typeface="Calibri"/>
                        </a:rPr>
                        <a:t> $    14.95 </a:t>
                      </a:r>
                    </a:p>
                  </a:txBody>
                  <a:tcPr marL="9525" marR="9525" marT="9525" marB="0" anchor="b"/>
                </a:tc>
                <a:tc>
                  <a:txBody>
                    <a:bodyPr/>
                    <a:lstStyle/>
                    <a:p>
                      <a:pPr algn="l" fontAlgn="b"/>
                      <a:r>
                        <a:rPr lang="en-US" sz="1100" b="0" i="0" u="none" strike="noStrike">
                          <a:solidFill>
                            <a:srgbClr val="000000"/>
                          </a:solidFill>
                          <a:effectLst/>
                          <a:latin typeface="Calibri"/>
                        </a:rPr>
                        <a:t> $       4.07 </a:t>
                      </a:r>
                    </a:p>
                  </a:txBody>
                  <a:tcPr marL="9525" marR="9525" marT="9525" marB="0" anchor="b"/>
                </a:tc>
                <a:tc>
                  <a:txBody>
                    <a:bodyPr/>
                    <a:lstStyle/>
                    <a:p>
                      <a:pPr algn="l" fontAlgn="b"/>
                      <a:r>
                        <a:rPr lang="en-US" sz="1100" b="0" i="0" u="none" strike="noStrike">
                          <a:solidFill>
                            <a:srgbClr val="000000"/>
                          </a:solidFill>
                          <a:effectLst/>
                          <a:latin typeface="Calibri"/>
                        </a:rPr>
                        <a:t> $    19.02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Switches</a:t>
                      </a:r>
                    </a:p>
                  </a:txBody>
                  <a:tcPr marL="9525" marR="9525" marT="9525" marB="0" anchor="b"/>
                </a:tc>
                <a:tc>
                  <a:txBody>
                    <a:bodyPr/>
                    <a:lstStyle/>
                    <a:p>
                      <a:pPr algn="r" fontAlgn="b"/>
                      <a:r>
                        <a:rPr lang="en-US" sz="1100" b="0" i="0" u="none" strike="noStrike">
                          <a:solidFill>
                            <a:srgbClr val="000000"/>
                          </a:solidFill>
                          <a:effectLst/>
                          <a:latin typeface="Calibri"/>
                        </a:rPr>
                        <a:t>1</a:t>
                      </a:r>
                    </a:p>
                  </a:txBody>
                  <a:tcPr marL="9525" marR="9525" marT="9525" marB="0" anchor="b"/>
                </a:tc>
                <a:tc>
                  <a:txBody>
                    <a:bodyPr/>
                    <a:lstStyle/>
                    <a:p>
                      <a:pPr algn="l" fontAlgn="b"/>
                      <a:r>
                        <a:rPr lang="en-US" sz="1100" b="0" i="0" u="none" strike="noStrike">
                          <a:solidFill>
                            <a:srgbClr val="000000"/>
                          </a:solidFill>
                          <a:effectLst/>
                          <a:latin typeface="Calibri"/>
                        </a:rPr>
                        <a:t> $       5.95 </a:t>
                      </a:r>
                    </a:p>
                  </a:txBody>
                  <a:tcPr marL="9525" marR="9525" marT="9525" marB="0" anchor="b"/>
                </a:tc>
                <a:tc>
                  <a:txBody>
                    <a:bodyPr/>
                    <a:lstStyle/>
                    <a:p>
                      <a:pPr algn="l" fontAlgn="b"/>
                      <a:r>
                        <a:rPr lang="en-US" sz="1100" b="0" i="0" u="none" strike="noStrike">
                          <a:solidFill>
                            <a:srgbClr val="000000"/>
                          </a:solidFill>
                          <a:effectLst/>
                          <a:latin typeface="Calibri"/>
                        </a:rPr>
                        <a:t> $           -   </a:t>
                      </a:r>
                    </a:p>
                  </a:txBody>
                  <a:tcPr marL="9525" marR="9525" marT="9525" marB="0" anchor="b"/>
                </a:tc>
                <a:tc>
                  <a:txBody>
                    <a:bodyPr/>
                    <a:lstStyle/>
                    <a:p>
                      <a:pPr algn="l" fontAlgn="b"/>
                      <a:r>
                        <a:rPr lang="en-US" sz="1100" b="0" i="0" u="none" strike="noStrike">
                          <a:solidFill>
                            <a:srgbClr val="000000"/>
                          </a:solidFill>
                          <a:effectLst/>
                          <a:latin typeface="Calibri"/>
                        </a:rPr>
                        <a:t> $       5.95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Misc </a:t>
                      </a:r>
                    </a:p>
                  </a:txBody>
                  <a:tcPr marL="9525" marR="9525" marT="9525" marB="0" anchor="b"/>
                </a:tc>
                <a:tc>
                  <a:txBody>
                    <a:bodyPr/>
                    <a:lstStyle/>
                    <a:p>
                      <a:pPr algn="r" fontAlgn="b"/>
                      <a:r>
                        <a:rPr lang="en-US" sz="1100" b="0" i="0" u="none" strike="noStrike">
                          <a:solidFill>
                            <a:srgbClr val="000000"/>
                          </a:solidFill>
                          <a:effectLst/>
                          <a:latin typeface="Calibri"/>
                        </a:rPr>
                        <a:t>1</a:t>
                      </a:r>
                    </a:p>
                  </a:txBody>
                  <a:tcPr marL="9525" marR="9525" marT="9525" marB="0" anchor="b"/>
                </a:tc>
                <a:tc>
                  <a:txBody>
                    <a:bodyPr/>
                    <a:lstStyle/>
                    <a:p>
                      <a:pPr algn="l" fontAlgn="b"/>
                      <a:r>
                        <a:rPr lang="en-US" sz="1100" b="0" i="0" u="none" strike="noStrike">
                          <a:solidFill>
                            <a:srgbClr val="000000"/>
                          </a:solidFill>
                          <a:effectLst/>
                          <a:latin typeface="Calibri"/>
                        </a:rPr>
                        <a:t> $  150.00 </a:t>
                      </a:r>
                    </a:p>
                  </a:txBody>
                  <a:tcPr marL="9525" marR="9525" marT="9525" marB="0" anchor="b"/>
                </a:tc>
                <a:tc>
                  <a:txBody>
                    <a:bodyPr/>
                    <a:lstStyle/>
                    <a:p>
                      <a:pPr algn="l" fontAlgn="b"/>
                      <a:r>
                        <a:rPr lang="en-US" sz="1100" b="0" i="0" u="none" strike="noStrike">
                          <a:solidFill>
                            <a:srgbClr val="000000"/>
                          </a:solidFill>
                          <a:effectLst/>
                          <a:latin typeface="Calibri"/>
                        </a:rPr>
                        <a:t> $           -   </a:t>
                      </a:r>
                    </a:p>
                  </a:txBody>
                  <a:tcPr marL="9525" marR="9525" marT="9525" marB="0" anchor="b"/>
                </a:tc>
                <a:tc>
                  <a:txBody>
                    <a:bodyPr/>
                    <a:lstStyle/>
                    <a:p>
                      <a:pPr algn="l" fontAlgn="b"/>
                      <a:r>
                        <a:rPr lang="en-US" sz="1100" b="0" i="0" u="none" strike="noStrike">
                          <a:solidFill>
                            <a:srgbClr val="000000"/>
                          </a:solidFill>
                          <a:effectLst/>
                          <a:latin typeface="Calibri"/>
                        </a:rPr>
                        <a:t> $  150.00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Darlington Array</a:t>
                      </a:r>
                    </a:p>
                  </a:txBody>
                  <a:tcPr marL="9525" marR="9525" marT="9525" marB="0" anchor="b"/>
                </a:tc>
                <a:tc>
                  <a:txBody>
                    <a:bodyPr/>
                    <a:lstStyle/>
                    <a:p>
                      <a:pPr algn="r" fontAlgn="b"/>
                      <a:r>
                        <a:rPr lang="en-US" sz="1100" b="0" i="0" u="none" strike="noStrike">
                          <a:solidFill>
                            <a:srgbClr val="000000"/>
                          </a:solidFill>
                          <a:effectLst/>
                          <a:latin typeface="Calibri"/>
                        </a:rPr>
                        <a:t>6</a:t>
                      </a:r>
                    </a:p>
                  </a:txBody>
                  <a:tcPr marL="9525" marR="9525" marT="9525" marB="0" anchor="b"/>
                </a:tc>
                <a:tc>
                  <a:txBody>
                    <a:bodyPr/>
                    <a:lstStyle/>
                    <a:p>
                      <a:pPr algn="l" fontAlgn="b"/>
                      <a:r>
                        <a:rPr lang="en-US" sz="1100" b="0" i="0" u="none" strike="noStrike">
                          <a:solidFill>
                            <a:srgbClr val="000000"/>
                          </a:solidFill>
                          <a:effectLst/>
                          <a:latin typeface="Calibri"/>
                        </a:rPr>
                        <a:t> $       2.00 </a:t>
                      </a:r>
                    </a:p>
                  </a:txBody>
                  <a:tcPr marL="9525" marR="9525" marT="9525" marB="0" anchor="b"/>
                </a:tc>
                <a:tc>
                  <a:txBody>
                    <a:bodyPr/>
                    <a:lstStyle/>
                    <a:p>
                      <a:pPr algn="l" fontAlgn="b"/>
                      <a:r>
                        <a:rPr lang="en-US" sz="1100" b="0" i="0" u="none" strike="noStrike">
                          <a:solidFill>
                            <a:srgbClr val="000000"/>
                          </a:solidFill>
                          <a:effectLst/>
                          <a:latin typeface="Calibri"/>
                        </a:rPr>
                        <a:t> $       4.43 </a:t>
                      </a:r>
                    </a:p>
                  </a:txBody>
                  <a:tcPr marL="9525" marR="9525" marT="9525" marB="0" anchor="b"/>
                </a:tc>
                <a:tc>
                  <a:txBody>
                    <a:bodyPr/>
                    <a:lstStyle/>
                    <a:p>
                      <a:pPr algn="l" fontAlgn="b"/>
                      <a:r>
                        <a:rPr lang="en-US" sz="1100" b="0" i="0" u="none" strike="noStrike">
                          <a:solidFill>
                            <a:srgbClr val="000000"/>
                          </a:solidFill>
                          <a:effectLst/>
                          <a:latin typeface="Calibri"/>
                        </a:rPr>
                        <a:t> $    16.43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USB external HDD</a:t>
                      </a:r>
                    </a:p>
                  </a:txBody>
                  <a:tcPr marL="9525" marR="9525" marT="9525" marB="0" anchor="b"/>
                </a:tc>
                <a:tc>
                  <a:txBody>
                    <a:bodyPr/>
                    <a:lstStyle/>
                    <a:p>
                      <a:pPr algn="r" fontAlgn="b"/>
                      <a:r>
                        <a:rPr lang="en-US" sz="1100" b="0" i="0" u="none" strike="noStrike">
                          <a:solidFill>
                            <a:srgbClr val="000000"/>
                          </a:solidFill>
                          <a:effectLst/>
                          <a:latin typeface="Calibri"/>
                        </a:rPr>
                        <a:t>1</a:t>
                      </a:r>
                    </a:p>
                  </a:txBody>
                  <a:tcPr marL="9525" marR="9525" marT="9525" marB="0" anchor="b"/>
                </a:tc>
                <a:tc>
                  <a:txBody>
                    <a:bodyPr/>
                    <a:lstStyle/>
                    <a:p>
                      <a:pPr algn="l" fontAlgn="b"/>
                      <a:r>
                        <a:rPr lang="en-US" sz="1100" b="0" i="0" u="none" strike="noStrike">
                          <a:solidFill>
                            <a:srgbClr val="000000"/>
                          </a:solidFill>
                          <a:effectLst/>
                          <a:latin typeface="Calibri"/>
                        </a:rPr>
                        <a:t> $    28.00 </a:t>
                      </a:r>
                    </a:p>
                  </a:txBody>
                  <a:tcPr marL="9525" marR="9525" marT="9525" marB="0" anchor="b"/>
                </a:tc>
                <a:tc>
                  <a:txBody>
                    <a:bodyPr/>
                    <a:lstStyle/>
                    <a:p>
                      <a:pPr algn="l" fontAlgn="b"/>
                      <a:r>
                        <a:rPr lang="en-US" sz="1100" b="0" i="0" u="none" strike="noStrike">
                          <a:solidFill>
                            <a:srgbClr val="000000"/>
                          </a:solidFill>
                          <a:effectLst/>
                          <a:latin typeface="Calibri"/>
                        </a:rPr>
                        <a:t> $       7.49 </a:t>
                      </a:r>
                    </a:p>
                  </a:txBody>
                  <a:tcPr marL="9525" marR="9525" marT="9525" marB="0" anchor="b"/>
                </a:tc>
                <a:tc>
                  <a:txBody>
                    <a:bodyPr/>
                    <a:lstStyle/>
                    <a:p>
                      <a:pPr algn="l" fontAlgn="b"/>
                      <a:r>
                        <a:rPr lang="en-US" sz="1100" b="0" i="0" u="none" strike="noStrike">
                          <a:solidFill>
                            <a:srgbClr val="000000"/>
                          </a:solidFill>
                          <a:effectLst/>
                          <a:latin typeface="Calibri"/>
                        </a:rPr>
                        <a:t> $    35.49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7-Seg I2C </a:t>
                      </a:r>
                    </a:p>
                  </a:txBody>
                  <a:tcPr marL="9525" marR="9525" marT="9525" marB="0" anchor="b"/>
                </a:tc>
                <a:tc>
                  <a:txBody>
                    <a:bodyPr/>
                    <a:lstStyle/>
                    <a:p>
                      <a:pPr algn="r" fontAlgn="b"/>
                      <a:r>
                        <a:rPr lang="en-US" sz="1100" b="0" i="0" u="none" strike="noStrike">
                          <a:solidFill>
                            <a:srgbClr val="000000"/>
                          </a:solidFill>
                          <a:effectLst/>
                          <a:latin typeface="Calibri"/>
                        </a:rPr>
                        <a:t>5</a:t>
                      </a:r>
                    </a:p>
                  </a:txBody>
                  <a:tcPr marL="9525" marR="9525" marT="9525" marB="0" anchor="b"/>
                </a:tc>
                <a:tc>
                  <a:txBody>
                    <a:bodyPr/>
                    <a:lstStyle/>
                    <a:p>
                      <a:pPr algn="l" fontAlgn="b"/>
                      <a:r>
                        <a:rPr lang="en-US" sz="1100" b="0" i="0" u="none" strike="noStrike">
                          <a:solidFill>
                            <a:srgbClr val="000000"/>
                          </a:solidFill>
                          <a:effectLst/>
                          <a:latin typeface="Calibri"/>
                        </a:rPr>
                        <a:t> $       5.95 </a:t>
                      </a:r>
                    </a:p>
                  </a:txBody>
                  <a:tcPr marL="9525" marR="9525" marT="9525" marB="0" anchor="b"/>
                </a:tc>
                <a:tc>
                  <a:txBody>
                    <a:bodyPr/>
                    <a:lstStyle/>
                    <a:p>
                      <a:pPr algn="l" fontAlgn="b"/>
                      <a:r>
                        <a:rPr lang="en-US" sz="1100" b="0" i="0" u="none" strike="noStrike">
                          <a:solidFill>
                            <a:srgbClr val="000000"/>
                          </a:solidFill>
                          <a:effectLst/>
                          <a:latin typeface="Calibri"/>
                        </a:rPr>
                        <a:t> $       7.50 </a:t>
                      </a:r>
                    </a:p>
                  </a:txBody>
                  <a:tcPr marL="9525" marR="9525" marT="9525" marB="0" anchor="b"/>
                </a:tc>
                <a:tc>
                  <a:txBody>
                    <a:bodyPr/>
                    <a:lstStyle/>
                    <a:p>
                      <a:pPr algn="l" fontAlgn="b"/>
                      <a:r>
                        <a:rPr lang="en-US" sz="1100" b="0" i="0" u="none" strike="noStrike">
                          <a:solidFill>
                            <a:srgbClr val="000000"/>
                          </a:solidFill>
                          <a:effectLst/>
                          <a:latin typeface="Calibri"/>
                        </a:rPr>
                        <a:t> $    37.25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Wireless router</a:t>
                      </a:r>
                    </a:p>
                  </a:txBody>
                  <a:tcPr marL="9525" marR="9525" marT="9525" marB="0" anchor="b"/>
                </a:tc>
                <a:tc>
                  <a:txBody>
                    <a:bodyPr/>
                    <a:lstStyle/>
                    <a:p>
                      <a:pPr algn="r" fontAlgn="b"/>
                      <a:r>
                        <a:rPr lang="en-US" sz="1100" b="0" i="0" u="none" strike="noStrike">
                          <a:solidFill>
                            <a:srgbClr val="000000"/>
                          </a:solidFill>
                          <a:effectLst/>
                          <a:latin typeface="Calibri"/>
                        </a:rPr>
                        <a:t>1</a:t>
                      </a:r>
                    </a:p>
                  </a:txBody>
                  <a:tcPr marL="9525" marR="9525" marT="9525" marB="0" anchor="b"/>
                </a:tc>
                <a:tc>
                  <a:txBody>
                    <a:bodyPr/>
                    <a:lstStyle/>
                    <a:p>
                      <a:pPr algn="l" fontAlgn="b"/>
                      <a:r>
                        <a:rPr lang="en-US" sz="1100" b="0" i="0" u="none" strike="noStrike">
                          <a:solidFill>
                            <a:srgbClr val="000000"/>
                          </a:solidFill>
                          <a:effectLst/>
                          <a:latin typeface="Calibri"/>
                        </a:rPr>
                        <a:t> $    30.00 </a:t>
                      </a:r>
                    </a:p>
                  </a:txBody>
                  <a:tcPr marL="9525" marR="9525" marT="9525" marB="0" anchor="b"/>
                </a:tc>
                <a:tc>
                  <a:txBody>
                    <a:bodyPr/>
                    <a:lstStyle/>
                    <a:p>
                      <a:pPr algn="l" fontAlgn="b"/>
                      <a:r>
                        <a:rPr lang="en-US" sz="1100" b="0" i="0" u="none" strike="noStrike">
                          <a:solidFill>
                            <a:srgbClr val="000000"/>
                          </a:solidFill>
                          <a:effectLst/>
                          <a:latin typeface="Calibri"/>
                        </a:rPr>
                        <a:t> $           -   </a:t>
                      </a:r>
                    </a:p>
                  </a:txBody>
                  <a:tcPr marL="9525" marR="9525" marT="9525" marB="0" anchor="b"/>
                </a:tc>
                <a:tc>
                  <a:txBody>
                    <a:bodyPr/>
                    <a:lstStyle/>
                    <a:p>
                      <a:pPr algn="l" fontAlgn="b"/>
                      <a:r>
                        <a:rPr lang="en-US" sz="1100" b="0" i="0" u="none" strike="noStrike">
                          <a:solidFill>
                            <a:srgbClr val="000000"/>
                          </a:solidFill>
                          <a:effectLst/>
                          <a:latin typeface="Calibri"/>
                        </a:rPr>
                        <a:t> $    30.00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 </a:t>
                      </a:r>
                    </a:p>
                  </a:txBody>
                  <a:tcPr marL="9525" marR="9525" marT="9525" marB="0" anchor="b"/>
                </a:tc>
                <a:tc>
                  <a:txBody>
                    <a:bodyPr/>
                    <a:lstStyle/>
                    <a:p>
                      <a:pPr algn="l" fontAlgn="b"/>
                      <a:r>
                        <a:rPr lang="en-US" sz="1100" b="0" i="0" u="none" strike="noStrike">
                          <a:solidFill>
                            <a:srgbClr val="000000"/>
                          </a:solidFill>
                          <a:effectLst/>
                          <a:latin typeface="Calibri"/>
                        </a:rPr>
                        <a:t> </a:t>
                      </a:r>
                    </a:p>
                  </a:txBody>
                  <a:tcPr marL="9525" marR="9525" marT="9525" marB="0" anchor="b"/>
                </a:tc>
                <a:tc>
                  <a:txBody>
                    <a:bodyPr/>
                    <a:lstStyle/>
                    <a:p>
                      <a:pPr algn="l" fontAlgn="b"/>
                      <a:r>
                        <a:rPr lang="en-US" sz="1100" b="0" i="0" u="none" strike="noStrike">
                          <a:solidFill>
                            <a:srgbClr val="000000"/>
                          </a:solidFill>
                          <a:effectLst/>
                          <a:latin typeface="Calibri"/>
                        </a:rPr>
                        <a:t> </a:t>
                      </a:r>
                    </a:p>
                  </a:txBody>
                  <a:tcPr marL="9525" marR="9525" marT="9525" marB="0" anchor="b"/>
                </a:tc>
                <a:tc>
                  <a:txBody>
                    <a:bodyPr/>
                    <a:lstStyle/>
                    <a:p>
                      <a:pPr algn="l" fontAlgn="b"/>
                      <a:r>
                        <a:rPr lang="en-US" sz="1100" b="0" i="0" u="none" strike="noStrike">
                          <a:solidFill>
                            <a:srgbClr val="000000"/>
                          </a:solidFill>
                          <a:effectLst/>
                          <a:latin typeface="Calibri"/>
                        </a:rPr>
                        <a:t> </a:t>
                      </a:r>
                    </a:p>
                  </a:txBody>
                  <a:tcPr marL="9525" marR="9525" marT="9525" marB="0" anchor="b"/>
                </a:tc>
                <a:tc>
                  <a:txBody>
                    <a:bodyPr/>
                    <a:lstStyle/>
                    <a:p>
                      <a:pPr algn="l" fontAlgn="b"/>
                      <a:r>
                        <a:rPr lang="en-US" sz="1100" b="0" i="0" u="none" strike="noStrike">
                          <a:solidFill>
                            <a:srgbClr val="000000"/>
                          </a:solidFill>
                          <a:effectLst/>
                          <a:latin typeface="Calibri"/>
                        </a:rPr>
                        <a:t>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73691">
                <a:tc>
                  <a:txBody>
                    <a:bodyPr/>
                    <a:lstStyle/>
                    <a:p>
                      <a:pPr algn="l" fontAlgn="b"/>
                      <a:r>
                        <a:rPr lang="en-US" sz="1100" b="0" i="0" u="none" strike="noStrike">
                          <a:solidFill>
                            <a:srgbClr val="000000"/>
                          </a:solidFill>
                          <a:effectLst/>
                          <a:latin typeface="Calibri"/>
                        </a:rPr>
                        <a:t> </a:t>
                      </a:r>
                    </a:p>
                  </a:txBody>
                  <a:tcPr marL="9525" marR="9525" marT="9525" marB="0" anchor="b"/>
                </a:tc>
                <a:tc>
                  <a:txBody>
                    <a:bodyPr/>
                    <a:lstStyle/>
                    <a:p>
                      <a:pPr algn="l" fontAlgn="b"/>
                      <a:r>
                        <a:rPr lang="en-US" sz="1100" b="0" i="0" u="none" strike="noStrike">
                          <a:solidFill>
                            <a:srgbClr val="000000"/>
                          </a:solidFill>
                          <a:effectLst/>
                          <a:latin typeface="Calibri"/>
                        </a:rPr>
                        <a:t> </a:t>
                      </a:r>
                    </a:p>
                  </a:txBody>
                  <a:tcPr marL="9525" marR="9525" marT="9525" marB="0" anchor="b"/>
                </a:tc>
                <a:tc>
                  <a:txBody>
                    <a:bodyPr/>
                    <a:lstStyle/>
                    <a:p>
                      <a:pPr algn="l" fontAlgn="b"/>
                      <a:r>
                        <a:rPr lang="en-US" sz="1100" b="0" i="0" u="none" strike="noStrike">
                          <a:solidFill>
                            <a:srgbClr val="000000"/>
                          </a:solidFill>
                          <a:effectLst/>
                          <a:latin typeface="Calibri"/>
                        </a:rPr>
                        <a:t> </a:t>
                      </a:r>
                    </a:p>
                  </a:txBody>
                  <a:tcPr marL="9525" marR="9525" marT="9525" marB="0" anchor="b"/>
                </a:tc>
                <a:tc>
                  <a:txBody>
                    <a:bodyPr/>
                    <a:lstStyle/>
                    <a:p>
                      <a:pPr algn="l" fontAlgn="b"/>
                      <a:r>
                        <a:rPr lang="en-US" sz="1100" b="0" i="0" u="none" strike="noStrike">
                          <a:solidFill>
                            <a:srgbClr val="000000"/>
                          </a:solidFill>
                          <a:effectLst/>
                          <a:latin typeface="Calibri"/>
                        </a:rPr>
                        <a:t> </a:t>
                      </a:r>
                    </a:p>
                  </a:txBody>
                  <a:tcPr marL="9525" marR="9525" marT="9525" marB="0" anchor="b"/>
                </a:tc>
                <a:tc>
                  <a:txBody>
                    <a:bodyPr/>
                    <a:lstStyle/>
                    <a:p>
                      <a:pPr algn="l" fontAlgn="b"/>
                      <a:r>
                        <a:rPr lang="en-US" sz="1100" b="0" i="0" u="none" strike="noStrike">
                          <a:solidFill>
                            <a:srgbClr val="000000"/>
                          </a:solidFill>
                          <a:effectLst/>
                          <a:latin typeface="Calibri"/>
                        </a:rPr>
                        <a:t> $           -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0">
                <a:tc gridSpan="5">
                  <a:txBody>
                    <a:bodyPr/>
                    <a:lstStyle/>
                    <a:p>
                      <a:pPr algn="ctr" fontAlgn="b"/>
                      <a:r>
                        <a:rPr lang="en-US" sz="1100" b="1" i="0" u="none" strike="noStrike">
                          <a:solidFill>
                            <a:srgbClr val="000000"/>
                          </a:solidFill>
                          <a:effectLst/>
                          <a:latin typeface="Calibri"/>
                        </a:rPr>
                        <a:t>Hydraulics</a:t>
                      </a: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100" b="1" i="0" u="none" strike="noStrike">
                          <a:solidFill>
                            <a:srgbClr val="000000"/>
                          </a:solidFill>
                          <a:effectLst/>
                          <a:latin typeface="Calibri"/>
                        </a:rPr>
                        <a:t> $  1,676.16 </a:t>
                      </a:r>
                    </a:p>
                  </a:txBody>
                  <a:tcPr marL="9525" marR="9525" marT="9525" marB="0" anchor="b"/>
                </a:tc>
              </a:tr>
              <a:tr h="104617">
                <a:tc>
                  <a:txBody>
                    <a:bodyPr/>
                    <a:lstStyle/>
                    <a:p>
                      <a:pPr algn="l" fontAlgn="b"/>
                      <a:r>
                        <a:rPr lang="en-US" sz="1100" b="0" i="0" u="none" strike="noStrike">
                          <a:solidFill>
                            <a:srgbClr val="000000"/>
                          </a:solidFill>
                          <a:effectLst/>
                          <a:latin typeface="Calibri"/>
                        </a:rPr>
                        <a:t>Pump</a:t>
                      </a:r>
                    </a:p>
                  </a:txBody>
                  <a:tcPr marL="9525" marR="9525" marT="9525" marB="0" anchor="b"/>
                </a:tc>
                <a:tc>
                  <a:txBody>
                    <a:bodyPr/>
                    <a:lstStyle/>
                    <a:p>
                      <a:pPr algn="r" fontAlgn="b"/>
                      <a:r>
                        <a:rPr lang="en-US" sz="1100" b="0" i="0" u="none" strike="noStrike">
                          <a:solidFill>
                            <a:srgbClr val="000000"/>
                          </a:solidFill>
                          <a:effectLst/>
                          <a:latin typeface="Calibri"/>
                        </a:rPr>
                        <a:t>1</a:t>
                      </a:r>
                    </a:p>
                  </a:txBody>
                  <a:tcPr marL="9525" marR="9525" marT="9525" marB="0" anchor="b"/>
                </a:tc>
                <a:tc>
                  <a:txBody>
                    <a:bodyPr/>
                    <a:lstStyle/>
                    <a:p>
                      <a:pPr algn="l" fontAlgn="b"/>
                      <a:r>
                        <a:rPr lang="en-US" sz="1100" b="0" i="0" u="none" strike="noStrike">
                          <a:solidFill>
                            <a:srgbClr val="000000"/>
                          </a:solidFill>
                          <a:effectLst/>
                          <a:latin typeface="Calibri"/>
                        </a:rPr>
                        <a:t> $  171.75 </a:t>
                      </a:r>
                    </a:p>
                  </a:txBody>
                  <a:tcPr marL="9525" marR="9525" marT="9525" marB="0" anchor="b"/>
                </a:tc>
                <a:tc>
                  <a:txBody>
                    <a:bodyPr/>
                    <a:lstStyle/>
                    <a:p>
                      <a:pPr algn="l" fontAlgn="b"/>
                      <a:r>
                        <a:rPr lang="en-US" sz="1100" b="0" i="0" u="none" strike="noStrike">
                          <a:solidFill>
                            <a:srgbClr val="000000"/>
                          </a:solidFill>
                          <a:effectLst/>
                          <a:latin typeface="Calibri"/>
                        </a:rPr>
                        <a:t> $    24.32 </a:t>
                      </a:r>
                    </a:p>
                  </a:txBody>
                  <a:tcPr marL="9525" marR="9525" marT="9525" marB="0" anchor="b"/>
                </a:tc>
                <a:tc>
                  <a:txBody>
                    <a:bodyPr/>
                    <a:lstStyle/>
                    <a:p>
                      <a:pPr algn="l" fontAlgn="b"/>
                      <a:r>
                        <a:rPr lang="en-US" sz="1100" b="0" i="0" u="none" strike="noStrike">
                          <a:solidFill>
                            <a:srgbClr val="000000"/>
                          </a:solidFill>
                          <a:effectLst/>
                          <a:latin typeface="Calibri"/>
                        </a:rPr>
                        <a:t> $  196.07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Motor</a:t>
                      </a:r>
                    </a:p>
                  </a:txBody>
                  <a:tcPr marL="9525" marR="9525" marT="9525" marB="0" anchor="b"/>
                </a:tc>
                <a:tc>
                  <a:txBody>
                    <a:bodyPr/>
                    <a:lstStyle/>
                    <a:p>
                      <a:pPr algn="r" fontAlgn="b"/>
                      <a:r>
                        <a:rPr lang="en-US" sz="1100" b="0" i="0" u="none" strike="noStrike">
                          <a:solidFill>
                            <a:srgbClr val="000000"/>
                          </a:solidFill>
                          <a:effectLst/>
                          <a:latin typeface="Calibri"/>
                        </a:rPr>
                        <a:t>1</a:t>
                      </a:r>
                    </a:p>
                  </a:txBody>
                  <a:tcPr marL="9525" marR="9525" marT="9525" marB="0" anchor="b"/>
                </a:tc>
                <a:tc>
                  <a:txBody>
                    <a:bodyPr/>
                    <a:lstStyle/>
                    <a:p>
                      <a:pPr algn="l" fontAlgn="b"/>
                      <a:r>
                        <a:rPr lang="en-US" sz="1100" b="0" i="0" u="none" strike="noStrike">
                          <a:solidFill>
                            <a:srgbClr val="000000"/>
                          </a:solidFill>
                          <a:effectLst/>
                          <a:latin typeface="Calibri"/>
                        </a:rPr>
                        <a:t> $  123.00 </a:t>
                      </a:r>
                    </a:p>
                  </a:txBody>
                  <a:tcPr marL="9525" marR="9525" marT="9525" marB="0" anchor="b"/>
                </a:tc>
                <a:tc>
                  <a:txBody>
                    <a:bodyPr/>
                    <a:lstStyle/>
                    <a:p>
                      <a:pPr algn="l" fontAlgn="b"/>
                      <a:r>
                        <a:rPr lang="en-US" sz="1100" b="0" i="0" u="none" strike="noStrike">
                          <a:solidFill>
                            <a:srgbClr val="000000"/>
                          </a:solidFill>
                          <a:effectLst/>
                          <a:latin typeface="Calibri"/>
                        </a:rPr>
                        <a:t> $           -   </a:t>
                      </a:r>
                    </a:p>
                  </a:txBody>
                  <a:tcPr marL="9525" marR="9525" marT="9525" marB="0" anchor="b"/>
                </a:tc>
                <a:tc>
                  <a:txBody>
                    <a:bodyPr/>
                    <a:lstStyle/>
                    <a:p>
                      <a:pPr algn="l" fontAlgn="b"/>
                      <a:r>
                        <a:rPr lang="en-US" sz="1100" b="0" i="0" u="none" strike="noStrike">
                          <a:solidFill>
                            <a:srgbClr val="000000"/>
                          </a:solidFill>
                          <a:effectLst/>
                          <a:latin typeface="Calibri"/>
                        </a:rPr>
                        <a:t> $  123.00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Cylinder</a:t>
                      </a:r>
                    </a:p>
                  </a:txBody>
                  <a:tcPr marL="9525" marR="9525" marT="9525" marB="0" anchor="b"/>
                </a:tc>
                <a:tc>
                  <a:txBody>
                    <a:bodyPr/>
                    <a:lstStyle/>
                    <a:p>
                      <a:pPr algn="r" fontAlgn="b"/>
                      <a:r>
                        <a:rPr lang="en-US" sz="1100" b="0" i="0" u="none" strike="noStrike">
                          <a:solidFill>
                            <a:srgbClr val="000000"/>
                          </a:solidFill>
                          <a:effectLst/>
                          <a:latin typeface="Calibri"/>
                        </a:rPr>
                        <a:t>1</a:t>
                      </a:r>
                    </a:p>
                  </a:txBody>
                  <a:tcPr marL="9525" marR="9525" marT="9525" marB="0" anchor="b"/>
                </a:tc>
                <a:tc>
                  <a:txBody>
                    <a:bodyPr/>
                    <a:lstStyle/>
                    <a:p>
                      <a:pPr algn="l" fontAlgn="b"/>
                      <a:r>
                        <a:rPr lang="en-US" sz="1100" b="0" i="0" u="none" strike="noStrike">
                          <a:solidFill>
                            <a:srgbClr val="000000"/>
                          </a:solidFill>
                          <a:effectLst/>
                          <a:latin typeface="Calibri"/>
                        </a:rPr>
                        <a:t> $  236.50 </a:t>
                      </a:r>
                    </a:p>
                  </a:txBody>
                  <a:tcPr marL="9525" marR="9525" marT="9525" marB="0" anchor="b"/>
                </a:tc>
                <a:tc>
                  <a:txBody>
                    <a:bodyPr/>
                    <a:lstStyle/>
                    <a:p>
                      <a:pPr algn="l" fontAlgn="b"/>
                      <a:r>
                        <a:rPr lang="en-US" sz="1100" b="0" i="0" u="none" strike="noStrike">
                          <a:solidFill>
                            <a:srgbClr val="000000"/>
                          </a:solidFill>
                          <a:effectLst/>
                          <a:latin typeface="Calibri"/>
                        </a:rPr>
                        <a:t> $           -   </a:t>
                      </a:r>
                    </a:p>
                  </a:txBody>
                  <a:tcPr marL="9525" marR="9525" marT="9525" marB="0" anchor="b"/>
                </a:tc>
                <a:tc>
                  <a:txBody>
                    <a:bodyPr/>
                    <a:lstStyle/>
                    <a:p>
                      <a:pPr algn="l" fontAlgn="b"/>
                      <a:r>
                        <a:rPr lang="en-US" sz="1100" b="0" i="0" u="none" strike="noStrike">
                          <a:solidFill>
                            <a:srgbClr val="000000"/>
                          </a:solidFill>
                          <a:effectLst/>
                          <a:latin typeface="Calibri"/>
                        </a:rPr>
                        <a:t> $  236.50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Sensor (0-5V)</a:t>
                      </a:r>
                    </a:p>
                  </a:txBody>
                  <a:tcPr marL="9525" marR="9525" marT="9525" marB="0" anchor="b"/>
                </a:tc>
                <a:tc>
                  <a:txBody>
                    <a:bodyPr/>
                    <a:lstStyle/>
                    <a:p>
                      <a:pPr algn="r" fontAlgn="b"/>
                      <a:r>
                        <a:rPr lang="en-US" sz="1100" b="0" i="0" u="none" strike="noStrike">
                          <a:solidFill>
                            <a:srgbClr val="000000"/>
                          </a:solidFill>
                          <a:effectLst/>
                          <a:latin typeface="Calibri"/>
                        </a:rPr>
                        <a:t>1</a:t>
                      </a:r>
                    </a:p>
                  </a:txBody>
                  <a:tcPr marL="9525" marR="9525" marT="9525" marB="0" anchor="b"/>
                </a:tc>
                <a:tc>
                  <a:txBody>
                    <a:bodyPr/>
                    <a:lstStyle/>
                    <a:p>
                      <a:pPr algn="r" fontAlgn="b"/>
                      <a:r>
                        <a:rPr lang="en-US" sz="1100" b="0" i="0" u="none" strike="noStrike">
                          <a:solidFill>
                            <a:srgbClr val="000000"/>
                          </a:solidFill>
                          <a:effectLst/>
                          <a:latin typeface="Calibri"/>
                        </a:rPr>
                        <a:t>$391.50 </a:t>
                      </a:r>
                    </a:p>
                  </a:txBody>
                  <a:tcPr marL="9525" marR="9525" marT="9525" marB="0" anchor="b"/>
                </a:tc>
                <a:tc>
                  <a:txBody>
                    <a:bodyPr/>
                    <a:lstStyle/>
                    <a:p>
                      <a:pPr algn="l" fontAlgn="b"/>
                      <a:r>
                        <a:rPr lang="en-US" sz="1100" b="0" i="0" u="none" strike="noStrike">
                          <a:solidFill>
                            <a:srgbClr val="000000"/>
                          </a:solidFill>
                          <a:effectLst/>
                          <a:latin typeface="Calibri"/>
                        </a:rPr>
                        <a:t> $           -   </a:t>
                      </a:r>
                    </a:p>
                  </a:txBody>
                  <a:tcPr marL="9525" marR="9525" marT="9525" marB="0" anchor="b"/>
                </a:tc>
                <a:tc>
                  <a:txBody>
                    <a:bodyPr/>
                    <a:lstStyle/>
                    <a:p>
                      <a:pPr algn="l" fontAlgn="b"/>
                      <a:r>
                        <a:rPr lang="en-US" sz="1100" b="0" i="0" u="none" strike="noStrike">
                          <a:solidFill>
                            <a:srgbClr val="000000"/>
                          </a:solidFill>
                          <a:effectLst/>
                          <a:latin typeface="Calibri"/>
                        </a:rPr>
                        <a:t> $  391.50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Lines</a:t>
                      </a:r>
                    </a:p>
                  </a:txBody>
                  <a:tcPr marL="9525" marR="9525" marT="9525" marB="0" anchor="b"/>
                </a:tc>
                <a:tc>
                  <a:txBody>
                    <a:bodyPr/>
                    <a:lstStyle/>
                    <a:p>
                      <a:pPr algn="r" fontAlgn="b"/>
                      <a:r>
                        <a:rPr lang="en-US" sz="1100" b="0" i="0" u="none" strike="noStrike">
                          <a:solidFill>
                            <a:srgbClr val="000000"/>
                          </a:solidFill>
                          <a:effectLst/>
                          <a:latin typeface="Calibri"/>
                        </a:rPr>
                        <a:t>5</a:t>
                      </a:r>
                    </a:p>
                  </a:txBody>
                  <a:tcPr marL="9525" marR="9525" marT="9525" marB="0" anchor="b"/>
                </a:tc>
                <a:tc>
                  <a:txBody>
                    <a:bodyPr/>
                    <a:lstStyle/>
                    <a:p>
                      <a:pPr algn="l" fontAlgn="b"/>
                      <a:r>
                        <a:rPr lang="en-US" sz="1100" b="0" i="0" u="none" strike="noStrike">
                          <a:solidFill>
                            <a:srgbClr val="000000"/>
                          </a:solidFill>
                          <a:effectLst/>
                          <a:latin typeface="Calibri"/>
                        </a:rPr>
                        <a:t> $  100.00 </a:t>
                      </a:r>
                    </a:p>
                  </a:txBody>
                  <a:tcPr marL="9525" marR="9525" marT="9525" marB="0" anchor="b"/>
                </a:tc>
                <a:tc>
                  <a:txBody>
                    <a:bodyPr/>
                    <a:lstStyle/>
                    <a:p>
                      <a:pPr algn="l" fontAlgn="b"/>
                      <a:r>
                        <a:rPr lang="en-US" sz="1100" b="0" i="0" u="none" strike="noStrike">
                          <a:solidFill>
                            <a:srgbClr val="000000"/>
                          </a:solidFill>
                          <a:effectLst/>
                          <a:latin typeface="Calibri"/>
                        </a:rPr>
                        <a:t> $           -   </a:t>
                      </a:r>
                    </a:p>
                  </a:txBody>
                  <a:tcPr marL="9525" marR="9525" marT="9525" marB="0" anchor="b"/>
                </a:tc>
                <a:tc>
                  <a:txBody>
                    <a:bodyPr/>
                    <a:lstStyle/>
                    <a:p>
                      <a:pPr algn="l" fontAlgn="b"/>
                      <a:r>
                        <a:rPr lang="en-US" sz="1100" b="0" i="0" u="none" strike="noStrike">
                          <a:solidFill>
                            <a:srgbClr val="000000"/>
                          </a:solidFill>
                          <a:effectLst/>
                          <a:latin typeface="Calibri"/>
                        </a:rPr>
                        <a:t> $  500.00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Valve</a:t>
                      </a:r>
                    </a:p>
                  </a:txBody>
                  <a:tcPr marL="9525" marR="9525" marT="9525" marB="0" anchor="b"/>
                </a:tc>
                <a:tc>
                  <a:txBody>
                    <a:bodyPr/>
                    <a:lstStyle/>
                    <a:p>
                      <a:pPr algn="r" fontAlgn="b"/>
                      <a:r>
                        <a:rPr lang="en-US" sz="1100" b="0" i="0" u="none" strike="noStrike">
                          <a:solidFill>
                            <a:srgbClr val="000000"/>
                          </a:solidFill>
                          <a:effectLst/>
                          <a:latin typeface="Calibri"/>
                        </a:rPr>
                        <a:t>1</a:t>
                      </a:r>
                    </a:p>
                  </a:txBody>
                  <a:tcPr marL="9525" marR="9525" marT="9525" marB="0" anchor="b"/>
                </a:tc>
                <a:tc>
                  <a:txBody>
                    <a:bodyPr/>
                    <a:lstStyle/>
                    <a:p>
                      <a:pPr algn="l" fontAlgn="b"/>
                      <a:r>
                        <a:rPr lang="en-US" sz="1100" b="0" i="0" u="none" strike="noStrike">
                          <a:solidFill>
                            <a:srgbClr val="000000"/>
                          </a:solidFill>
                          <a:effectLst/>
                          <a:latin typeface="Calibri"/>
                        </a:rPr>
                        <a:t> $    85.00 </a:t>
                      </a:r>
                    </a:p>
                  </a:txBody>
                  <a:tcPr marL="9525" marR="9525" marT="9525" marB="0" anchor="b"/>
                </a:tc>
                <a:tc>
                  <a:txBody>
                    <a:bodyPr/>
                    <a:lstStyle/>
                    <a:p>
                      <a:pPr algn="l" fontAlgn="b"/>
                      <a:r>
                        <a:rPr lang="en-US" sz="1100" b="0" i="0" u="none" strike="noStrike">
                          <a:solidFill>
                            <a:srgbClr val="000000"/>
                          </a:solidFill>
                          <a:effectLst/>
                          <a:latin typeface="Calibri"/>
                        </a:rPr>
                        <a:t> $           -   </a:t>
                      </a:r>
                    </a:p>
                  </a:txBody>
                  <a:tcPr marL="9525" marR="9525" marT="9525" marB="0" anchor="b"/>
                </a:tc>
                <a:tc>
                  <a:txBody>
                    <a:bodyPr/>
                    <a:lstStyle/>
                    <a:p>
                      <a:pPr algn="l" fontAlgn="b"/>
                      <a:r>
                        <a:rPr lang="en-US" sz="1100" b="0" i="0" u="none" strike="noStrike">
                          <a:solidFill>
                            <a:srgbClr val="000000"/>
                          </a:solidFill>
                          <a:effectLst/>
                          <a:latin typeface="Calibri"/>
                        </a:rPr>
                        <a:t> $    85.00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Tank</a:t>
                      </a:r>
                    </a:p>
                  </a:txBody>
                  <a:tcPr marL="9525" marR="9525" marT="9525" marB="0" anchor="b"/>
                </a:tc>
                <a:tc>
                  <a:txBody>
                    <a:bodyPr/>
                    <a:lstStyle/>
                    <a:p>
                      <a:pPr algn="r" fontAlgn="b"/>
                      <a:r>
                        <a:rPr lang="en-US" sz="1100" b="0" i="0" u="none" strike="noStrike">
                          <a:solidFill>
                            <a:srgbClr val="000000"/>
                          </a:solidFill>
                          <a:effectLst/>
                          <a:latin typeface="Calibri"/>
                        </a:rPr>
                        <a:t>1</a:t>
                      </a:r>
                    </a:p>
                  </a:txBody>
                  <a:tcPr marL="9525" marR="9525" marT="9525" marB="0" anchor="b"/>
                </a:tc>
                <a:tc>
                  <a:txBody>
                    <a:bodyPr/>
                    <a:lstStyle/>
                    <a:p>
                      <a:pPr algn="l" fontAlgn="b"/>
                      <a:r>
                        <a:rPr lang="en-US" sz="1100" b="0" i="0" u="none" strike="noStrike">
                          <a:solidFill>
                            <a:srgbClr val="000000"/>
                          </a:solidFill>
                          <a:effectLst/>
                          <a:latin typeface="Calibri"/>
                        </a:rPr>
                        <a:t> $    70.00 </a:t>
                      </a:r>
                    </a:p>
                  </a:txBody>
                  <a:tcPr marL="9525" marR="9525" marT="9525" marB="0" anchor="b"/>
                </a:tc>
                <a:tc>
                  <a:txBody>
                    <a:bodyPr/>
                    <a:lstStyle/>
                    <a:p>
                      <a:pPr algn="l" fontAlgn="b"/>
                      <a:r>
                        <a:rPr lang="en-US" sz="1100" b="0" i="0" u="none" strike="noStrike">
                          <a:solidFill>
                            <a:srgbClr val="000000"/>
                          </a:solidFill>
                          <a:effectLst/>
                          <a:latin typeface="Calibri"/>
                        </a:rPr>
                        <a:t> $           -   </a:t>
                      </a:r>
                    </a:p>
                  </a:txBody>
                  <a:tcPr marL="9525" marR="9525" marT="9525" marB="0" anchor="b"/>
                </a:tc>
                <a:tc>
                  <a:txBody>
                    <a:bodyPr/>
                    <a:lstStyle/>
                    <a:p>
                      <a:pPr algn="l" fontAlgn="b"/>
                      <a:r>
                        <a:rPr lang="en-US" sz="1100" b="0" i="0" u="none" strike="noStrike">
                          <a:solidFill>
                            <a:srgbClr val="000000"/>
                          </a:solidFill>
                          <a:effectLst/>
                          <a:latin typeface="Calibri"/>
                        </a:rPr>
                        <a:t> $    70.00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327366">
                <a:tc>
                  <a:txBody>
                    <a:bodyPr/>
                    <a:lstStyle/>
                    <a:p>
                      <a:pPr algn="l" fontAlgn="b"/>
                      <a:r>
                        <a:rPr lang="en-US" sz="1100" b="0" i="0" u="none" strike="noStrike">
                          <a:solidFill>
                            <a:srgbClr val="000000"/>
                          </a:solidFill>
                          <a:effectLst/>
                          <a:latin typeface="Calibri"/>
                        </a:rPr>
                        <a:t>Filter housing</a:t>
                      </a:r>
                    </a:p>
                  </a:txBody>
                  <a:tcPr marL="9525" marR="9525" marT="9525" marB="0" anchor="b"/>
                </a:tc>
                <a:tc>
                  <a:txBody>
                    <a:bodyPr/>
                    <a:lstStyle/>
                    <a:p>
                      <a:pPr algn="r" fontAlgn="b"/>
                      <a:r>
                        <a:rPr lang="en-US" sz="1100" b="0" i="0" u="none" strike="noStrike">
                          <a:solidFill>
                            <a:srgbClr val="000000"/>
                          </a:solidFill>
                          <a:effectLst/>
                          <a:latin typeface="Calibri"/>
                        </a:rPr>
                        <a:t>1</a:t>
                      </a:r>
                    </a:p>
                  </a:txBody>
                  <a:tcPr marL="9525" marR="9525" marT="9525" marB="0" anchor="b"/>
                </a:tc>
                <a:tc>
                  <a:txBody>
                    <a:bodyPr/>
                    <a:lstStyle/>
                    <a:p>
                      <a:pPr algn="l" fontAlgn="b"/>
                      <a:r>
                        <a:rPr lang="en-US" sz="1100" b="0" i="0" u="none" strike="noStrike">
                          <a:solidFill>
                            <a:srgbClr val="000000"/>
                          </a:solidFill>
                          <a:effectLst/>
                          <a:latin typeface="Calibri"/>
                        </a:rPr>
                        <a:t> $    40.00 </a:t>
                      </a:r>
                    </a:p>
                  </a:txBody>
                  <a:tcPr marL="9525" marR="9525" marT="9525" marB="0" anchor="b"/>
                </a:tc>
                <a:tc>
                  <a:txBody>
                    <a:bodyPr/>
                    <a:lstStyle/>
                    <a:p>
                      <a:pPr algn="l" fontAlgn="b"/>
                      <a:r>
                        <a:rPr lang="en-US" sz="1100" b="0" i="0" u="none" strike="noStrike">
                          <a:solidFill>
                            <a:srgbClr val="000000"/>
                          </a:solidFill>
                          <a:effectLst/>
                          <a:latin typeface="Calibri"/>
                        </a:rPr>
                        <a:t> $           -   </a:t>
                      </a:r>
                    </a:p>
                  </a:txBody>
                  <a:tcPr marL="9525" marR="9525" marT="9525" marB="0" anchor="b"/>
                </a:tc>
                <a:tc>
                  <a:txBody>
                    <a:bodyPr/>
                    <a:lstStyle/>
                    <a:p>
                      <a:pPr algn="l" fontAlgn="b"/>
                      <a:r>
                        <a:rPr lang="en-US" sz="1100" b="0" i="0" u="none" strike="noStrike">
                          <a:solidFill>
                            <a:srgbClr val="000000"/>
                          </a:solidFill>
                          <a:effectLst/>
                          <a:latin typeface="Calibri"/>
                        </a:rPr>
                        <a:t> $    40.00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Filter Cartridge</a:t>
                      </a:r>
                    </a:p>
                  </a:txBody>
                  <a:tcPr marL="9525" marR="9525" marT="9525" marB="0" anchor="b"/>
                </a:tc>
                <a:tc>
                  <a:txBody>
                    <a:bodyPr/>
                    <a:lstStyle/>
                    <a:p>
                      <a:pPr algn="r" fontAlgn="b"/>
                      <a:r>
                        <a:rPr lang="en-US" sz="1100" b="0" i="0" u="none" strike="noStrike">
                          <a:solidFill>
                            <a:srgbClr val="000000"/>
                          </a:solidFill>
                          <a:effectLst/>
                          <a:latin typeface="Calibri"/>
                        </a:rPr>
                        <a:t>1</a:t>
                      </a:r>
                    </a:p>
                  </a:txBody>
                  <a:tcPr marL="9525" marR="9525" marT="9525" marB="0" anchor="b"/>
                </a:tc>
                <a:tc>
                  <a:txBody>
                    <a:bodyPr/>
                    <a:lstStyle/>
                    <a:p>
                      <a:pPr algn="l" fontAlgn="b"/>
                      <a:r>
                        <a:rPr lang="en-US" sz="1100" b="0" i="0" u="none" strike="noStrike">
                          <a:solidFill>
                            <a:srgbClr val="000000"/>
                          </a:solidFill>
                          <a:effectLst/>
                          <a:latin typeface="Calibri"/>
                        </a:rPr>
                        <a:t> $    20.00 </a:t>
                      </a:r>
                    </a:p>
                  </a:txBody>
                  <a:tcPr marL="9525" marR="9525" marT="9525" marB="0" anchor="b"/>
                </a:tc>
                <a:tc>
                  <a:txBody>
                    <a:bodyPr/>
                    <a:lstStyle/>
                    <a:p>
                      <a:pPr algn="l" fontAlgn="b"/>
                      <a:r>
                        <a:rPr lang="en-US" sz="1100" b="0" i="0" u="none" strike="noStrike">
                          <a:solidFill>
                            <a:srgbClr val="000000"/>
                          </a:solidFill>
                          <a:effectLst/>
                          <a:latin typeface="Calibri"/>
                        </a:rPr>
                        <a:t> $           -   </a:t>
                      </a:r>
                    </a:p>
                  </a:txBody>
                  <a:tcPr marL="9525" marR="9525" marT="9525" marB="0" anchor="b"/>
                </a:tc>
                <a:tc>
                  <a:txBody>
                    <a:bodyPr/>
                    <a:lstStyle/>
                    <a:p>
                      <a:pPr algn="l" fontAlgn="b"/>
                      <a:r>
                        <a:rPr lang="en-US" sz="1100" b="0" i="0" u="none" strike="noStrike">
                          <a:solidFill>
                            <a:srgbClr val="000000"/>
                          </a:solidFill>
                          <a:effectLst/>
                          <a:latin typeface="Calibri"/>
                        </a:rPr>
                        <a:t> $    20.00 </a:t>
                      </a: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 </a:t>
                      </a:r>
                    </a:p>
                  </a:txBody>
                  <a:tcPr marL="9525" marR="9525" marT="9525" marB="0" anchor="b"/>
                </a:tc>
                <a:tc>
                  <a:txBody>
                    <a:bodyPr/>
                    <a:lstStyle/>
                    <a:p>
                      <a:pPr algn="l" fontAlgn="b"/>
                      <a:r>
                        <a:rPr lang="en-US" sz="1100" b="0" i="0" u="none" strike="noStrike">
                          <a:solidFill>
                            <a:srgbClr val="000000"/>
                          </a:solidFill>
                          <a:effectLst/>
                          <a:latin typeface="Calibri"/>
                        </a:rPr>
                        <a:t> </a:t>
                      </a:r>
                    </a:p>
                  </a:txBody>
                  <a:tcPr marL="9525" marR="9525" marT="9525" marB="0" anchor="b"/>
                </a:tc>
                <a:tc>
                  <a:txBody>
                    <a:bodyPr/>
                    <a:lstStyle/>
                    <a:p>
                      <a:pPr algn="l" fontAlgn="b"/>
                      <a:r>
                        <a:rPr lang="en-US" sz="1100" b="0" i="0" u="none" strike="noStrike">
                          <a:solidFill>
                            <a:srgbClr val="000000"/>
                          </a:solidFill>
                          <a:effectLst/>
                          <a:latin typeface="Calibri"/>
                        </a:rPr>
                        <a:t> </a:t>
                      </a:r>
                    </a:p>
                  </a:txBody>
                  <a:tcPr marL="9525" marR="9525" marT="9525" marB="0" anchor="b"/>
                </a:tc>
                <a:tc>
                  <a:txBody>
                    <a:bodyPr/>
                    <a:lstStyle/>
                    <a:p>
                      <a:pPr algn="l" fontAlgn="b"/>
                      <a:r>
                        <a:rPr lang="en-US" sz="1100" b="0" i="0" u="none" strike="noStrike">
                          <a:solidFill>
                            <a:srgbClr val="000000"/>
                          </a:solidFill>
                          <a:effectLst/>
                          <a:latin typeface="Calibri"/>
                        </a:rPr>
                        <a:t> $           -   </a:t>
                      </a:r>
                    </a:p>
                  </a:txBody>
                  <a:tcPr marL="9525" marR="9525" marT="9525" marB="0" anchor="b"/>
                </a:tc>
                <a:tc>
                  <a:txBody>
                    <a:bodyPr/>
                    <a:lstStyle/>
                    <a:p>
                      <a:pPr algn="l" fontAlgn="b"/>
                      <a:r>
                        <a:rPr lang="en-US" sz="1100" b="0" i="0" u="none" strike="noStrike">
                          <a:solidFill>
                            <a:srgbClr val="000000"/>
                          </a:solidFill>
                          <a:effectLst/>
                          <a:latin typeface="Calibri"/>
                        </a:rPr>
                        <a:t> $           -   </a:t>
                      </a: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r>
              <a:tr h="104617">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r>
            </a:tbl>
          </a:graphicData>
        </a:graphic>
      </p:graphicFrame>
      <p:sp>
        <p:nvSpPr>
          <p:cNvPr id="78" name="Shape 78"/>
          <p:cNvSpPr txBox="1">
            <a:spLocks noGrp="1"/>
          </p:cNvSpPr>
          <p:nvPr>
            <p:ph type="title"/>
          </p:nvPr>
        </p:nvSpPr>
        <p:spPr>
          <a:xfrm>
            <a:off x="2971800" y="76200"/>
            <a:ext cx="8229600" cy="1143200"/>
          </a:xfrm>
          <a:prstGeom prst="rect">
            <a:avLst/>
          </a:prstGeom>
        </p:spPr>
        <p:txBody>
          <a:bodyPr lIns="91425" tIns="91425" rIns="91425" bIns="91425" anchor="b" anchorCtr="0">
            <a:noAutofit/>
          </a:bodyPr>
          <a:lstStyle/>
          <a:p>
            <a:pPr>
              <a:buNone/>
            </a:pPr>
            <a:r>
              <a:rPr lang="en" sz="4800" dirty="0" smtClean="0"/>
              <a:t>Final </a:t>
            </a:r>
            <a:r>
              <a:rPr lang="en" sz="4800" dirty="0"/>
              <a:t>Budget</a:t>
            </a:r>
          </a:p>
        </p:txBody>
      </p:sp>
      <p:sp>
        <p:nvSpPr>
          <p:cNvPr id="79" name="Shape 79"/>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endParaRPr sz="3600" dirty="0"/>
          </a:p>
        </p:txBody>
      </p:sp>
      <p:graphicFrame>
        <p:nvGraphicFramePr>
          <p:cNvPr id="3" name="Table 2"/>
          <p:cNvGraphicFramePr>
            <a:graphicFrameLocks noGrp="1"/>
          </p:cNvGraphicFramePr>
          <p:nvPr>
            <p:extLst>
              <p:ext uri="{D42A27DB-BD31-4B8C-83A1-F6EECF244321}">
                <p14:modId xmlns:p14="http://schemas.microsoft.com/office/powerpoint/2010/main" val="2420772426"/>
              </p:ext>
            </p:extLst>
          </p:nvPr>
        </p:nvGraphicFramePr>
        <p:xfrm>
          <a:off x="5562600" y="1295400"/>
          <a:ext cx="2286000" cy="1356360"/>
        </p:xfrm>
        <a:graphic>
          <a:graphicData uri="http://schemas.openxmlformats.org/drawingml/2006/table">
            <a:tbl>
              <a:tblPr>
                <a:tableStyleId>{5C22544A-7EE6-4342-B048-85BDC9FD1C3A}</a:tableStyleId>
              </a:tblPr>
              <a:tblGrid>
                <a:gridCol w="990600"/>
                <a:gridCol w="1295400"/>
              </a:tblGrid>
              <a:tr h="200025">
                <a:tc>
                  <a:txBody>
                    <a:bodyPr/>
                    <a:lstStyle/>
                    <a:p>
                      <a:pPr algn="l" fontAlgn="b"/>
                      <a:r>
                        <a:rPr lang="en-US" sz="1100" b="0" i="0" u="none" strike="noStrike" dirty="0">
                          <a:solidFill>
                            <a:srgbClr val="000000"/>
                          </a:solidFill>
                          <a:effectLst/>
                          <a:latin typeface="Calibri"/>
                        </a:rPr>
                        <a:t>Category</a:t>
                      </a:r>
                    </a:p>
                  </a:txBody>
                  <a:tcPr marL="9525" marR="9525" marT="9525" marB="0" anchor="b"/>
                </a:tc>
                <a:tc>
                  <a:txBody>
                    <a:bodyPr/>
                    <a:lstStyle/>
                    <a:p>
                      <a:pPr algn="l" fontAlgn="b"/>
                      <a:r>
                        <a:rPr lang="en-US" sz="1100" b="0" i="0" u="none" strike="noStrike" dirty="0">
                          <a:solidFill>
                            <a:srgbClr val="000000"/>
                          </a:solidFill>
                          <a:effectLst/>
                          <a:latin typeface="Calibri"/>
                        </a:rPr>
                        <a:t>Total</a:t>
                      </a:r>
                    </a:p>
                  </a:txBody>
                  <a:tcPr marL="9525" marR="9525" marT="9525" marB="0" anchor="b"/>
                </a:tc>
              </a:tr>
              <a:tr h="200025">
                <a:tc>
                  <a:txBody>
                    <a:bodyPr/>
                    <a:lstStyle/>
                    <a:p>
                      <a:pPr algn="l" fontAlgn="b"/>
                      <a:r>
                        <a:rPr lang="en-US" sz="1100" b="0" i="0" u="none" strike="noStrike">
                          <a:solidFill>
                            <a:srgbClr val="000000"/>
                          </a:solidFill>
                          <a:effectLst/>
                          <a:latin typeface="Calibri"/>
                        </a:rPr>
                        <a:t>Electronics</a:t>
                      </a:r>
                    </a:p>
                  </a:txBody>
                  <a:tcPr marL="9525" marR="9525" marT="9525" marB="0" anchor="b"/>
                </a:tc>
                <a:tc>
                  <a:txBody>
                    <a:bodyPr/>
                    <a:lstStyle/>
                    <a:p>
                      <a:pPr algn="l" fontAlgn="b"/>
                      <a:r>
                        <a:rPr lang="en-US" sz="1100" b="0" i="0" u="none" strike="noStrike">
                          <a:solidFill>
                            <a:srgbClr val="000000"/>
                          </a:solidFill>
                          <a:effectLst/>
                          <a:latin typeface="Calibri"/>
                        </a:rPr>
                        <a:t> $      600.95 </a:t>
                      </a:r>
                    </a:p>
                  </a:txBody>
                  <a:tcPr marL="9525" marR="9525" marT="9525" marB="0" anchor="b"/>
                </a:tc>
              </a:tr>
              <a:tr h="190500">
                <a:tc>
                  <a:txBody>
                    <a:bodyPr/>
                    <a:lstStyle/>
                    <a:p>
                      <a:pPr algn="l" fontAlgn="b"/>
                      <a:r>
                        <a:rPr lang="en-US" sz="1100" b="0" i="0" u="none" strike="noStrike">
                          <a:solidFill>
                            <a:srgbClr val="000000"/>
                          </a:solidFill>
                          <a:effectLst/>
                          <a:latin typeface="Calibri"/>
                        </a:rPr>
                        <a:t>Hydraulics</a:t>
                      </a:r>
                    </a:p>
                  </a:txBody>
                  <a:tcPr marL="9525" marR="9525" marT="9525" marB="0" anchor="b"/>
                </a:tc>
                <a:tc>
                  <a:txBody>
                    <a:bodyPr/>
                    <a:lstStyle/>
                    <a:p>
                      <a:pPr algn="l" fontAlgn="b"/>
                      <a:r>
                        <a:rPr lang="en-US" sz="1100" b="0" i="0" u="none" strike="noStrike">
                          <a:solidFill>
                            <a:srgbClr val="000000"/>
                          </a:solidFill>
                          <a:effectLst/>
                          <a:latin typeface="Calibri"/>
                        </a:rPr>
                        <a:t> $  1,676.16 </a:t>
                      </a:r>
                    </a:p>
                  </a:txBody>
                  <a:tcPr marL="9525" marR="9525" marT="9525" marB="0" anchor="b"/>
                </a:tc>
              </a:tr>
              <a:tr h="190500">
                <a:tc>
                  <a:txBody>
                    <a:bodyPr/>
                    <a:lstStyle/>
                    <a:p>
                      <a:pPr algn="l" fontAlgn="b"/>
                      <a:r>
                        <a:rPr lang="en-US" sz="1100" b="0" i="0" u="none" strike="noStrike">
                          <a:solidFill>
                            <a:srgbClr val="000000"/>
                          </a:solidFill>
                          <a:effectLst/>
                          <a:latin typeface="Calibri"/>
                        </a:rPr>
                        <a:t>Mechanical</a:t>
                      </a:r>
                    </a:p>
                  </a:txBody>
                  <a:tcPr marL="9525" marR="9525" marT="9525" marB="0" anchor="b"/>
                </a:tc>
                <a:tc>
                  <a:txBody>
                    <a:bodyPr/>
                    <a:lstStyle/>
                    <a:p>
                      <a:pPr algn="l" fontAlgn="b"/>
                      <a:r>
                        <a:rPr lang="en-US" sz="1100" b="0" i="0" u="none" strike="noStrike">
                          <a:solidFill>
                            <a:srgbClr val="000000"/>
                          </a:solidFill>
                          <a:effectLst/>
                          <a:latin typeface="Calibri"/>
                        </a:rPr>
                        <a:t> $      491.52 </a:t>
                      </a:r>
                    </a:p>
                  </a:txBody>
                  <a:tcPr marL="9525" marR="9525" marT="9525" marB="0" anchor="b"/>
                </a:tc>
              </a:tr>
              <a:tr h="200025">
                <a:tc>
                  <a:txBody>
                    <a:bodyPr/>
                    <a:lstStyle/>
                    <a:p>
                      <a:pPr algn="l" fontAlgn="b"/>
                      <a:r>
                        <a:rPr lang="en-US" sz="1100" b="0" i="0" u="none" strike="noStrike">
                          <a:solidFill>
                            <a:srgbClr val="000000"/>
                          </a:solidFill>
                          <a:effectLst/>
                          <a:latin typeface="Calibri"/>
                        </a:rPr>
                        <a:t>Raw Materials</a:t>
                      </a:r>
                    </a:p>
                  </a:txBody>
                  <a:tcPr marL="9525" marR="9525" marT="9525" marB="0" anchor="b"/>
                </a:tc>
                <a:tc>
                  <a:txBody>
                    <a:bodyPr/>
                    <a:lstStyle/>
                    <a:p>
                      <a:pPr algn="l" fontAlgn="b"/>
                      <a:r>
                        <a:rPr lang="en-US" sz="1100" b="0" i="0" u="none" strike="noStrike">
                          <a:solidFill>
                            <a:srgbClr val="000000"/>
                          </a:solidFill>
                          <a:effectLst/>
                          <a:latin typeface="Calibri"/>
                        </a:rPr>
                        <a:t> $      565.43 </a:t>
                      </a:r>
                    </a:p>
                  </a:txBody>
                  <a:tcPr marL="9525" marR="9525" marT="9525" marB="0" anchor="b"/>
                </a:tc>
              </a:tr>
              <a:tr h="200025">
                <a:tc>
                  <a:txBody>
                    <a:bodyPr/>
                    <a:lstStyle/>
                    <a:p>
                      <a:pPr algn="l" fontAlgn="b"/>
                      <a:r>
                        <a:rPr lang="en-US" sz="2400" b="1" i="0" u="none" strike="noStrike" dirty="0">
                          <a:solidFill>
                            <a:srgbClr val="000000"/>
                          </a:solidFill>
                          <a:effectLst/>
                          <a:latin typeface="Calibri"/>
                        </a:rPr>
                        <a:t>Total</a:t>
                      </a:r>
                    </a:p>
                  </a:txBody>
                  <a:tcPr marL="9525" marR="9525" marT="9525" marB="0" anchor="b"/>
                </a:tc>
                <a:tc>
                  <a:txBody>
                    <a:bodyPr/>
                    <a:lstStyle/>
                    <a:p>
                      <a:pPr algn="l" fontAlgn="b"/>
                      <a:r>
                        <a:rPr lang="en-US" sz="1800" b="1" i="0" u="none" strike="noStrike" dirty="0">
                          <a:solidFill>
                            <a:srgbClr val="000000"/>
                          </a:solidFill>
                          <a:effectLst/>
                          <a:latin typeface="Calibri"/>
                        </a:rPr>
                        <a:t> $   3,334.06 </a:t>
                      </a:r>
                    </a:p>
                  </a:txBody>
                  <a:tcPr marL="9525" marR="9525" marT="9525" marB="0" anchor="b"/>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868233688"/>
              </p:ext>
            </p:extLst>
          </p:nvPr>
        </p:nvGraphicFramePr>
        <p:xfrm>
          <a:off x="152400" y="58363"/>
          <a:ext cx="5257800" cy="6442473"/>
        </p:xfrm>
        <a:graphic>
          <a:graphicData uri="http://schemas.openxmlformats.org/drawingml/2006/table">
            <a:tbl>
              <a:tblPr>
                <a:tableStyleId>{5C22544A-7EE6-4342-B048-85BDC9FD1C3A}</a:tableStyleId>
              </a:tblPr>
              <a:tblGrid>
                <a:gridCol w="1666112"/>
                <a:gridCol w="655516"/>
                <a:gridCol w="764771"/>
                <a:gridCol w="764771"/>
                <a:gridCol w="655516"/>
                <a:gridCol w="751114"/>
              </a:tblGrid>
              <a:tr h="108900">
                <a:tc>
                  <a:txBody>
                    <a:bodyPr/>
                    <a:lstStyle/>
                    <a:p>
                      <a:pPr algn="l" fontAlgn="b"/>
                      <a:r>
                        <a:rPr lang="en-US" sz="800" b="1" u="none" strike="noStrike" dirty="0">
                          <a:effectLst/>
                        </a:rPr>
                        <a:t>Name</a:t>
                      </a:r>
                      <a:endParaRPr lang="en-US" sz="800" b="1" i="0" u="none" strike="noStrike" dirty="0">
                        <a:solidFill>
                          <a:srgbClr val="000000"/>
                        </a:solidFill>
                        <a:effectLst/>
                        <a:latin typeface="Calibri"/>
                      </a:endParaRPr>
                    </a:p>
                  </a:txBody>
                  <a:tcPr marL="4403" marR="4403" marT="4403" marB="0" anchor="b"/>
                </a:tc>
                <a:tc>
                  <a:txBody>
                    <a:bodyPr/>
                    <a:lstStyle/>
                    <a:p>
                      <a:pPr algn="l" fontAlgn="b"/>
                      <a:r>
                        <a:rPr lang="en-US" sz="800" b="1" u="none" strike="noStrike">
                          <a:effectLst/>
                        </a:rPr>
                        <a:t>Qt</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Price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Shipping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Total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gridSpan="5">
                  <a:txBody>
                    <a:bodyPr/>
                    <a:lstStyle/>
                    <a:p>
                      <a:pPr algn="ctr" fontAlgn="b"/>
                      <a:r>
                        <a:rPr lang="en-US" sz="800" b="1" u="none" strike="noStrike" dirty="0">
                          <a:effectLst/>
                        </a:rPr>
                        <a:t>Electronics</a:t>
                      </a:r>
                      <a:endParaRPr lang="en-US" sz="800" b="1" i="0" u="none" strike="noStrike" dirty="0">
                        <a:solidFill>
                          <a:srgbClr val="000000"/>
                        </a:solidFill>
                        <a:effectLst/>
                        <a:latin typeface="Calibri"/>
                      </a:endParaRPr>
                    </a:p>
                  </a:txBody>
                  <a:tcPr marL="4403" marR="4403" marT="4403"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800" b="1" u="none" strike="noStrike" dirty="0">
                          <a:effectLst/>
                        </a:rPr>
                        <a:t> </a:t>
                      </a:r>
                      <a:r>
                        <a:rPr lang="en-US" sz="800" b="0" u="none" strike="noStrike" dirty="0">
                          <a:effectLst/>
                        </a:rPr>
                        <a:t>$     </a:t>
                      </a:r>
                      <a:r>
                        <a:rPr lang="en-US" sz="800" b="1" u="none" strike="noStrike" dirty="0">
                          <a:effectLst/>
                        </a:rPr>
                        <a:t>600.95 </a:t>
                      </a:r>
                      <a:endParaRPr lang="en-US" sz="800" b="1" i="0" u="none" strike="noStrike" dirty="0">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7 segment display</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5</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16.46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15.00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97.30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Rasberry Pi</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55.00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12.72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67.72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Monitor</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136.00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136.00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hdmi cord</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5.79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5.79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i2c ADC</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14.95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4.07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19.02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Switches</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5.95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5.95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Misc </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150.00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150.00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Darlington Array</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6</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2.00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4.43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16.43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USB external HDD</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28.00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7.49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35.49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7-Seg I2C </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5</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5.95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7.50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37.25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Wireless router</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30.00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30.00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08900">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08900">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gridSpan="5">
                  <a:txBody>
                    <a:bodyPr/>
                    <a:lstStyle/>
                    <a:p>
                      <a:pPr algn="ctr" fontAlgn="b"/>
                      <a:r>
                        <a:rPr lang="en-US" sz="800" b="1" u="none" strike="noStrike">
                          <a:effectLst/>
                        </a:rPr>
                        <a:t>Hydraulics</a:t>
                      </a:r>
                      <a:endParaRPr lang="en-US" sz="800" b="1" i="0" u="none" strike="noStrike">
                        <a:solidFill>
                          <a:srgbClr val="000000"/>
                        </a:solidFill>
                        <a:effectLst/>
                        <a:latin typeface="Calibri"/>
                      </a:endParaRPr>
                    </a:p>
                  </a:txBody>
                  <a:tcPr marL="4403" marR="4403" marT="4403"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800" b="1" u="none" strike="noStrike" dirty="0">
                          <a:effectLst/>
                        </a:rPr>
                        <a:t> $ 1,676.16 </a:t>
                      </a:r>
                      <a:endParaRPr lang="en-US" sz="800" b="1" i="0" u="none" strike="noStrike" dirty="0">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Pump</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171.75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24.32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196.07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Motor</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123.00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123.00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Cylinder</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236.50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236.50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Sensor (0-5V)</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$391.50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391.50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Lines</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5</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100.00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500.00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Valve</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85.00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85.00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Tank</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70.00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70.00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Filter housing</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40.00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40.00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Filter Cartridge</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20.00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20.00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Motor Coupling</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4.22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4.22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Pump Coupling</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5.29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5.29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Coupling Spider</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2</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2.29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4.58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08900">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gridSpan="5">
                  <a:txBody>
                    <a:bodyPr/>
                    <a:lstStyle/>
                    <a:p>
                      <a:pPr algn="ctr" fontAlgn="b"/>
                      <a:r>
                        <a:rPr lang="en-US" sz="800" b="1" u="none" strike="noStrike">
                          <a:effectLst/>
                        </a:rPr>
                        <a:t>Mechanical</a:t>
                      </a:r>
                      <a:endParaRPr lang="en-US" sz="800" b="1" i="0" u="none" strike="noStrike">
                        <a:solidFill>
                          <a:srgbClr val="000000"/>
                        </a:solidFill>
                        <a:effectLst/>
                        <a:latin typeface="Calibri"/>
                      </a:endParaRPr>
                    </a:p>
                  </a:txBody>
                  <a:tcPr marL="4403" marR="4403" marT="4403"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800" b="1" u="none" strike="noStrike">
                          <a:effectLst/>
                        </a:rPr>
                        <a:t> $     491.52 </a:t>
                      </a:r>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Castors</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4</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47.88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191.52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Misc Hardware</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300.00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300.00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gridSpan="5">
                  <a:txBody>
                    <a:bodyPr/>
                    <a:lstStyle/>
                    <a:p>
                      <a:pPr algn="ctr" fontAlgn="b"/>
                      <a:r>
                        <a:rPr lang="en-US" sz="800" b="1" u="none" strike="noStrike">
                          <a:effectLst/>
                        </a:rPr>
                        <a:t>Raw Materials</a:t>
                      </a:r>
                      <a:endParaRPr lang="en-US" sz="800" b="1" i="0" u="none" strike="noStrike">
                        <a:solidFill>
                          <a:srgbClr val="000000"/>
                        </a:solidFill>
                        <a:effectLst/>
                        <a:latin typeface="Calibri"/>
                      </a:endParaRPr>
                    </a:p>
                  </a:txBody>
                  <a:tcPr marL="4403" marR="4403" marT="4403"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800" b="1" u="none" strike="noStrike">
                          <a:effectLst/>
                        </a:rPr>
                        <a:t> $     315.21 </a:t>
                      </a:r>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Frame Steel</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0</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r" fontAlgn="b"/>
                      <a:r>
                        <a:rPr lang="en-US" sz="800" b="1" u="none" strike="noStrike">
                          <a:effectLst/>
                        </a:rPr>
                        <a:t>0</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.00 ft</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2.33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r" fontAlgn="b"/>
                      <a:r>
                        <a:rPr lang="en-US" sz="800" b="1" u="none" strike="noStrike">
                          <a:effectLst/>
                        </a:rPr>
                        <a:t>0</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.00 ft</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3.63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r" fontAlgn="b"/>
                      <a:r>
                        <a:rPr lang="en-US" sz="800" b="1" u="none" strike="noStrike">
                          <a:effectLst/>
                        </a:rPr>
                        <a:t>0</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.00 ft</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12.06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Steel Cuts at Capitol</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6</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10.00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60.00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r"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Paint</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10</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7.00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70.00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Aluminum plate 1'x6'x.5"</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185.21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185.21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dirty="0">
                        <a:solidFill>
                          <a:srgbClr val="000000"/>
                        </a:solidFill>
                        <a:effectLst/>
                        <a:latin typeface="Calibri"/>
                      </a:endParaRPr>
                    </a:p>
                  </a:txBody>
                  <a:tcPr marL="4403" marR="4403" marT="4403" marB="0" anchor="b"/>
                </a:tc>
              </a:tr>
            </a:tbl>
          </a:graphicData>
        </a:graphic>
      </p:graphicFrame>
    </p:spTree>
    <p:extLst>
      <p:ext uri="{BB962C8B-B14F-4D97-AF65-F5344CB8AC3E}">
        <p14:creationId xmlns:p14="http://schemas.microsoft.com/office/powerpoint/2010/main" val="1606282586"/>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416</TotalTime>
  <Words>2155</Words>
  <Application>Microsoft Office PowerPoint</Application>
  <PresentationFormat>On-screen Show (4:3)</PresentationFormat>
  <Paragraphs>520</Paragraphs>
  <Slides>17</Slides>
  <Notes>9</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Bridge Tester</vt:lpstr>
      <vt:lpstr>What We Will Discuss </vt:lpstr>
      <vt:lpstr>Course Background</vt:lpstr>
      <vt:lpstr>Project Background</vt:lpstr>
      <vt:lpstr>Final Specs</vt:lpstr>
      <vt:lpstr>Final Design</vt:lpstr>
      <vt:lpstr>PowerPoint Presentation</vt:lpstr>
      <vt:lpstr>Work Breakdown</vt:lpstr>
      <vt:lpstr>Final Budget</vt:lpstr>
      <vt:lpstr>Project Management</vt:lpstr>
      <vt:lpstr>Website</vt:lpstr>
      <vt:lpstr>The Frame</vt:lpstr>
      <vt:lpstr>Hydraulic Subsystem</vt:lpstr>
      <vt:lpstr>PowerPoint Presentation</vt:lpstr>
      <vt:lpstr>Current Project Status</vt:lpstr>
      <vt:lpstr>Conclusion</vt:lpstr>
      <vt:lpstr>Questions?</vt:lpstr>
    </vt:vector>
  </TitlesOfParts>
  <Company>Vermont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Bridge Tester</dc:title>
  <dc:creator>testuser</dc:creator>
  <cp:lastModifiedBy>Ben</cp:lastModifiedBy>
  <cp:revision>60</cp:revision>
  <dcterms:created xsi:type="dcterms:W3CDTF">2014-02-07T19:30:39Z</dcterms:created>
  <dcterms:modified xsi:type="dcterms:W3CDTF">2014-02-10T01:13:21Z</dcterms:modified>
</cp:coreProperties>
</file>