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7" r:id="rId4"/>
    <p:sldId id="268" r:id="rId5"/>
    <p:sldId id="269" r:id="rId6"/>
    <p:sldId id="271" r:id="rId7"/>
    <p:sldId id="273" r:id="rId8"/>
    <p:sldId id="274" r:id="rId9"/>
    <p:sldId id="272" r:id="rId10"/>
    <p:sldId id="264" r:id="rId11"/>
    <p:sldId id="276" r:id="rId12"/>
    <p:sldId id="260" r:id="rId13"/>
    <p:sldId id="275" r:id="rId14"/>
    <p:sldId id="262" r:id="rId15"/>
    <p:sldId id="265"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86" autoAdjust="0"/>
  </p:normalViewPr>
  <p:slideViewPr>
    <p:cSldViewPr>
      <p:cViewPr>
        <p:scale>
          <a:sx n="66" d="100"/>
          <a:sy n="66" d="100"/>
        </p:scale>
        <p:origin x="-354" y="-9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Design\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43859649122806E-2"/>
          <c:y val="0.32742179768512542"/>
          <c:w val="0.7056352166505504"/>
          <c:h val="0.65936405490297334"/>
        </c:manualLayout>
      </c:layout>
      <c:pieChart>
        <c:varyColors val="1"/>
        <c:ser>
          <c:idx val="0"/>
          <c:order val="0"/>
          <c:tx>
            <c:strRef>
              <c:f>Main!$M$2</c:f>
              <c:strCache>
                <c:ptCount val="1"/>
                <c:pt idx="0">
                  <c:v>Total</c:v>
                </c:pt>
              </c:strCache>
            </c:strRef>
          </c:tx>
          <c:dLbls>
            <c:txPr>
              <a:bodyPr/>
              <a:lstStyle/>
              <a:p>
                <a:pPr>
                  <a:defRPr sz="1200"/>
                </a:pPr>
                <a:endParaRPr lang="en-US"/>
              </a:p>
            </c:txPr>
            <c:showLegendKey val="0"/>
            <c:showVal val="1"/>
            <c:showCatName val="1"/>
            <c:showSerName val="0"/>
            <c:showPercent val="1"/>
            <c:showBubbleSize val="0"/>
            <c:separator> </c:separator>
            <c:showLeaderLines val="1"/>
          </c:dLbls>
          <c:cat>
            <c:strRef>
              <c:f>Main!$L$3:$L$6</c:f>
              <c:strCache>
                <c:ptCount val="4"/>
                <c:pt idx="0">
                  <c:v>Electronics</c:v>
                </c:pt>
                <c:pt idx="1">
                  <c:v>Hydraulics</c:v>
                </c:pt>
                <c:pt idx="2">
                  <c:v>Mechanical</c:v>
                </c:pt>
                <c:pt idx="3">
                  <c:v>Raw Materials</c:v>
                </c:pt>
              </c:strCache>
            </c:strRef>
          </c:cat>
          <c:val>
            <c:numRef>
              <c:f>Main!$M$3:$M$6</c:f>
              <c:numCache>
                <c:formatCode>_("$"* #,##0.00_);_("$"* \(#,##0.00\);_("$"* "-"??_);_(@_)</c:formatCode>
                <c:ptCount val="4"/>
                <c:pt idx="0">
                  <c:v>600.94999999999993</c:v>
                </c:pt>
                <c:pt idx="1">
                  <c:v>1676.1599999999999</c:v>
                </c:pt>
                <c:pt idx="2">
                  <c:v>491.52</c:v>
                </c:pt>
                <c:pt idx="3">
                  <c:v>565.43395833333329</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5262598425196852"/>
          <c:y val="1.0511553702846179E-3"/>
          <c:w val="0.20848512685914261"/>
          <c:h val="0.2363779527559055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preliminary timeline and rough budget.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list.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3”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general </a:t>
            </a:r>
            <a:r>
              <a:rPr lang="en-US" sz="1200" b="0" i="0" u="none" strike="noStrike" kern="1200" dirty="0" err="1" smtClean="0">
                <a:solidFill>
                  <a:schemeClr val="tx1"/>
                </a:solidFill>
                <a:effectLst/>
                <a:latin typeface="+mn-lt"/>
                <a:ea typeface="+mn-ea"/>
                <a:cs typeface="+mn-cs"/>
              </a:rPr>
              <a:t>speccing</a:t>
            </a:r>
            <a:r>
              <a:rPr lang="en-US" sz="1200" b="0" i="0" u="none" strike="noStrike" kern="1200" dirty="0" smtClean="0">
                <a:solidFill>
                  <a:schemeClr val="tx1"/>
                </a:solidFill>
                <a:effectLst/>
                <a:latin typeface="+mn-lt"/>
                <a:ea typeface="+mn-ea"/>
                <a:cs typeface="+mn-cs"/>
              </a:rPr>
              <a:t> and estimated some costs for unexpected and unspecified bits of hardware. At the moment our electronics total comes up to around $400, the hydraulics to about $1000, the mechanical to around $350, and the raw materials to around $500. This brings our total to just under $2300 which is significantly under budget. We are sure there will be unexpected costs to increase the total project costs but we will still come in quite a bit under budget.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fulfills all of the requirements for the class. It has the required amount of mechanical, electrical, and software specifications. Our design fulfills the specifications of Mr. </a:t>
            </a:r>
            <a:r>
              <a:rPr lang="en-US" sz="1200" b="0" i="0" u="none" strike="noStrike" kern="1200" dirty="0" err="1" smtClean="0">
                <a:solidFill>
                  <a:schemeClr val="tx1"/>
                </a:solidFill>
                <a:effectLst/>
                <a:latin typeface="+mn-lt"/>
                <a:ea typeface="+mn-ea"/>
                <a:cs typeface="+mn-cs"/>
              </a:rPr>
              <a:t>Diebolds</a:t>
            </a:r>
            <a:r>
              <a:rPr lang="en-US" sz="1200" b="0" i="0" u="none" strike="noStrike" kern="1200" dirty="0" smtClean="0">
                <a:solidFill>
                  <a:schemeClr val="tx1"/>
                </a:solidFill>
                <a:effectLst/>
                <a:latin typeface="+mn-lt"/>
                <a:ea typeface="+mn-ea"/>
                <a:cs typeface="+mn-cs"/>
              </a:rPr>
              <a:t> the client. </a:t>
            </a:r>
            <a:r>
              <a:rPr lang="en-US" sz="1200" b="0" i="0" u="none" strike="noStrike" kern="1200" smtClean="0">
                <a:solidFill>
                  <a:schemeClr val="tx1"/>
                </a:solidFill>
                <a:effectLst/>
                <a:latin typeface="+mn-lt"/>
                <a:ea typeface="+mn-ea"/>
                <a:cs typeface="+mn-cs"/>
              </a:rPr>
              <a:t>Our project will be able to be constructed in a timely fashion and will fall within our budget constraints.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
        <p:nvSpPr>
          <p:cNvPr id="6" name="Title 1"/>
          <p:cNvSpPr txBox="1">
            <a:spLocks/>
          </p:cNvSpPr>
          <p:nvPr/>
        </p:nvSpPr>
        <p:spPr>
          <a:xfrm>
            <a:off x="457201"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Project managed on </a:t>
            </a:r>
            <a:r>
              <a:rPr lang="en-US" sz="2800" dirty="0" err="1" smtClean="0"/>
              <a:t>GitHub</a:t>
            </a:r>
            <a:endParaRPr lang="en-US" sz="2800" dirty="0"/>
          </a:p>
        </p:txBody>
      </p:sp>
    </p:spTree>
    <p:extLst>
      <p:ext uri="{BB962C8B-B14F-4D97-AF65-F5344CB8AC3E}">
        <p14:creationId xmlns:p14="http://schemas.microsoft.com/office/powerpoint/2010/main" val="323313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Found server to host on</a:t>
            </a:r>
          </a:p>
          <a:p>
            <a:r>
              <a:rPr lang="en-US" dirty="0" smtClean="0"/>
              <a:t>Found template</a:t>
            </a:r>
          </a:p>
          <a:p>
            <a:r>
              <a:rPr lang="en-US" dirty="0" smtClean="0"/>
              <a:t>Need to add content</a:t>
            </a:r>
          </a:p>
          <a:p>
            <a:r>
              <a:rPr lang="en-US" dirty="0" smtClean="0"/>
              <a:t>Need to migrate to VTC servers</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381" t="8999" r="31791" b="17859"/>
          <a:stretch/>
        </p:blipFill>
        <p:spPr bwMode="auto">
          <a:xfrm>
            <a:off x="4953000" y="1447800"/>
            <a:ext cx="4114800" cy="525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1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629" b="92871" l="9857" r="89905">
                        <a14:backgroundMark x1="60689" y1="70169" x2="60689" y2="70169"/>
                      </a14:backgroundRemoval>
                    </a14:imgEffect>
                  </a14:imgLayer>
                </a14:imgProps>
              </a:ext>
              <a:ext uri="{28A0092B-C50C-407E-A947-70E740481C1C}">
                <a14:useLocalDpi xmlns:a14="http://schemas.microsoft.com/office/drawing/2010/main" val="0"/>
              </a:ext>
            </a:extLst>
          </a:blip>
          <a:srcRect l="34799" t="7616" r="33712" b="6330"/>
          <a:stretch/>
        </p:blipFill>
        <p:spPr bwMode="auto">
          <a:xfrm flipH="1">
            <a:off x="4495800" y="0"/>
            <a:ext cx="4038600" cy="672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143000"/>
          </a:xfrm>
        </p:spPr>
        <p:txBody>
          <a:bodyPr/>
          <a:lstStyle/>
          <a:p>
            <a:r>
              <a:rPr lang="en-US" dirty="0" smtClean="0"/>
              <a:t>The Frame</a:t>
            </a:r>
            <a:endParaRPr lang="en-US" dirty="0"/>
          </a:p>
        </p:txBody>
      </p:sp>
      <p:pic>
        <p:nvPicPr>
          <p:cNvPr id="205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431" b="94161" l="35124" r="87911"/>
                    </a14:imgEffect>
                  </a14:imgLayer>
                </a14:imgProps>
              </a:ext>
              <a:ext uri="{28A0092B-C50C-407E-A947-70E740481C1C}">
                <a14:useLocalDpi xmlns:a14="http://schemas.microsoft.com/office/drawing/2010/main" val="0"/>
              </a:ext>
            </a:extLst>
          </a:blip>
          <a:srcRect l="34897" t="7602" r="34001" b="3751"/>
          <a:stretch/>
        </p:blipFill>
        <p:spPr bwMode="auto">
          <a:xfrm>
            <a:off x="228600" y="457200"/>
            <a:ext cx="3352800" cy="604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00100" y="914400"/>
            <a:ext cx="2209800" cy="1754326"/>
          </a:xfrm>
          <a:prstGeom prst="rect">
            <a:avLst/>
          </a:prstGeom>
          <a:noFill/>
        </p:spPr>
        <p:txBody>
          <a:bodyPr wrap="square" rtlCol="0">
            <a:spAutoFit/>
          </a:bodyPr>
          <a:lstStyle/>
          <a:p>
            <a:r>
              <a:rPr lang="en-US" sz="3600" dirty="0" smtClean="0"/>
              <a:t>Minimum Safety Factor is 2</a:t>
            </a:r>
            <a:endParaRPr lang="en-US" sz="3600" dirty="0"/>
          </a:p>
        </p:txBody>
      </p:sp>
      <p:sp>
        <p:nvSpPr>
          <p:cNvPr id="7" name="TextBox 6"/>
          <p:cNvSpPr txBox="1"/>
          <p:nvPr/>
        </p:nvSpPr>
        <p:spPr>
          <a:xfrm>
            <a:off x="5410200" y="928914"/>
            <a:ext cx="2667000" cy="2308324"/>
          </a:xfrm>
          <a:prstGeom prst="rect">
            <a:avLst/>
          </a:prstGeom>
          <a:noFill/>
        </p:spPr>
        <p:txBody>
          <a:bodyPr wrap="square" rtlCol="0">
            <a:spAutoFit/>
          </a:bodyPr>
          <a:lstStyle/>
          <a:p>
            <a:r>
              <a:rPr lang="en-US" sz="3600" dirty="0" smtClean="0"/>
              <a:t>Truss Is lighter and stiffer than </a:t>
            </a:r>
            <a:r>
              <a:rPr lang="en-US" sz="3600" dirty="0" smtClean="0">
                <a:latin typeface="Times New Roman" panose="02020603050405020304" pitchFamily="18" charset="0"/>
                <a:cs typeface="Times New Roman" panose="02020603050405020304" pitchFamily="18" charset="0"/>
              </a:rPr>
              <a:t>I</a:t>
            </a:r>
            <a:r>
              <a:rPr lang="en-US" sz="3600" dirty="0" smtClean="0"/>
              <a:t> beam</a:t>
            </a:r>
            <a:endParaRPr lang="en-US" sz="3600" dirty="0"/>
          </a:p>
        </p:txBody>
      </p:sp>
    </p:spTree>
    <p:extLst>
      <p:ext uri="{BB962C8B-B14F-4D97-AF65-F5344CB8AC3E}">
        <p14:creationId xmlns:p14="http://schemas.microsoft.com/office/powerpoint/2010/main" val="17403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582"/>
            <a:ext cx="8229600" cy="1143000"/>
          </a:xfrm>
        </p:spPr>
        <p:txBody>
          <a:bodyPr>
            <a:normAutofit/>
          </a:bodyPr>
          <a:lstStyle/>
          <a:p>
            <a:r>
              <a:rPr lang="en-US" dirty="0" smtClean="0"/>
              <a:t>Hydraulic Subsyste</a:t>
            </a:r>
            <a:r>
              <a:rPr lang="en-US" dirty="0"/>
              <a:t>m</a:t>
            </a:r>
          </a:p>
        </p:txBody>
      </p:sp>
      <p:sp>
        <p:nvSpPr>
          <p:cNvPr id="13" name="TextBox 12"/>
          <p:cNvSpPr txBox="1"/>
          <p:nvPr/>
        </p:nvSpPr>
        <p:spPr>
          <a:xfrm>
            <a:off x="875871" y="1874752"/>
            <a:ext cx="771943" cy="369332"/>
          </a:xfrm>
          <a:prstGeom prst="rect">
            <a:avLst/>
          </a:prstGeom>
          <a:noFill/>
        </p:spPr>
        <p:txBody>
          <a:bodyPr wrap="none" rtlCol="0">
            <a:spAutoFit/>
          </a:bodyPr>
          <a:lstStyle/>
          <a:p>
            <a:r>
              <a:rPr lang="en-US" dirty="0" smtClean="0"/>
              <a:t>½ NPT</a:t>
            </a:r>
          </a:p>
        </p:txBody>
      </p:sp>
      <p:grpSp>
        <p:nvGrpSpPr>
          <p:cNvPr id="15" name="Group 14"/>
          <p:cNvGrpSpPr/>
          <p:nvPr/>
        </p:nvGrpSpPr>
        <p:grpSpPr>
          <a:xfrm>
            <a:off x="5632549" y="3000445"/>
            <a:ext cx="685800" cy="990600"/>
            <a:chOff x="1600200" y="1981200"/>
            <a:chExt cx="685800" cy="990600"/>
          </a:xfrm>
        </p:grpSpPr>
        <p:sp>
          <p:nvSpPr>
            <p:cNvPr id="4" name="Oval 3"/>
            <p:cNvSpPr/>
            <p:nvPr/>
          </p:nvSpPr>
          <p:spPr>
            <a:xfrm>
              <a:off x="1600200" y="2133600"/>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p:cNvCxnSpPr>
            <p:nvPr/>
          </p:nvCxnSpPr>
          <p:spPr>
            <a:xfrm flipV="1">
              <a:off x="1943100" y="19812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4" idx="4"/>
            </p:cNvCxnSpPr>
            <p:nvPr/>
          </p:nvCxnSpPr>
          <p:spPr>
            <a:xfrm flipV="1">
              <a:off x="1943100" y="28194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a:off x="1752600" y="2124558"/>
              <a:ext cx="381000" cy="237641"/>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a:off x="803830" y="3751675"/>
            <a:ext cx="1524000" cy="609600"/>
            <a:chOff x="1524000" y="3733800"/>
            <a:chExt cx="1524000" cy="609600"/>
          </a:xfrm>
        </p:grpSpPr>
        <p:sp>
          <p:nvSpPr>
            <p:cNvPr id="25" name="Rectangle 24"/>
            <p:cNvSpPr/>
            <p:nvPr/>
          </p:nvSpPr>
          <p:spPr>
            <a:xfrm>
              <a:off x="1524000" y="3886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743200"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34425"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46831" y="4114800"/>
              <a:ext cx="11011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43100" y="3962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36578" y="3570769"/>
            <a:ext cx="1098378" cy="261610"/>
          </a:xfrm>
          <a:prstGeom prst="rect">
            <a:avLst/>
          </a:prstGeom>
          <a:noFill/>
        </p:spPr>
        <p:txBody>
          <a:bodyPr wrap="none" rtlCol="0">
            <a:spAutoFit/>
          </a:bodyPr>
          <a:lstStyle/>
          <a:p>
            <a:r>
              <a:rPr lang="en-US" sz="1050" dirty="0" smtClean="0"/>
              <a:t>Pressure Sensor</a:t>
            </a:r>
          </a:p>
        </p:txBody>
      </p:sp>
      <p:grpSp>
        <p:nvGrpSpPr>
          <p:cNvPr id="71" name="Group 70"/>
          <p:cNvGrpSpPr/>
          <p:nvPr/>
        </p:nvGrpSpPr>
        <p:grpSpPr>
          <a:xfrm rot="5400000">
            <a:off x="3137243" y="2805022"/>
            <a:ext cx="1828800" cy="1561614"/>
            <a:chOff x="5181600" y="3338996"/>
            <a:chExt cx="1828800" cy="1561614"/>
          </a:xfrm>
        </p:grpSpPr>
        <p:sp>
          <p:nvSpPr>
            <p:cNvPr id="70" name="Oval 69"/>
            <p:cNvSpPr/>
            <p:nvPr/>
          </p:nvSpPr>
          <p:spPr>
            <a:xfrm>
              <a:off x="5334000" y="4133849"/>
              <a:ext cx="114300" cy="114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38800" y="41148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096000" y="4114801"/>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53200" y="4114800"/>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03156" y="3897868"/>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86437" y="4114802"/>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943600" y="4114801"/>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05600" y="4114800"/>
              <a:ext cx="15240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705600" y="4114799"/>
              <a:ext cx="152400" cy="5334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5986521" y="3784048"/>
              <a:ext cx="89010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426810"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03156"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93473" y="4229100"/>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65056" y="4231481"/>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8710"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165056"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334000" y="4340778"/>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257800" y="4493178"/>
              <a:ext cx="3767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81600" y="4229100"/>
              <a:ext cx="195810" cy="4190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V="1">
            <a:off x="653165" y="1893802"/>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36578" y="3404900"/>
            <a:ext cx="14718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75871" y="2244084"/>
            <a:ext cx="763927" cy="369332"/>
          </a:xfrm>
          <a:prstGeom prst="rect">
            <a:avLst/>
          </a:prstGeom>
          <a:noFill/>
        </p:spPr>
        <p:txBody>
          <a:bodyPr wrap="none" rtlCol="0">
            <a:spAutoFit/>
          </a:bodyPr>
          <a:lstStyle/>
          <a:p>
            <a:r>
              <a:rPr lang="en-US" dirty="0" smtClean="0"/>
              <a:t>¼ NPT</a:t>
            </a:r>
          </a:p>
        </p:txBody>
      </p:sp>
      <p:cxnSp>
        <p:nvCxnSpPr>
          <p:cNvPr id="76" name="Straight Connector 75"/>
          <p:cNvCxnSpPr/>
          <p:nvPr/>
        </p:nvCxnSpPr>
        <p:spPr>
          <a:xfrm flipV="1">
            <a:off x="653165" y="2263134"/>
            <a:ext cx="0" cy="331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241649" y="3396721"/>
            <a:ext cx="0" cy="1980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36579" y="4509170"/>
            <a:ext cx="1471870" cy="450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290085" y="3396721"/>
            <a:ext cx="0" cy="2962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290085" y="3894898"/>
            <a:ext cx="0" cy="6187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578" y="2168080"/>
            <a:ext cx="0" cy="15454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256186" y="2168080"/>
            <a:ext cx="17192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375249" y="4238291"/>
            <a:ext cx="914400" cy="1260470"/>
            <a:chOff x="4191000" y="4114800"/>
            <a:chExt cx="914400" cy="1260470"/>
          </a:xfrm>
        </p:grpSpPr>
        <p:sp>
          <p:nvSpPr>
            <p:cNvPr id="100" name="Diamond 9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648200" y="4114800"/>
              <a:ext cx="0" cy="152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648200" y="5222870"/>
              <a:ext cx="0" cy="1524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75871" y="1505420"/>
            <a:ext cx="771943" cy="369332"/>
          </a:xfrm>
          <a:prstGeom prst="rect">
            <a:avLst/>
          </a:prstGeom>
          <a:noFill/>
        </p:spPr>
        <p:txBody>
          <a:bodyPr wrap="none" rtlCol="0">
            <a:spAutoFit/>
          </a:bodyPr>
          <a:lstStyle/>
          <a:p>
            <a:r>
              <a:rPr lang="en-US" dirty="0" smtClean="0"/>
              <a:t>¾ NPT</a:t>
            </a:r>
          </a:p>
        </p:txBody>
      </p:sp>
      <p:cxnSp>
        <p:nvCxnSpPr>
          <p:cNvPr id="108" name="Straight Connector 107"/>
          <p:cNvCxnSpPr/>
          <p:nvPr/>
        </p:nvCxnSpPr>
        <p:spPr>
          <a:xfrm flipV="1">
            <a:off x="653165" y="1524470"/>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75871" y="1136088"/>
            <a:ext cx="994759" cy="369332"/>
          </a:xfrm>
          <a:prstGeom prst="rect">
            <a:avLst/>
          </a:prstGeom>
          <a:noFill/>
        </p:spPr>
        <p:txBody>
          <a:bodyPr wrap="none" rtlCol="0">
            <a:spAutoFit/>
          </a:bodyPr>
          <a:lstStyle/>
          <a:p>
            <a:r>
              <a:rPr lang="en-US" dirty="0" smtClean="0"/>
              <a:t>1 ½  NPT</a:t>
            </a:r>
          </a:p>
        </p:txBody>
      </p:sp>
      <p:cxnSp>
        <p:nvCxnSpPr>
          <p:cNvPr id="112" name="Straight Connector 111"/>
          <p:cNvCxnSpPr/>
          <p:nvPr/>
        </p:nvCxnSpPr>
        <p:spPr>
          <a:xfrm flipV="1">
            <a:off x="653165" y="1155138"/>
            <a:ext cx="0" cy="3312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4832449" y="3903423"/>
            <a:ext cx="1" cy="3808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47357" y="1518672"/>
            <a:ext cx="697627" cy="369332"/>
          </a:xfrm>
          <a:prstGeom prst="rect">
            <a:avLst/>
          </a:prstGeom>
          <a:noFill/>
        </p:spPr>
        <p:txBody>
          <a:bodyPr wrap="none" rtlCol="0">
            <a:spAutoFit/>
          </a:bodyPr>
          <a:lstStyle/>
          <a:p>
            <a:r>
              <a:rPr lang="en-US" dirty="0" smtClean="0"/>
              <a:t>¾-16 </a:t>
            </a:r>
          </a:p>
        </p:txBody>
      </p:sp>
      <p:cxnSp>
        <p:nvCxnSpPr>
          <p:cNvPr id="118" name="Straight Connector 117"/>
          <p:cNvCxnSpPr/>
          <p:nvPr/>
        </p:nvCxnSpPr>
        <p:spPr>
          <a:xfrm flipV="1">
            <a:off x="1924651" y="1537722"/>
            <a:ext cx="0" cy="331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75449" y="3959502"/>
            <a:ext cx="0" cy="1539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813400" y="5492018"/>
            <a:ext cx="11620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4534593" y="2162282"/>
            <a:ext cx="1010047" cy="1066800"/>
            <a:chOff x="5162153" y="2971800"/>
            <a:chExt cx="1010047" cy="1066800"/>
          </a:xfrm>
        </p:grpSpPr>
        <p:sp>
          <p:nvSpPr>
            <p:cNvPr id="125" name="Rectangle 124"/>
            <p:cNvSpPr/>
            <p:nvPr/>
          </p:nvSpPr>
          <p:spPr>
            <a:xfrm>
              <a:off x="5447506" y="3447018"/>
              <a:ext cx="419894" cy="4391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5562600" y="3447018"/>
              <a:ext cx="0" cy="4391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5" idx="1"/>
            </p:cNvCxnSpPr>
            <p:nvPr/>
          </p:nvCxnSpPr>
          <p:spPr>
            <a:xfrm>
              <a:off x="5162153" y="3666609"/>
              <a:ext cx="285353" cy="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5162153" y="3200400"/>
              <a:ext cx="0" cy="46621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62153" y="3200400"/>
              <a:ext cx="495300" cy="0"/>
            </a:xfrm>
            <a:prstGeom prst="straightConnector1">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0"/>
            </p:cNvCxnSpPr>
            <p:nvPr/>
          </p:nvCxnSpPr>
          <p:spPr>
            <a:xfrm flipV="1">
              <a:off x="5657453" y="2971800"/>
              <a:ext cx="0" cy="475218"/>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5" idx="2"/>
            </p:cNvCxnSpPr>
            <p:nvPr/>
          </p:nvCxnSpPr>
          <p:spPr>
            <a:xfrm flipV="1">
              <a:off x="5657453" y="3886200"/>
              <a:ext cx="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533827" y="4038600"/>
              <a:ext cx="247252" cy="0"/>
            </a:xfrm>
            <a:prstGeom prst="straightConnector1">
              <a:avLst/>
            </a:prstGeom>
            <a:ln w="25400" cap="rnd">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781079" y="3962400"/>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5533827" y="3955256"/>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3"/>
            </p:cNvCxnSpPr>
            <p:nvPr/>
          </p:nvCxnSpPr>
          <p:spPr>
            <a:xfrm flipV="1">
              <a:off x="5867400" y="3581400"/>
              <a:ext cx="76200" cy="85209"/>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436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0198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60960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p:nvPr/>
        </p:nvCxnSpPr>
        <p:spPr>
          <a:xfrm>
            <a:off x="5975449" y="2162282"/>
            <a:ext cx="1" cy="858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12244" y="1755327"/>
            <a:ext cx="3707409" cy="369332"/>
          </a:xfrm>
          <a:prstGeom prst="rect">
            <a:avLst/>
          </a:prstGeom>
          <a:noFill/>
        </p:spPr>
        <p:txBody>
          <a:bodyPr wrap="square" rtlCol="0">
            <a:spAutoFit/>
          </a:bodyPr>
          <a:lstStyle/>
          <a:p>
            <a:r>
              <a:rPr lang="en-US" dirty="0" smtClean="0"/>
              <a:t>Valve has built in pressure relief</a:t>
            </a:r>
            <a:endParaRPr lang="en-US" dirty="0"/>
          </a:p>
        </p:txBody>
      </p:sp>
      <p:grpSp>
        <p:nvGrpSpPr>
          <p:cNvPr id="3" name="Group 2"/>
          <p:cNvGrpSpPr/>
          <p:nvPr/>
        </p:nvGrpSpPr>
        <p:grpSpPr>
          <a:xfrm rot="5400000">
            <a:off x="5661394" y="4202892"/>
            <a:ext cx="628110" cy="468050"/>
            <a:chOff x="3442007" y="3064407"/>
            <a:chExt cx="628110" cy="468050"/>
          </a:xfrm>
        </p:grpSpPr>
        <p:grpSp>
          <p:nvGrpSpPr>
            <p:cNvPr id="77" name="Group 76"/>
            <p:cNvGrpSpPr/>
            <p:nvPr/>
          </p:nvGrpSpPr>
          <p:grpSpPr>
            <a:xfrm rot="16200000">
              <a:off x="3522037" y="2984377"/>
              <a:ext cx="468050" cy="628110"/>
              <a:chOff x="4191000" y="4114800"/>
              <a:chExt cx="914400" cy="1260470"/>
            </a:xfrm>
          </p:grpSpPr>
          <p:sp>
            <p:nvSpPr>
              <p:cNvPr id="80" name="Diamond 7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648200" y="41148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648200" y="522287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a:stCxn id="80" idx="1"/>
              <a:endCxn id="80" idx="3"/>
            </p:cNvCxnSpPr>
            <p:nvPr/>
          </p:nvCxnSpPr>
          <p:spPr>
            <a:xfrm flipV="1">
              <a:off x="3757122" y="3064407"/>
              <a:ext cx="0" cy="46805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574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72" t="16085" r="20857" b="6031"/>
          <a:stretch/>
        </p:blipFill>
        <p:spPr bwMode="auto">
          <a:xfrm>
            <a:off x="0" y="0"/>
            <a:ext cx="7924800" cy="682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24400" y="304800"/>
            <a:ext cx="4267200" cy="1200329"/>
          </a:xfrm>
          <a:prstGeom prst="rect">
            <a:avLst/>
          </a:prstGeom>
          <a:noFill/>
        </p:spPr>
        <p:txBody>
          <a:bodyPr wrap="square" rtlCol="0">
            <a:spAutoFit/>
          </a:bodyPr>
          <a:lstStyle/>
          <a:p>
            <a:r>
              <a:rPr lang="en-US" sz="3600" dirty="0" smtClean="0">
                <a:solidFill>
                  <a:schemeClr val="bg1"/>
                </a:solidFill>
              </a:rPr>
              <a:t>I</a:t>
            </a:r>
            <a:r>
              <a:rPr lang="en-US" sz="3600" dirty="0">
                <a:solidFill>
                  <a:schemeClr val="bg1"/>
                </a:solidFill>
              </a:rPr>
              <a:t>²</a:t>
            </a:r>
            <a:r>
              <a:rPr lang="en-US" sz="3600" dirty="0" smtClean="0">
                <a:solidFill>
                  <a:schemeClr val="bg1"/>
                </a:solidFill>
              </a:rPr>
              <a:t>C 7 segment  schematic</a:t>
            </a:r>
            <a:endParaRPr lang="en-US" sz="3600" dirty="0">
              <a:solidFill>
                <a:schemeClr val="bg1"/>
              </a:solidFill>
            </a:endParaRPr>
          </a:p>
        </p:txBody>
      </p:sp>
      <p:sp>
        <p:nvSpPr>
          <p:cNvPr id="7" name="TextBox 6"/>
          <p:cNvSpPr txBox="1"/>
          <p:nvPr/>
        </p:nvSpPr>
        <p:spPr>
          <a:xfrm>
            <a:off x="4495800" y="2438400"/>
            <a:ext cx="4267200" cy="338554"/>
          </a:xfrm>
          <a:prstGeom prst="rect">
            <a:avLst/>
          </a:prstGeom>
          <a:noFill/>
        </p:spPr>
        <p:txBody>
          <a:bodyPr wrap="square" rtlCol="0">
            <a:spAutoFit/>
          </a:bodyPr>
          <a:lstStyle/>
          <a:p>
            <a:r>
              <a:rPr lang="en-US" sz="1600" dirty="0" smtClean="0">
                <a:solidFill>
                  <a:schemeClr val="bg1"/>
                </a:solidFill>
              </a:rPr>
              <a:t>200 ohm</a:t>
            </a:r>
            <a:endParaRPr lang="en-US" sz="1600" dirty="0">
              <a:solidFill>
                <a:schemeClr val="bg1"/>
              </a:solidFill>
            </a:endParaRPr>
          </a:p>
        </p:txBody>
      </p:sp>
    </p:spTree>
    <p:extLst>
      <p:ext uri="{BB962C8B-B14F-4D97-AF65-F5344CB8AC3E}">
        <p14:creationId xmlns:p14="http://schemas.microsoft.com/office/powerpoint/2010/main" val="216246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r>
              <a:rPr lang="en-US" dirty="0"/>
              <a:t>Conclusion</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r>
              <a:rPr lang="en-US" dirty="0" smtClean="0"/>
              <a:t>In Conclusion:</a:t>
            </a:r>
          </a:p>
          <a:p>
            <a:pPr lvl="1"/>
            <a:r>
              <a:rPr lang="en-US" dirty="0" smtClean="0"/>
              <a:t>Design meets Course specs</a:t>
            </a:r>
          </a:p>
          <a:p>
            <a:pPr lvl="1"/>
            <a:r>
              <a:rPr lang="en-US" dirty="0" smtClean="0"/>
              <a:t>Design meets Client specs</a:t>
            </a:r>
          </a:p>
          <a:p>
            <a:pPr lvl="1"/>
            <a:r>
              <a:rPr lang="en-US" dirty="0" smtClean="0"/>
              <a:t>Design is constructible within timeframe</a:t>
            </a:r>
          </a:p>
          <a:p>
            <a:pPr lvl="1"/>
            <a:r>
              <a:rPr lang="en-US" dirty="0" smtClean="0"/>
              <a:t>Design is within budget</a:t>
            </a:r>
            <a:endParaRPr dirty="0"/>
          </a:p>
        </p:txBody>
      </p:sp>
    </p:spTree>
    <p:extLst>
      <p:ext uri="{BB962C8B-B14F-4D97-AF65-F5344CB8AC3E}">
        <p14:creationId xmlns:p14="http://schemas.microsoft.com/office/powerpoint/2010/main" val="2858873556"/>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Questions?</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364882663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course and project</a:t>
            </a:r>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smtClean="0"/>
              <a:t>Estimated </a:t>
            </a:r>
            <a:r>
              <a:rPr lang="en" dirty="0"/>
              <a:t>Timeline</a:t>
            </a:r>
          </a:p>
          <a:p>
            <a:pPr marL="457200" lvl="0" indent="-419100" rtl="0">
              <a:buClr>
                <a:schemeClr val="dk1"/>
              </a:buClr>
              <a:buSzPct val="166666"/>
              <a:buFont typeface="Arial"/>
              <a:buChar char="•"/>
            </a:pPr>
            <a:r>
              <a:rPr lang="en" dirty="0" smtClean="0"/>
              <a:t>Budget</a:t>
            </a:r>
          </a:p>
          <a:p>
            <a:pPr marL="457200" lvl="0" indent="-419100" rtl="0">
              <a:buClr>
                <a:schemeClr val="dk1"/>
              </a:buClr>
              <a:buSzPct val="166666"/>
              <a:buFont typeface="Arial"/>
              <a:buChar char="•"/>
            </a:pPr>
            <a:r>
              <a:rPr lang="en" dirty="0" smtClean="0"/>
              <a:t>Conclusion</a:t>
            </a:r>
            <a:endParaRPr lang="en" dirty="0"/>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dirty="0"/>
              <a:t>Student design project</a:t>
            </a:r>
          </a:p>
          <a:p>
            <a:pPr marL="914400" lvl="1" indent="-381000" rtl="0">
              <a:buClr>
                <a:schemeClr val="dk1"/>
              </a:buClr>
              <a:buSzPct val="80000"/>
              <a:buFont typeface="Courier New"/>
              <a:buChar char="o"/>
            </a:pPr>
            <a:r>
              <a:rPr lang="en" dirty="0"/>
              <a:t>Vermont Technical College senior projects </a:t>
            </a:r>
          </a:p>
          <a:p>
            <a:pPr marL="1371600" lvl="2" indent="-381000" rtl="0">
              <a:buClr>
                <a:schemeClr val="dk1"/>
              </a:buClr>
              <a:buSzPct val="80000"/>
              <a:buFont typeface="Wingdings"/>
              <a:buChar char="§"/>
            </a:pPr>
            <a:r>
              <a:rPr lang="en" dirty="0"/>
              <a:t>Select project from list provided</a:t>
            </a:r>
          </a:p>
          <a:p>
            <a:pPr marL="1371600" lvl="2" indent="-381000" rtl="0">
              <a:buClr>
                <a:schemeClr val="dk1"/>
              </a:buClr>
              <a:buSzPct val="80000"/>
              <a:buFont typeface="Wingdings"/>
              <a:buChar char="§"/>
            </a:pPr>
            <a:r>
              <a:rPr lang="en" dirty="0"/>
              <a:t>Communicate with client to determine specs</a:t>
            </a:r>
          </a:p>
          <a:p>
            <a:pPr marL="1371600" lvl="2" indent="-381000" rtl="0">
              <a:buClr>
                <a:schemeClr val="dk1"/>
              </a:buClr>
              <a:buSzPct val="80000"/>
              <a:buFont typeface="Wingdings"/>
              <a:buChar char="§"/>
            </a:pPr>
            <a:r>
              <a:rPr lang="en" dirty="0"/>
              <a:t>Create design to meet specs</a:t>
            </a:r>
          </a:p>
          <a:p>
            <a:pPr marL="1371600" lvl="2" indent="-381000" rtl="0">
              <a:buClr>
                <a:schemeClr val="dk1"/>
              </a:buClr>
              <a:buSzPct val="80000"/>
              <a:buFont typeface="Wingdings"/>
              <a:buChar char="§"/>
            </a:pPr>
            <a:r>
              <a:rPr lang="en" dirty="0"/>
              <a:t>Review design with client and project managers</a:t>
            </a:r>
          </a:p>
          <a:p>
            <a:pPr marL="1828800" lvl="3" indent="-342900" rtl="0">
              <a:buClr>
                <a:schemeClr val="dk1"/>
              </a:buClr>
              <a:buSzPct val="99999"/>
              <a:buFont typeface="Arial"/>
              <a:buChar char="•"/>
            </a:pPr>
            <a:r>
              <a:rPr lang="en" dirty="0"/>
              <a:t>Create new specs and adjust design direction</a:t>
            </a:r>
          </a:p>
          <a:p>
            <a:pPr marL="1371600" lvl="2" indent="-381000" rtl="0">
              <a:buClr>
                <a:schemeClr val="dk1"/>
              </a:buClr>
              <a:buSzPct val="80000"/>
              <a:buFont typeface="Wingdings"/>
              <a:buChar char="§"/>
            </a:pPr>
            <a:r>
              <a:rPr lang="en" dirty="0"/>
              <a:t>Revise design to reflect changes</a:t>
            </a:r>
          </a:p>
          <a:p>
            <a:pPr marL="1371600" lvl="2" indent="-381000" rtl="0">
              <a:buClr>
                <a:schemeClr val="dk1"/>
              </a:buClr>
              <a:buSzPct val="80000"/>
              <a:buFont typeface="Wingdings"/>
              <a:buChar char="§"/>
            </a:pPr>
            <a:r>
              <a:rPr lang="en" dirty="0"/>
              <a:t>Build design while working with client</a:t>
            </a:r>
          </a:p>
          <a:p>
            <a:pPr marL="1371600" lvl="2" indent="-381000" rtl="0">
              <a:buClr>
                <a:schemeClr val="dk1"/>
              </a:buClr>
              <a:buSzPct val="80000"/>
              <a:buFont typeface="Wingdings"/>
              <a:buChar char="§"/>
            </a:pPr>
            <a:r>
              <a:rPr lang="en" dirty="0"/>
              <a:t>Final presentation</a:t>
            </a:r>
          </a:p>
        </p:txBody>
      </p:sp>
    </p:spTree>
    <p:extLst>
      <p:ext uri="{BB962C8B-B14F-4D97-AF65-F5344CB8AC3E}">
        <p14:creationId xmlns:p14="http://schemas.microsoft.com/office/powerpoint/2010/main" val="89932001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3635790530"/>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a:t>Budget</a:t>
                      </a:r>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span – </a:t>
            </a:r>
            <a:r>
              <a:rPr lang="en-US" sz="2800" dirty="0" err="1" smtClean="0"/>
              <a:t>Troitski</a:t>
            </a:r>
            <a:r>
              <a:rPr lang="en-US" sz="2800" dirty="0" smtClean="0"/>
              <a:t> Competition compatible</a:t>
            </a:r>
          </a:p>
          <a:p>
            <a:r>
              <a:rPr lang="en-US" dirty="0" smtClean="0"/>
              <a:t>10 Tons – </a:t>
            </a:r>
            <a:r>
              <a:rPr lang="en-US" sz="2400" dirty="0" smtClean="0"/>
              <a:t>Allows for shorter span bridges to be tested</a:t>
            </a:r>
          </a:p>
          <a:p>
            <a:r>
              <a:rPr lang="en-US" dirty="0" smtClean="0"/>
              <a:t>Mobile enough to move between buildings </a:t>
            </a:r>
          </a:p>
          <a:p>
            <a:r>
              <a:rPr lang="en-US" dirty="0" smtClean="0"/>
              <a:t>Load display visible across Judd Gym</a:t>
            </a:r>
          </a:p>
          <a:p>
            <a:r>
              <a:rPr lang="en-US" dirty="0" smtClean="0"/>
              <a:t>Accurate to 1% Load</a:t>
            </a:r>
          </a:p>
          <a:p>
            <a:r>
              <a:rPr lang="en-US" dirty="0" smtClean="0"/>
              <a:t>Precise to 1% between bridges</a:t>
            </a:r>
          </a:p>
          <a:p>
            <a:r>
              <a:rPr lang="en-US" dirty="0" smtClean="0"/>
              <a:t>14” Piston </a:t>
            </a:r>
            <a:r>
              <a:rPr lang="en-US" dirty="0"/>
              <a:t>Throw – </a:t>
            </a:r>
            <a:r>
              <a:rPr lang="en-US" sz="1800" dirty="0" smtClean="0"/>
              <a:t>Allows different height bridges to be tested</a:t>
            </a:r>
            <a:endParaRPr lang="en-US" dirty="0"/>
          </a:p>
        </p:txBody>
      </p:sp>
      <p:sp>
        <p:nvSpPr>
          <p:cNvPr id="2" name="Title 1"/>
          <p:cNvSpPr>
            <a:spLocks noGrp="1"/>
          </p:cNvSpPr>
          <p:nvPr>
            <p:ph type="title"/>
          </p:nvPr>
        </p:nvSpPr>
        <p:spPr/>
        <p:txBody>
          <a:bodyPr/>
          <a:lstStyle/>
          <a:p>
            <a:r>
              <a:rPr lang="en-US" dirty="0" smtClean="0"/>
              <a:t>Final Specs</a:t>
            </a:r>
            <a:endParaRPr lang="en-US" dirty="0"/>
          </a:p>
        </p:txBody>
      </p:sp>
    </p:spTree>
    <p:extLst>
      <p:ext uri="{BB962C8B-B14F-4D97-AF65-F5344CB8AC3E}">
        <p14:creationId xmlns:p14="http://schemas.microsoft.com/office/powerpoint/2010/main" val="14677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Cylinder </a:t>
            </a:r>
            <a:endParaRPr lang="en-US" dirty="0"/>
          </a:p>
          <a:p>
            <a:r>
              <a:rPr lang="en-US" dirty="0" smtClean="0"/>
              <a:t>Truss instead of I-Beam to save weight</a:t>
            </a:r>
          </a:p>
          <a:p>
            <a:r>
              <a:rPr lang="en-US" dirty="0" smtClean="0"/>
              <a:t>Raspberry Pi as controller</a:t>
            </a:r>
          </a:p>
          <a:p>
            <a:pPr lvl="1"/>
            <a:r>
              <a:rPr lang="en-US" dirty="0" smtClean="0"/>
              <a:t>HDMI monitor for force over deflection 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25251" y="411846"/>
            <a:ext cx="2913052" cy="4731653"/>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 name="connsiteX0" fmla="*/ 2932471 w 2932471"/>
              <a:gd name="connsiteY0" fmla="*/ 1388548 h 4788973"/>
              <a:gd name="connsiteX1" fmla="*/ 2780071 w 2932471"/>
              <a:gd name="connsiteY1" fmla="*/ 93148 h 4788973"/>
              <a:gd name="connsiteX2" fmla="*/ 2151421 w 2932471"/>
              <a:gd name="connsiteY2" fmla="*/ 131248 h 4788973"/>
              <a:gd name="connsiteX3" fmla="*/ 170221 w 2932471"/>
              <a:gd name="connsiteY3" fmla="*/ 359848 h 4788973"/>
              <a:gd name="connsiteX4" fmla="*/ 94021 w 2932471"/>
              <a:gd name="connsiteY4" fmla="*/ 1798123 h 4788973"/>
              <a:gd name="connsiteX5" fmla="*/ 65446 w 2932471"/>
              <a:gd name="connsiteY5" fmla="*/ 4226998 h 4788973"/>
              <a:gd name="connsiteX6" fmla="*/ 475021 w 2932471"/>
              <a:gd name="connsiteY6" fmla="*/ 4788973 h 4788973"/>
              <a:gd name="connsiteX0" fmla="*/ 2932471 w 2932471"/>
              <a:gd name="connsiteY0" fmla="*/ 1356806 h 4757231"/>
              <a:gd name="connsiteX1" fmla="*/ 2904194 w 2932471"/>
              <a:gd name="connsiteY1" fmla="*/ 928182 h 4757231"/>
              <a:gd name="connsiteX2" fmla="*/ 2780071 w 2932471"/>
              <a:gd name="connsiteY2" fmla="*/ 61406 h 4757231"/>
              <a:gd name="connsiteX3" fmla="*/ 2151421 w 2932471"/>
              <a:gd name="connsiteY3" fmla="*/ 99506 h 4757231"/>
              <a:gd name="connsiteX4" fmla="*/ 170221 w 2932471"/>
              <a:gd name="connsiteY4" fmla="*/ 328106 h 4757231"/>
              <a:gd name="connsiteX5" fmla="*/ 94021 w 2932471"/>
              <a:gd name="connsiteY5" fmla="*/ 1766381 h 4757231"/>
              <a:gd name="connsiteX6" fmla="*/ 65446 w 2932471"/>
              <a:gd name="connsiteY6" fmla="*/ 4195256 h 4757231"/>
              <a:gd name="connsiteX7" fmla="*/ 475021 w 2932471"/>
              <a:gd name="connsiteY7" fmla="*/ 4757231 h 4757231"/>
              <a:gd name="connsiteX0" fmla="*/ 2931082 w 2931082"/>
              <a:gd name="connsiteY0" fmla="*/ 1306357 h 4706782"/>
              <a:gd name="connsiteX1" fmla="*/ 2902805 w 2931082"/>
              <a:gd name="connsiteY1" fmla="*/ 877733 h 4706782"/>
              <a:gd name="connsiteX2" fmla="*/ 2778682 w 2931082"/>
              <a:gd name="connsiteY2" fmla="*/ 10957 h 4706782"/>
              <a:gd name="connsiteX3" fmla="*/ 2130982 w 2931082"/>
              <a:gd name="connsiteY3" fmla="*/ 382432 h 4706782"/>
              <a:gd name="connsiteX4" fmla="*/ 168832 w 2931082"/>
              <a:gd name="connsiteY4" fmla="*/ 277657 h 4706782"/>
              <a:gd name="connsiteX5" fmla="*/ 92632 w 2931082"/>
              <a:gd name="connsiteY5" fmla="*/ 1715932 h 4706782"/>
              <a:gd name="connsiteX6" fmla="*/ 64057 w 2931082"/>
              <a:gd name="connsiteY6" fmla="*/ 4144807 h 4706782"/>
              <a:gd name="connsiteX7" fmla="*/ 473632 w 2931082"/>
              <a:gd name="connsiteY7" fmla="*/ 4706782 h 4706782"/>
              <a:gd name="connsiteX0" fmla="*/ 2913052 w 2913052"/>
              <a:gd name="connsiteY0" fmla="*/ 1331228 h 4731653"/>
              <a:gd name="connsiteX1" fmla="*/ 2884775 w 2913052"/>
              <a:gd name="connsiteY1" fmla="*/ 902604 h 4731653"/>
              <a:gd name="connsiteX2" fmla="*/ 2760652 w 2913052"/>
              <a:gd name="connsiteY2" fmla="*/ 35828 h 4731653"/>
              <a:gd name="connsiteX3" fmla="*/ 1865302 w 2913052"/>
              <a:gd name="connsiteY3" fmla="*/ 178703 h 4731653"/>
              <a:gd name="connsiteX4" fmla="*/ 150802 w 2913052"/>
              <a:gd name="connsiteY4" fmla="*/ 302528 h 4731653"/>
              <a:gd name="connsiteX5" fmla="*/ 74602 w 2913052"/>
              <a:gd name="connsiteY5" fmla="*/ 1740803 h 4731653"/>
              <a:gd name="connsiteX6" fmla="*/ 46027 w 2913052"/>
              <a:gd name="connsiteY6" fmla="*/ 4169678 h 4731653"/>
              <a:gd name="connsiteX7" fmla="*/ 455602 w 2913052"/>
              <a:gd name="connsiteY7" fmla="*/ 4731653 h 473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3052" h="4731653">
                <a:moveTo>
                  <a:pt x="2913052" y="1331228"/>
                </a:moveTo>
                <a:cubicBezTo>
                  <a:pt x="2889289" y="1121678"/>
                  <a:pt x="2910175" y="1118504"/>
                  <a:pt x="2884775" y="902604"/>
                </a:cubicBezTo>
                <a:cubicBezTo>
                  <a:pt x="2859375" y="686704"/>
                  <a:pt x="2930564" y="156478"/>
                  <a:pt x="2760652" y="35828"/>
                </a:cubicBezTo>
                <a:cubicBezTo>
                  <a:pt x="2590740" y="-84822"/>
                  <a:pt x="2300277" y="134253"/>
                  <a:pt x="1865302" y="178703"/>
                </a:cubicBezTo>
                <a:cubicBezTo>
                  <a:pt x="1430327" y="223153"/>
                  <a:pt x="449252" y="42178"/>
                  <a:pt x="150802" y="302528"/>
                </a:cubicBezTo>
                <a:cubicBezTo>
                  <a:pt x="-147648" y="562878"/>
                  <a:pt x="92065" y="1096278"/>
                  <a:pt x="74602" y="1740803"/>
                </a:cubicBezTo>
                <a:cubicBezTo>
                  <a:pt x="57139" y="2385328"/>
                  <a:pt x="-17473" y="3671203"/>
                  <a:pt x="46027" y="4169678"/>
                </a:cubicBezTo>
                <a:cubicBezTo>
                  <a:pt x="109527" y="4668153"/>
                  <a:pt x="385752" y="4687203"/>
                  <a:pt x="455602" y="473165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181601" y="838200"/>
            <a:ext cx="1609428" cy="9144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19228" y="1791912"/>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47828" y="2782512"/>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71628" y="3713242"/>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20264" y="46482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4648200"/>
            <a:ext cx="968828" cy="170905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91126" y="4648200"/>
            <a:ext cx="1002624" cy="170905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4648200"/>
            <a:ext cx="914400" cy="170905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4648200"/>
            <a:ext cx="924148" cy="170905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01564" y="4648200"/>
            <a:ext cx="865414" cy="170905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4648200"/>
            <a:ext cx="838200" cy="170905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4544192" y="1752600"/>
            <a:ext cx="2235085" cy="199753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39314" y="1752600"/>
            <a:ext cx="2179864" cy="2020512"/>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072775" y="6366782"/>
            <a:ext cx="316750" cy="3388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609713" y="6390910"/>
            <a:ext cx="362631" cy="348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p>
          <a:p>
            <a:pPr marL="285750" indent="-285750">
              <a:buFont typeface="Arial" pitchFamily="34" charset="0"/>
              <a:buChar char="•"/>
            </a:pPr>
            <a:r>
              <a:rPr lang="en-US" dirty="0" smtClean="0"/>
              <a:t>Switches</a:t>
            </a:r>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44192" y="3002956"/>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a:stCxn id="73" idx="1"/>
          </p:cNvCxnSpPr>
          <p:nvPr/>
        </p:nvCxnSpPr>
        <p:spPr>
          <a:xfrm flipH="1" flipV="1">
            <a:off x="4248880" y="3326121"/>
            <a:ext cx="29531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x 3in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48035" y="3886200"/>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
        <p:nvSpPr>
          <p:cNvPr id="62" name="TextBox 61"/>
          <p:cNvSpPr txBox="1"/>
          <p:nvPr/>
        </p:nvSpPr>
        <p:spPr>
          <a:xfrm>
            <a:off x="1837731" y="6464413"/>
            <a:ext cx="2698000" cy="369332"/>
          </a:xfrm>
          <a:prstGeom prst="rect">
            <a:avLst/>
          </a:prstGeom>
          <a:noFill/>
        </p:spPr>
        <p:txBody>
          <a:bodyPr wrap="square" rtlCol="0">
            <a:spAutoFit/>
          </a:bodyPr>
          <a:lstStyle/>
          <a:p>
            <a:r>
              <a:rPr lang="en-US" dirty="0" smtClean="0"/>
              <a:t>Large Castors</a:t>
            </a:r>
            <a:endParaRPr lang="en-US" dirty="0"/>
          </a:p>
        </p:txBody>
      </p:sp>
      <p:cxnSp>
        <p:nvCxnSpPr>
          <p:cNvPr id="65" name="Straight Arrow Connector 64"/>
          <p:cNvCxnSpPr>
            <a:stCxn id="62" idx="1"/>
          </p:cNvCxnSpPr>
          <p:nvPr/>
        </p:nvCxnSpPr>
        <p:spPr>
          <a:xfrm flipH="1" flipV="1">
            <a:off x="1353082" y="6481083"/>
            <a:ext cx="484649" cy="167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922860934"/>
              </p:ext>
            </p:extLst>
          </p:nvPr>
        </p:nvGraphicFramePr>
        <p:xfrm>
          <a:off x="5562600" y="1828800"/>
          <a:ext cx="4343400" cy="464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29486563"/>
              </p:ext>
            </p:extLst>
          </p:nvPr>
        </p:nvGraphicFramePr>
        <p:xfrm>
          <a:off x="76200" y="7010400"/>
          <a:ext cx="5105400" cy="4933656"/>
        </p:xfrm>
        <a:graphic>
          <a:graphicData uri="http://schemas.openxmlformats.org/drawingml/2006/table">
            <a:tbl>
              <a:tblPr>
                <a:tableStyleId>{5C22544A-7EE6-4342-B048-85BDC9FD1C3A}</a:tableStyleId>
              </a:tblPr>
              <a:tblGrid>
                <a:gridCol w="1519751"/>
                <a:gridCol w="669246"/>
                <a:gridCol w="669246"/>
                <a:gridCol w="669246"/>
                <a:gridCol w="669246"/>
                <a:gridCol w="908665"/>
              </a:tblGrid>
              <a:tr h="104617">
                <a:tc>
                  <a:txBody>
                    <a:bodyPr/>
                    <a:lstStyle/>
                    <a:p>
                      <a:pPr algn="l" fontAlgn="b"/>
                      <a:r>
                        <a:rPr lang="en-US" sz="1100" b="0" i="0" u="none" strike="noStrike">
                          <a:solidFill>
                            <a:srgbClr val="000000"/>
                          </a:solidFill>
                          <a:effectLst/>
                          <a:latin typeface="Calibri"/>
                        </a:rPr>
                        <a:t>Name</a:t>
                      </a:r>
                    </a:p>
                  </a:txBody>
                  <a:tcPr marL="9525" marR="9525" marT="9525" marB="0" anchor="b"/>
                </a:tc>
                <a:tc>
                  <a:txBody>
                    <a:bodyPr/>
                    <a:lstStyle/>
                    <a:p>
                      <a:pPr algn="l" fontAlgn="b"/>
                      <a:r>
                        <a:rPr lang="en-US" sz="1100" b="0" i="0" u="none" strike="noStrike">
                          <a:solidFill>
                            <a:srgbClr val="000000"/>
                          </a:solidFill>
                          <a:effectLst/>
                          <a:latin typeface="Calibri"/>
                        </a:rPr>
                        <a:t>Qt</a:t>
                      </a:r>
                    </a:p>
                  </a:txBody>
                  <a:tcPr marL="9525" marR="9525" marT="9525" marB="0" anchor="b"/>
                </a:tc>
                <a:tc>
                  <a:txBody>
                    <a:bodyPr/>
                    <a:lstStyle/>
                    <a:p>
                      <a:pPr algn="l" fontAlgn="b"/>
                      <a:r>
                        <a:rPr lang="en-US" sz="1100" b="0" i="0" u="none" strike="noStrike">
                          <a:solidFill>
                            <a:srgbClr val="000000"/>
                          </a:solidFill>
                          <a:effectLst/>
                          <a:latin typeface="Calibri"/>
                        </a:rPr>
                        <a:t> Price  </a:t>
                      </a:r>
                    </a:p>
                  </a:txBody>
                  <a:tcPr marL="9525" marR="9525" marT="9525" marB="0" anchor="b"/>
                </a:tc>
                <a:tc>
                  <a:txBody>
                    <a:bodyPr/>
                    <a:lstStyle/>
                    <a:p>
                      <a:pPr algn="l" fontAlgn="b"/>
                      <a:r>
                        <a:rPr lang="en-US" sz="1100" b="0" i="0" u="none" strike="noStrike">
                          <a:solidFill>
                            <a:srgbClr val="000000"/>
                          </a:solidFill>
                          <a:effectLst/>
                          <a:latin typeface="Calibri"/>
                        </a:rPr>
                        <a:t> Shipping </a:t>
                      </a:r>
                    </a:p>
                  </a:txBody>
                  <a:tcPr marL="9525" marR="9525" marT="9525" marB="0" anchor="b"/>
                </a:tc>
                <a:tc>
                  <a:txBody>
                    <a:bodyPr/>
                    <a:lstStyle/>
                    <a:p>
                      <a:pPr algn="l" fontAlgn="b"/>
                      <a:r>
                        <a:rPr lang="en-US" sz="1100" b="0" i="0" u="none" strike="noStrike">
                          <a:solidFill>
                            <a:srgbClr val="000000"/>
                          </a:solidFill>
                          <a:effectLst/>
                          <a:latin typeface="Calibri"/>
                        </a:rPr>
                        <a:t> Total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gridSpan="5">
                  <a:txBody>
                    <a:bodyPr/>
                    <a:lstStyle/>
                    <a:p>
                      <a:pPr algn="ctr" fontAlgn="b"/>
                      <a:r>
                        <a:rPr lang="en-US" sz="1100" b="1" i="0" u="none" strike="noStrike">
                          <a:solidFill>
                            <a:srgbClr val="000000"/>
                          </a:solidFill>
                          <a:effectLst/>
                          <a:latin typeface="Calibri"/>
                        </a:rPr>
                        <a:t>Electronics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600.95 </a:t>
                      </a:r>
                    </a:p>
                  </a:txBody>
                  <a:tcPr marL="9525" marR="9525" marT="9525" marB="0" anchor="b"/>
                </a:tc>
              </a:tr>
              <a:tr h="131149">
                <a:tc>
                  <a:txBody>
                    <a:bodyPr/>
                    <a:lstStyle/>
                    <a:p>
                      <a:pPr algn="l" fontAlgn="b"/>
                      <a:r>
                        <a:rPr lang="en-US" sz="1100" b="0" i="0" u="none" strike="noStrike">
                          <a:solidFill>
                            <a:srgbClr val="000000"/>
                          </a:solidFill>
                          <a:effectLst/>
                          <a:latin typeface="Calibri"/>
                        </a:rPr>
                        <a:t>7 segment display</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16.46 </a:t>
                      </a:r>
                    </a:p>
                  </a:txBody>
                  <a:tcPr marL="9525" marR="9525" marT="9525" marB="0" anchor="b"/>
                </a:tc>
                <a:tc>
                  <a:txBody>
                    <a:bodyPr/>
                    <a:lstStyle/>
                    <a:p>
                      <a:pPr algn="l" fontAlgn="b"/>
                      <a:r>
                        <a:rPr lang="en-US" sz="1100" b="0" i="0" u="none" strike="noStrike">
                          <a:solidFill>
                            <a:srgbClr val="000000"/>
                          </a:solidFill>
                          <a:effectLst/>
                          <a:latin typeface="Calibri"/>
                        </a:rPr>
                        <a:t> $    15.00 </a:t>
                      </a:r>
                    </a:p>
                  </a:txBody>
                  <a:tcPr marL="9525" marR="9525" marT="9525" marB="0" anchor="b"/>
                </a:tc>
                <a:tc>
                  <a:txBody>
                    <a:bodyPr/>
                    <a:lstStyle/>
                    <a:p>
                      <a:pPr algn="l" fontAlgn="b"/>
                      <a:r>
                        <a:rPr lang="en-US" sz="1100" b="0" i="0" u="none" strike="noStrike">
                          <a:solidFill>
                            <a:srgbClr val="000000"/>
                          </a:solidFill>
                          <a:effectLst/>
                          <a:latin typeface="Calibri"/>
                        </a:rPr>
                        <a:t> $    97.30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Rasberry Pi</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55.00 </a:t>
                      </a:r>
                    </a:p>
                  </a:txBody>
                  <a:tcPr marL="9525" marR="9525" marT="9525" marB="0" anchor="b"/>
                </a:tc>
                <a:tc>
                  <a:txBody>
                    <a:bodyPr/>
                    <a:lstStyle/>
                    <a:p>
                      <a:pPr algn="l" fontAlgn="b"/>
                      <a:r>
                        <a:rPr lang="en-US" sz="1100" b="0" i="0" u="none" strike="noStrike">
                          <a:solidFill>
                            <a:srgbClr val="000000"/>
                          </a:solidFill>
                          <a:effectLst/>
                          <a:latin typeface="Calibri"/>
                        </a:rPr>
                        <a:t> $    12.72 </a:t>
                      </a:r>
                    </a:p>
                  </a:txBody>
                  <a:tcPr marL="9525" marR="9525" marT="9525" marB="0" anchor="b"/>
                </a:tc>
                <a:tc>
                  <a:txBody>
                    <a:bodyPr/>
                    <a:lstStyle/>
                    <a:p>
                      <a:pPr algn="l" fontAlgn="b"/>
                      <a:r>
                        <a:rPr lang="en-US" sz="1100" b="0" i="0" u="none" strike="noStrike">
                          <a:solidFill>
                            <a:srgbClr val="000000"/>
                          </a:solidFill>
                          <a:effectLst/>
                          <a:latin typeface="Calibri"/>
                        </a:rPr>
                        <a:t> $    67.72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Monitor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hdmi cord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i2c ADC</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14.95 </a:t>
                      </a:r>
                    </a:p>
                  </a:txBody>
                  <a:tcPr marL="9525" marR="9525" marT="9525" marB="0" anchor="b"/>
                </a:tc>
                <a:tc>
                  <a:txBody>
                    <a:bodyPr/>
                    <a:lstStyle/>
                    <a:p>
                      <a:pPr algn="l" fontAlgn="b"/>
                      <a:r>
                        <a:rPr lang="en-US" sz="1100" b="0" i="0" u="none" strike="noStrike">
                          <a:solidFill>
                            <a:srgbClr val="000000"/>
                          </a:solidFill>
                          <a:effectLst/>
                          <a:latin typeface="Calibri"/>
                        </a:rPr>
                        <a:t> $       4.07 </a:t>
                      </a:r>
                    </a:p>
                  </a:txBody>
                  <a:tcPr marL="9525" marR="9525" marT="9525" marB="0" anchor="b"/>
                </a:tc>
                <a:tc>
                  <a:txBody>
                    <a:bodyPr/>
                    <a:lstStyle/>
                    <a:p>
                      <a:pPr algn="l" fontAlgn="b"/>
                      <a:r>
                        <a:rPr lang="en-US" sz="1100" b="0" i="0" u="none" strike="noStrike">
                          <a:solidFill>
                            <a:srgbClr val="000000"/>
                          </a:solidFill>
                          <a:effectLst/>
                          <a:latin typeface="Calibri"/>
                        </a:rPr>
                        <a:t> $    19.02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Switches</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Misc </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Darlington Array</a:t>
                      </a:r>
                    </a:p>
                  </a:txBody>
                  <a:tcPr marL="9525" marR="9525" marT="9525" marB="0" anchor="b"/>
                </a:tc>
                <a:tc>
                  <a:txBody>
                    <a:bodyPr/>
                    <a:lstStyle/>
                    <a:p>
                      <a:pPr algn="r" fontAlgn="b"/>
                      <a:r>
                        <a:rPr lang="en-US" sz="1100" b="0" i="0" u="none" strike="noStrike">
                          <a:solidFill>
                            <a:srgbClr val="000000"/>
                          </a:solidFill>
                          <a:effectLst/>
                          <a:latin typeface="Calibri"/>
                        </a:rPr>
                        <a:t>6</a:t>
                      </a:r>
                    </a:p>
                  </a:txBody>
                  <a:tcPr marL="9525" marR="9525" marT="9525" marB="0" anchor="b"/>
                </a:tc>
                <a:tc>
                  <a:txBody>
                    <a:bodyPr/>
                    <a:lstStyle/>
                    <a:p>
                      <a:pPr algn="l" fontAlgn="b"/>
                      <a:r>
                        <a:rPr lang="en-US" sz="1100" b="0" i="0" u="none" strike="noStrike">
                          <a:solidFill>
                            <a:srgbClr val="000000"/>
                          </a:solidFill>
                          <a:effectLst/>
                          <a:latin typeface="Calibri"/>
                        </a:rPr>
                        <a:t> $       2.00 </a:t>
                      </a:r>
                    </a:p>
                  </a:txBody>
                  <a:tcPr marL="9525" marR="9525" marT="9525" marB="0" anchor="b"/>
                </a:tc>
                <a:tc>
                  <a:txBody>
                    <a:bodyPr/>
                    <a:lstStyle/>
                    <a:p>
                      <a:pPr algn="l" fontAlgn="b"/>
                      <a:r>
                        <a:rPr lang="en-US" sz="1100" b="0" i="0" u="none" strike="noStrike">
                          <a:solidFill>
                            <a:srgbClr val="000000"/>
                          </a:solidFill>
                          <a:effectLst/>
                          <a:latin typeface="Calibri"/>
                        </a:rPr>
                        <a:t> $       4.43 </a:t>
                      </a:r>
                    </a:p>
                  </a:txBody>
                  <a:tcPr marL="9525" marR="9525" marT="9525" marB="0" anchor="b"/>
                </a:tc>
                <a:tc>
                  <a:txBody>
                    <a:bodyPr/>
                    <a:lstStyle/>
                    <a:p>
                      <a:pPr algn="l" fontAlgn="b"/>
                      <a:r>
                        <a:rPr lang="en-US" sz="1100" b="0" i="0" u="none" strike="noStrike">
                          <a:solidFill>
                            <a:srgbClr val="000000"/>
                          </a:solidFill>
                          <a:effectLst/>
                          <a:latin typeface="Calibri"/>
                        </a:rPr>
                        <a:t> $    16.43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USB external HDD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28.00 </a:t>
                      </a:r>
                    </a:p>
                  </a:txBody>
                  <a:tcPr marL="9525" marR="9525" marT="9525" marB="0" anchor="b"/>
                </a:tc>
                <a:tc>
                  <a:txBody>
                    <a:bodyPr/>
                    <a:lstStyle/>
                    <a:p>
                      <a:pPr algn="l" fontAlgn="b"/>
                      <a:r>
                        <a:rPr lang="en-US" sz="1100" b="0" i="0" u="none" strike="noStrike">
                          <a:solidFill>
                            <a:srgbClr val="000000"/>
                          </a:solidFill>
                          <a:effectLst/>
                          <a:latin typeface="Calibri"/>
                        </a:rPr>
                        <a:t> $       7.49 </a:t>
                      </a:r>
                    </a:p>
                  </a:txBody>
                  <a:tcPr marL="9525" marR="9525" marT="9525" marB="0" anchor="b"/>
                </a:tc>
                <a:tc>
                  <a:txBody>
                    <a:bodyPr/>
                    <a:lstStyle/>
                    <a:p>
                      <a:pPr algn="l" fontAlgn="b"/>
                      <a:r>
                        <a:rPr lang="en-US" sz="1100" b="0" i="0" u="none" strike="noStrike">
                          <a:solidFill>
                            <a:srgbClr val="000000"/>
                          </a:solidFill>
                          <a:effectLst/>
                          <a:latin typeface="Calibri"/>
                        </a:rPr>
                        <a:t> $    35.49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7-Seg I2C </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7.50 </a:t>
                      </a:r>
                    </a:p>
                  </a:txBody>
                  <a:tcPr marL="9525" marR="9525" marT="9525" marB="0" anchor="b"/>
                </a:tc>
                <a:tc>
                  <a:txBody>
                    <a:bodyPr/>
                    <a:lstStyle/>
                    <a:p>
                      <a:pPr algn="l" fontAlgn="b"/>
                      <a:r>
                        <a:rPr lang="en-US" sz="1100" b="0" i="0" u="none" strike="noStrike">
                          <a:solidFill>
                            <a:srgbClr val="000000"/>
                          </a:solidFill>
                          <a:effectLst/>
                          <a:latin typeface="Calibri"/>
                        </a:rPr>
                        <a:t> $    37.25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Wireless router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3691">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0">
                <a:tc gridSpan="5">
                  <a:txBody>
                    <a:bodyPr/>
                    <a:lstStyle/>
                    <a:p>
                      <a:pPr algn="ctr" fontAlgn="b"/>
                      <a:r>
                        <a:rPr lang="en-US" sz="1100" b="1" i="0" u="none" strike="noStrike">
                          <a:solidFill>
                            <a:srgbClr val="000000"/>
                          </a:solidFill>
                          <a:effectLst/>
                          <a:latin typeface="Calibri"/>
                        </a:rPr>
                        <a:t>Hydraulics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1,676.16 </a:t>
                      </a:r>
                    </a:p>
                  </a:txBody>
                  <a:tcPr marL="9525" marR="9525" marT="9525" marB="0" anchor="b"/>
                </a:tc>
              </a:tr>
              <a:tr h="104617">
                <a:tc>
                  <a:txBody>
                    <a:bodyPr/>
                    <a:lstStyle/>
                    <a:p>
                      <a:pPr algn="l" fontAlgn="b"/>
                      <a:r>
                        <a:rPr lang="en-US" sz="1100" b="0" i="0" u="none" strike="noStrike">
                          <a:solidFill>
                            <a:srgbClr val="000000"/>
                          </a:solidFill>
                          <a:effectLst/>
                          <a:latin typeface="Calibri"/>
                        </a:rPr>
                        <a:t>Pump</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171.75 </a:t>
                      </a:r>
                    </a:p>
                  </a:txBody>
                  <a:tcPr marL="9525" marR="9525" marT="9525" marB="0" anchor="b"/>
                </a:tc>
                <a:tc>
                  <a:txBody>
                    <a:bodyPr/>
                    <a:lstStyle/>
                    <a:p>
                      <a:pPr algn="l" fontAlgn="b"/>
                      <a:r>
                        <a:rPr lang="en-US" sz="1100" b="0" i="0" u="none" strike="noStrike">
                          <a:solidFill>
                            <a:srgbClr val="000000"/>
                          </a:solidFill>
                          <a:effectLst/>
                          <a:latin typeface="Calibri"/>
                        </a:rPr>
                        <a:t> $    24.32 </a:t>
                      </a:r>
                    </a:p>
                  </a:txBody>
                  <a:tcPr marL="9525" marR="9525" marT="9525" marB="0" anchor="b"/>
                </a:tc>
                <a:tc>
                  <a:txBody>
                    <a:bodyPr/>
                    <a:lstStyle/>
                    <a:p>
                      <a:pPr algn="l" fontAlgn="b"/>
                      <a:r>
                        <a:rPr lang="en-US" sz="1100" b="0" i="0" u="none" strike="noStrike">
                          <a:solidFill>
                            <a:srgbClr val="000000"/>
                          </a:solidFill>
                          <a:effectLst/>
                          <a:latin typeface="Calibri"/>
                        </a:rPr>
                        <a:t> $  196.07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Cylinder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Sensor (0-5V)</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r" fontAlgn="b"/>
                      <a:r>
                        <a:rPr lang="en-US" sz="1100" b="0" i="0" u="none" strike="noStrike">
                          <a:solidFill>
                            <a:srgbClr val="000000"/>
                          </a:solidFill>
                          <a:effectLst/>
                          <a:latin typeface="Calibri"/>
                        </a:rPr>
                        <a:t>$391.50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391.50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Lines</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100.00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500.00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Valve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Tank</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27366">
                <a:tc>
                  <a:txBody>
                    <a:bodyPr/>
                    <a:lstStyle/>
                    <a:p>
                      <a:pPr algn="l" fontAlgn="b"/>
                      <a:r>
                        <a:rPr lang="en-US" sz="1100" b="0" i="0" u="none" strike="noStrike">
                          <a:solidFill>
                            <a:srgbClr val="000000"/>
                          </a:solidFill>
                          <a:effectLst/>
                          <a:latin typeface="Calibri"/>
                        </a:rPr>
                        <a:t>Filter housing</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Filter Cartridge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78" name="Shape 78"/>
          <p:cNvSpPr txBox="1">
            <a:spLocks noGrp="1"/>
          </p:cNvSpPr>
          <p:nvPr>
            <p:ph type="title"/>
          </p:nvPr>
        </p:nvSpPr>
        <p:spPr>
          <a:xfrm>
            <a:off x="2971800" y="76200"/>
            <a:ext cx="8229600" cy="1143200"/>
          </a:xfrm>
          <a:prstGeom prst="rect">
            <a:avLst/>
          </a:prstGeom>
        </p:spPr>
        <p:txBody>
          <a:bodyPr lIns="91425" tIns="91425" rIns="91425" bIns="91425" anchor="b" anchorCtr="0">
            <a:noAutofit/>
          </a:bodyPr>
          <a:lstStyle/>
          <a:p>
            <a:pPr>
              <a:buNone/>
            </a:pPr>
            <a:r>
              <a:rPr lang="en" sz="4800" dirty="0" smtClean="0"/>
              <a:t>Final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2420772426"/>
              </p:ext>
            </p:extLst>
          </p:nvPr>
        </p:nvGraphicFramePr>
        <p:xfrm>
          <a:off x="5562600" y="1295400"/>
          <a:ext cx="2286000" cy="1356360"/>
        </p:xfrm>
        <a:graphic>
          <a:graphicData uri="http://schemas.openxmlformats.org/drawingml/2006/table">
            <a:tbl>
              <a:tblPr>
                <a:tableStyleId>{5C22544A-7EE6-4342-B048-85BDC9FD1C3A}</a:tableStyleId>
              </a:tblPr>
              <a:tblGrid>
                <a:gridCol w="990600"/>
                <a:gridCol w="1295400"/>
              </a:tblGrid>
              <a:tr h="200025">
                <a:tc>
                  <a:txBody>
                    <a:bodyPr/>
                    <a:lstStyle/>
                    <a:p>
                      <a:pPr algn="l" fontAlgn="b"/>
                      <a:r>
                        <a:rPr lang="en-US" sz="1100" b="0" i="0" u="none" strike="noStrike" dirty="0">
                          <a:solidFill>
                            <a:srgbClr val="000000"/>
                          </a:solidFill>
                          <a:effectLst/>
                          <a:latin typeface="Calibri"/>
                        </a:rPr>
                        <a:t>Category</a:t>
                      </a:r>
                    </a:p>
                  </a:txBody>
                  <a:tcPr marL="9525" marR="9525" marT="9525" marB="0" anchor="b"/>
                </a:tc>
                <a:tc>
                  <a:txBody>
                    <a:bodyPr/>
                    <a:lstStyle/>
                    <a:p>
                      <a:pPr algn="l" fontAlgn="b"/>
                      <a:r>
                        <a:rPr lang="en-US" sz="1100" b="0" i="0" u="none" strike="noStrike" dirty="0">
                          <a:solidFill>
                            <a:srgbClr val="000000"/>
                          </a:solidFill>
                          <a:effectLst/>
                          <a:latin typeface="Calibri"/>
                        </a:rPr>
                        <a:t>Total</a:t>
                      </a:r>
                    </a:p>
                  </a:txBody>
                  <a:tcPr marL="9525" marR="9525" marT="9525" marB="0" anchor="b"/>
                </a:tc>
              </a:tr>
              <a:tr h="200025">
                <a:tc>
                  <a:txBody>
                    <a:bodyPr/>
                    <a:lstStyle/>
                    <a:p>
                      <a:pPr algn="l" fontAlgn="b"/>
                      <a:r>
                        <a:rPr lang="en-US" sz="1100" b="0" i="0" u="none" strike="noStrike">
                          <a:solidFill>
                            <a:srgbClr val="000000"/>
                          </a:solidFill>
                          <a:effectLst/>
                          <a:latin typeface="Calibri"/>
                        </a:rPr>
                        <a:t>Electronics</a:t>
                      </a:r>
                    </a:p>
                  </a:txBody>
                  <a:tcPr marL="9525" marR="9525" marT="9525" marB="0" anchor="b"/>
                </a:tc>
                <a:tc>
                  <a:txBody>
                    <a:bodyPr/>
                    <a:lstStyle/>
                    <a:p>
                      <a:pPr algn="l" fontAlgn="b"/>
                      <a:r>
                        <a:rPr lang="en-US" sz="1100" b="0" i="0" u="none" strike="noStrike">
                          <a:solidFill>
                            <a:srgbClr val="000000"/>
                          </a:solidFill>
                          <a:effectLst/>
                          <a:latin typeface="Calibri"/>
                        </a:rPr>
                        <a:t> $      600.95 </a:t>
                      </a:r>
                    </a:p>
                  </a:txBody>
                  <a:tcPr marL="9525" marR="9525" marT="9525" marB="0" anchor="b"/>
                </a:tc>
              </a:tr>
              <a:tr h="190500">
                <a:tc>
                  <a:txBody>
                    <a:bodyPr/>
                    <a:lstStyle/>
                    <a:p>
                      <a:pPr algn="l" fontAlgn="b"/>
                      <a:r>
                        <a:rPr lang="en-US" sz="1100" b="0" i="0" u="none" strike="noStrike">
                          <a:solidFill>
                            <a:srgbClr val="000000"/>
                          </a:solidFill>
                          <a:effectLst/>
                          <a:latin typeface="Calibri"/>
                        </a:rPr>
                        <a:t>Hydraulics</a:t>
                      </a:r>
                    </a:p>
                  </a:txBody>
                  <a:tcPr marL="9525" marR="9525" marT="9525" marB="0" anchor="b"/>
                </a:tc>
                <a:tc>
                  <a:txBody>
                    <a:bodyPr/>
                    <a:lstStyle/>
                    <a:p>
                      <a:pPr algn="l" fontAlgn="b"/>
                      <a:r>
                        <a:rPr lang="en-US" sz="1100" b="0" i="0" u="none" strike="noStrike">
                          <a:solidFill>
                            <a:srgbClr val="000000"/>
                          </a:solidFill>
                          <a:effectLst/>
                          <a:latin typeface="Calibri"/>
                        </a:rPr>
                        <a:t> $  1,676.16 </a:t>
                      </a:r>
                    </a:p>
                  </a:txBody>
                  <a:tcPr marL="9525" marR="9525" marT="9525" marB="0" anchor="b"/>
                </a:tc>
              </a:tr>
              <a:tr h="190500">
                <a:tc>
                  <a:txBody>
                    <a:bodyPr/>
                    <a:lstStyle/>
                    <a:p>
                      <a:pPr algn="l" fontAlgn="b"/>
                      <a:r>
                        <a:rPr lang="en-US" sz="1100" b="0" i="0" u="none" strike="noStrike">
                          <a:solidFill>
                            <a:srgbClr val="000000"/>
                          </a:solidFill>
                          <a:effectLst/>
                          <a:latin typeface="Calibri"/>
                        </a:rPr>
                        <a:t>Mechanical</a:t>
                      </a:r>
                    </a:p>
                  </a:txBody>
                  <a:tcPr marL="9525" marR="9525" marT="9525" marB="0" anchor="b"/>
                </a:tc>
                <a:tc>
                  <a:txBody>
                    <a:bodyPr/>
                    <a:lstStyle/>
                    <a:p>
                      <a:pPr algn="l" fontAlgn="b"/>
                      <a:r>
                        <a:rPr lang="en-US" sz="1100" b="0" i="0" u="none" strike="noStrike">
                          <a:solidFill>
                            <a:srgbClr val="000000"/>
                          </a:solidFill>
                          <a:effectLst/>
                          <a:latin typeface="Calibri"/>
                        </a:rPr>
                        <a:t> $      491.52 </a:t>
                      </a:r>
                    </a:p>
                  </a:txBody>
                  <a:tcPr marL="9525" marR="9525" marT="9525" marB="0" anchor="b"/>
                </a:tc>
              </a:tr>
              <a:tr h="200025">
                <a:tc>
                  <a:txBody>
                    <a:bodyPr/>
                    <a:lstStyle/>
                    <a:p>
                      <a:pPr algn="l" fontAlgn="b"/>
                      <a:r>
                        <a:rPr lang="en-US" sz="1100" b="0" i="0" u="none" strike="noStrike">
                          <a:solidFill>
                            <a:srgbClr val="000000"/>
                          </a:solidFill>
                          <a:effectLst/>
                          <a:latin typeface="Calibri"/>
                        </a:rPr>
                        <a:t>Raw Materials</a:t>
                      </a:r>
                    </a:p>
                  </a:txBody>
                  <a:tcPr marL="9525" marR="9525" marT="9525" marB="0" anchor="b"/>
                </a:tc>
                <a:tc>
                  <a:txBody>
                    <a:bodyPr/>
                    <a:lstStyle/>
                    <a:p>
                      <a:pPr algn="l" fontAlgn="b"/>
                      <a:r>
                        <a:rPr lang="en-US" sz="1100" b="0" i="0" u="none" strike="noStrike">
                          <a:solidFill>
                            <a:srgbClr val="000000"/>
                          </a:solidFill>
                          <a:effectLst/>
                          <a:latin typeface="Calibri"/>
                        </a:rPr>
                        <a:t> $      565.43 </a:t>
                      </a:r>
                    </a:p>
                  </a:txBody>
                  <a:tcPr marL="9525" marR="9525" marT="9525" marB="0" anchor="b"/>
                </a:tc>
              </a:tr>
              <a:tr h="200025">
                <a:tc>
                  <a:txBody>
                    <a:bodyPr/>
                    <a:lstStyle/>
                    <a:p>
                      <a:pPr algn="l" fontAlgn="b"/>
                      <a:r>
                        <a:rPr lang="en-US" sz="2400" b="1" i="0" u="none" strike="noStrike" dirty="0">
                          <a:solidFill>
                            <a:srgbClr val="000000"/>
                          </a:solidFill>
                          <a:effectLst/>
                          <a:latin typeface="Calibri"/>
                        </a:rPr>
                        <a:t>Total</a:t>
                      </a:r>
                    </a:p>
                  </a:txBody>
                  <a:tcPr marL="9525" marR="9525" marT="9525" marB="0" anchor="b"/>
                </a:tc>
                <a:tc>
                  <a:txBody>
                    <a:bodyPr/>
                    <a:lstStyle/>
                    <a:p>
                      <a:pPr algn="l" fontAlgn="b"/>
                      <a:r>
                        <a:rPr lang="en-US" sz="1800" b="1" i="0" u="none" strike="noStrike" dirty="0">
                          <a:solidFill>
                            <a:srgbClr val="000000"/>
                          </a:solidFill>
                          <a:effectLst/>
                          <a:latin typeface="Calibri"/>
                        </a:rPr>
                        <a:t> $   3,334.06 </a:t>
                      </a:r>
                    </a:p>
                  </a:txBody>
                  <a:tcPr marL="9525" marR="9525" marT="9525"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68233688"/>
              </p:ext>
            </p:extLst>
          </p:nvPr>
        </p:nvGraphicFramePr>
        <p:xfrm>
          <a:off x="152400" y="58363"/>
          <a:ext cx="5257800" cy="6442473"/>
        </p:xfrm>
        <a:graphic>
          <a:graphicData uri="http://schemas.openxmlformats.org/drawingml/2006/table">
            <a:tbl>
              <a:tblPr>
                <a:tableStyleId>{5C22544A-7EE6-4342-B048-85BDC9FD1C3A}</a:tableStyleId>
              </a:tblPr>
              <a:tblGrid>
                <a:gridCol w="1666112"/>
                <a:gridCol w="655516"/>
                <a:gridCol w="764771"/>
                <a:gridCol w="764771"/>
                <a:gridCol w="655516"/>
                <a:gridCol w="751114"/>
              </a:tblGrid>
              <a:tr h="108900">
                <a:tc>
                  <a:txBody>
                    <a:bodyPr/>
                    <a:lstStyle/>
                    <a:p>
                      <a:pPr algn="l" fontAlgn="b"/>
                      <a:r>
                        <a:rPr lang="en-US" sz="800" b="1" u="none" strike="noStrike" dirty="0">
                          <a:effectLst/>
                        </a:rPr>
                        <a:t>Name</a:t>
                      </a:r>
                      <a:endParaRPr lang="en-US" sz="800" b="1" i="0" u="none" strike="noStrike" dirty="0">
                        <a:solidFill>
                          <a:srgbClr val="000000"/>
                        </a:solidFill>
                        <a:effectLst/>
                        <a:latin typeface="Calibri"/>
                      </a:endParaRPr>
                    </a:p>
                  </a:txBody>
                  <a:tcPr marL="4403" marR="4403" marT="4403" marB="0" anchor="b"/>
                </a:tc>
                <a:tc>
                  <a:txBody>
                    <a:bodyPr/>
                    <a:lstStyle/>
                    <a:p>
                      <a:pPr algn="l" fontAlgn="b"/>
                      <a:r>
                        <a:rPr lang="en-US" sz="800" b="1" u="none" strike="noStrike">
                          <a:effectLst/>
                        </a:rPr>
                        <a:t>Qt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Price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Shipping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Total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dirty="0">
                          <a:effectLst/>
                        </a:rPr>
                        <a:t>Electronics</a:t>
                      </a:r>
                      <a:endParaRPr lang="en-US" sz="800" b="1" i="0" u="none" strike="noStrike" dirty="0">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a:t>
                      </a:r>
                      <a:r>
                        <a:rPr lang="en-US" sz="800" b="0" u="none" strike="noStrike" dirty="0">
                          <a:effectLst/>
                        </a:rPr>
                        <a:t>$     </a:t>
                      </a:r>
                      <a:r>
                        <a:rPr lang="en-US" sz="800" b="1" u="none" strike="noStrike" dirty="0">
                          <a:effectLst/>
                        </a:rPr>
                        <a:t>600.95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 segment display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97.30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Rasberry Pi</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12.72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67.72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Monitor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hdmi cord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i2c ADC</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14.95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4.07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19.02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Switches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Darlington Array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4.43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16.43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USB external HDD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28.00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7.49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35.49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7-Seg I2C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37.25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Wireless router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Hydraulics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$ 1,676.16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171.75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24.32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196.07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Cylinder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Sensor (0-5V)</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$391.50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391.50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Lines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Valve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Tank</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housing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Cartridge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Coupling Spider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2</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4.58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Mechanical</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491.52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Castors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4</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47.88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191.52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Hardware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Raw Materials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315.21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Frame Steel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3.63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12.06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Steel Cuts at Capitol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Paint</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Aluminum plate 1'x6'x.5"</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dirty="0">
                        <a:solidFill>
                          <a:srgbClr val="000000"/>
                        </a:solidFill>
                        <a:effectLst/>
                        <a:latin typeface="Calibri"/>
                      </a:endParaRPr>
                    </a:p>
                  </a:txBody>
                  <a:tcPr marL="4403" marR="4403" marT="4403" marB="0" anchor="b"/>
                </a:tc>
              </a:tr>
            </a:tbl>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2155</Words>
  <Application>Microsoft Office PowerPoint</Application>
  <PresentationFormat>On-screen Show (4:3)</PresentationFormat>
  <Paragraphs>520</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Bridge Tester</vt:lpstr>
      <vt:lpstr>What We Will Discuss </vt:lpstr>
      <vt:lpstr>Course Background</vt:lpstr>
      <vt:lpstr>Project Background</vt:lpstr>
      <vt:lpstr>Final Specs</vt:lpstr>
      <vt:lpstr>Final Design</vt:lpstr>
      <vt:lpstr>PowerPoint Presentation</vt:lpstr>
      <vt:lpstr>Work Breakdown</vt:lpstr>
      <vt:lpstr>Final Budget</vt:lpstr>
      <vt:lpstr>Project Management</vt:lpstr>
      <vt:lpstr>Website</vt:lpstr>
      <vt:lpstr>The Frame</vt:lpstr>
      <vt:lpstr>Hydraulic Subsystem</vt:lpstr>
      <vt:lpstr>PowerPoint Presentation</vt:lpstr>
      <vt:lpstr>Current Project Status</vt:lpstr>
      <vt:lpstr>Conclusion</vt:lpstr>
      <vt:lpstr>Questions?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59</cp:revision>
  <dcterms:created xsi:type="dcterms:W3CDTF">2014-02-07T19:30:39Z</dcterms:created>
  <dcterms:modified xsi:type="dcterms:W3CDTF">2014-02-10T00:40:29Z</dcterms:modified>
</cp:coreProperties>
</file>