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8"/>
  </p:notesMasterIdLst>
  <p:handoutMasterIdLst>
    <p:handoutMasterId r:id="rId9"/>
  </p:handoutMasterIdLst>
  <p:sldIdLst>
    <p:sldId id="256" r:id="rId3"/>
    <p:sldId id="264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96" autoAdjust="0"/>
  </p:normalViewPr>
  <p:slideViewPr>
    <p:cSldViewPr snapToGrid="0">
      <p:cViewPr>
        <p:scale>
          <a:sx n="87" d="100"/>
          <a:sy n="87" d="100"/>
        </p:scale>
        <p:origin x="296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4402C9-AA20-2352-6DD8-7CBB15B3EF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2EBF7-078F-2DA2-8D80-E7E889190C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AF931-C8E9-4B63-A4C1-60C951B62ED2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4723A-9DD0-DCA4-2ABD-6256F4CC64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A8FC8-3E6A-5E63-CD87-D4AC5D9475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797EF-8C89-4950-A933-E5DF09A954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2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EC524-F8A3-4B9F-A061-0608462ACEBF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BEFE3-C87D-45B0-A113-D47012EFAB8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5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00810" y="6440536"/>
            <a:ext cx="2844799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73006" y="6431865"/>
            <a:ext cx="6820256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5"/>
            <a:ext cx="11300036" cy="6311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1281" y="668106"/>
            <a:ext cx="11029616" cy="50801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pic>
        <p:nvPicPr>
          <p:cNvPr id="2" name="Immagine 6">
            <a:extLst>
              <a:ext uri="{FF2B5EF4-FFF2-40B4-BE49-F238E27FC236}">
                <a16:creationId xmlns:a16="http://schemas.microsoft.com/office/drawing/2014/main" id="{91501FE4-A3FB-EAE8-FEB8-8A0AC06A5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54" y="5896990"/>
            <a:ext cx="900000" cy="900000"/>
          </a:xfrm>
          <a:prstGeom prst="rect">
            <a:avLst/>
          </a:prstGeom>
        </p:spPr>
      </p:pic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9C898440-A091-A6AA-359D-36F697BE0201}"/>
              </a:ext>
            </a:extLst>
          </p:cNvPr>
          <p:cNvSpPr txBox="1">
            <a:spLocks/>
          </p:cNvSpPr>
          <p:nvPr userDrawn="1"/>
        </p:nvSpPr>
        <p:spPr>
          <a:xfrm>
            <a:off x="11053157" y="6436211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365D6E-99C1-4841-AC06-39C757C2E5A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737997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19A776B-6E34-13AC-16D3-B2FEC602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0810" y="6440536"/>
            <a:ext cx="2844799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A035B54-581B-D9E9-BE0A-BFDA327D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3006" y="6431865"/>
            <a:ext cx="6820256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CE7EBCD5-8B9C-3EB4-CD84-2CEC0EF7E191}"/>
              </a:ext>
            </a:extLst>
          </p:cNvPr>
          <p:cNvSpPr txBox="1">
            <a:spLocks/>
          </p:cNvSpPr>
          <p:nvPr userDrawn="1"/>
        </p:nvSpPr>
        <p:spPr>
          <a:xfrm>
            <a:off x="11053157" y="6436211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365D6E-99C1-4841-AC06-39C757C2E5A2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8" name="Immagine 6">
            <a:extLst>
              <a:ext uri="{FF2B5EF4-FFF2-40B4-BE49-F238E27FC236}">
                <a16:creationId xmlns:a16="http://schemas.microsoft.com/office/drawing/2014/main" id="{65F19420-913D-1FE1-EA65-1FA0D05E2B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54" y="589699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0015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599173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1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8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72579" y="6356424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818" y="6352098"/>
            <a:ext cx="69172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4927" y="6356424"/>
            <a:ext cx="10525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189"/>
            <a:endParaRPr lang="it-IT"/>
          </a:p>
          <a:p>
            <a:pPr defTabSz="457189"/>
            <a:endParaRPr lang="it-IT" dirty="0"/>
          </a:p>
        </p:txBody>
      </p:sp>
      <p:pic>
        <p:nvPicPr>
          <p:cNvPr id="9" name="Immagine 14">
            <a:extLst>
              <a:ext uri="{FF2B5EF4-FFF2-40B4-BE49-F238E27FC236}">
                <a16:creationId xmlns:a16="http://schemas.microsoft.com/office/drawing/2014/main" id="{4A783CF1-9FD3-89CD-6915-13ADA5796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1277" y="3276931"/>
            <a:ext cx="6838950" cy="68389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E53C8DA-2C2B-CB73-D995-3330E56BE781}"/>
              </a:ext>
            </a:extLst>
          </p:cNvPr>
          <p:cNvSpPr/>
          <p:nvPr userDrawn="1"/>
        </p:nvSpPr>
        <p:spPr>
          <a:xfrm>
            <a:off x="581194" y="1801898"/>
            <a:ext cx="3808092" cy="748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896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8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2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8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189"/>
            <a:endParaRPr lang="it-IT"/>
          </a:p>
          <a:p>
            <a:pPr defTabSz="457189"/>
            <a:endParaRPr lang="it-IT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841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8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2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8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189"/>
            <a:endParaRPr lang="it-IT"/>
          </a:p>
          <a:p>
            <a:pPr defTabSz="457189"/>
            <a:endParaRPr lang="it-IT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CC3BF5-0D5C-D142-6DFC-2AA3E159548A}"/>
              </a:ext>
            </a:extLst>
          </p:cNvPr>
          <p:cNvGrpSpPr/>
          <p:nvPr userDrawn="1"/>
        </p:nvGrpSpPr>
        <p:grpSpPr>
          <a:xfrm>
            <a:off x="2700000" y="453600"/>
            <a:ext cx="9360000" cy="98555"/>
            <a:chOff x="446535" y="453643"/>
            <a:chExt cx="11298932" cy="98555"/>
          </a:xfrm>
        </p:grpSpPr>
        <p:sp>
          <p:nvSpPr>
            <p:cNvPr id="9" name="Rectangle 8"/>
            <p:cNvSpPr/>
            <p:nvPr/>
          </p:nvSpPr>
          <p:spPr>
            <a:xfrm>
              <a:off x="446535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8042147" y="453643"/>
              <a:ext cx="3703320" cy="98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4241831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C5D32FFA-79B1-56CE-6A51-9294E3FE31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2" y="131053"/>
            <a:ext cx="2402189" cy="74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matteo.nardello@unitn.it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davide.brunelli@unitn.i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luisa.fracassini@st.com" TargetMode="External"/><Relationship Id="rId5" Type="http://schemas.openxmlformats.org/officeDocument/2006/relationships/hyperlink" Target="mailto:roberto.larosa@st.com" TargetMode="External"/><Relationship Id="rId4" Type="http://schemas.openxmlformats.org/officeDocument/2006/relationships/hyperlink" Target="mailto:maria.doglioni@unitn.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5.png"/><Relationship Id="rId5" Type="http://schemas.openxmlformats.org/officeDocument/2006/relationships/image" Target="../media/image7.jpg"/><Relationship Id="rId10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jp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4708-9008-4482-8948-94497CF1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910311"/>
            <a:ext cx="11029615" cy="14975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Plant Biosensor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DF4E0-37F3-42B2-95D9-C36C3B98B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4" y="2407818"/>
            <a:ext cx="11029615" cy="600556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it-IT" sz="3200" dirty="0">
                <a:solidFill>
                  <a:schemeClr val="accent1"/>
                </a:solidFill>
              </a:rPr>
              <a:t>University of Trento in </a:t>
            </a:r>
            <a:r>
              <a:rPr lang="it-IT" sz="3200" dirty="0" err="1">
                <a:solidFill>
                  <a:schemeClr val="accent1"/>
                </a:solidFill>
              </a:rPr>
              <a:t>collaboration</a:t>
            </a:r>
            <a:r>
              <a:rPr lang="it-IT" sz="3200" dirty="0">
                <a:solidFill>
                  <a:schemeClr val="accent1"/>
                </a:solidFill>
              </a:rPr>
              <a:t> with STMicroelectronics</a:t>
            </a:r>
          </a:p>
          <a:p>
            <a:pPr algn="ctr"/>
            <a:r>
              <a:rPr lang="it-IT" sz="3200" dirty="0">
                <a:solidFill>
                  <a:schemeClr val="accent1"/>
                </a:solidFill>
              </a:rPr>
              <a:t>ST </a:t>
            </a:r>
            <a:r>
              <a:rPr lang="it-IT" sz="3200" dirty="0" err="1">
                <a:solidFill>
                  <a:schemeClr val="accent1"/>
                </a:solidFill>
              </a:rPr>
              <a:t>Sustainability</a:t>
            </a:r>
            <a:r>
              <a:rPr lang="it-IT" sz="3200" dirty="0">
                <a:solidFill>
                  <a:schemeClr val="accent1"/>
                </a:solidFill>
              </a:rPr>
              <a:t> Days,  Agrate Brianza 4° of </a:t>
            </a:r>
            <a:r>
              <a:rPr lang="it-IT" sz="3200" dirty="0" err="1">
                <a:solidFill>
                  <a:schemeClr val="accent1"/>
                </a:solidFill>
              </a:rPr>
              <a:t>May</a:t>
            </a:r>
            <a:r>
              <a:rPr lang="it-IT" sz="3200" dirty="0">
                <a:solidFill>
                  <a:schemeClr val="accent1"/>
                </a:solidFill>
              </a:rPr>
              <a:t> 2023</a:t>
            </a:r>
          </a:p>
          <a:p>
            <a:pPr algn="ctr"/>
            <a:endParaRPr lang="it-IT" sz="3200" dirty="0">
              <a:solidFill>
                <a:schemeClr val="accent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5AA19E-EA80-71A9-0E7D-A8DE4A0372B8}"/>
              </a:ext>
            </a:extLst>
          </p:cNvPr>
          <p:cNvSpPr txBox="1"/>
          <p:nvPr/>
        </p:nvSpPr>
        <p:spPr>
          <a:xfrm>
            <a:off x="434887" y="3244334"/>
            <a:ext cx="6937248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accent1"/>
                </a:solidFill>
              </a:rPr>
              <a:t>University of Trento, </a:t>
            </a:r>
            <a:r>
              <a:rPr lang="it-IT" dirty="0">
                <a:solidFill>
                  <a:schemeClr val="accent1"/>
                </a:solidFill>
              </a:rPr>
              <a:t>D</a:t>
            </a:r>
            <a:r>
              <a:rPr lang="it-IT" sz="1800" dirty="0">
                <a:solidFill>
                  <a:schemeClr val="accent1"/>
                </a:solidFill>
              </a:rPr>
              <a:t>epartment of Industrial Engineering (DII)</a:t>
            </a:r>
          </a:p>
          <a:p>
            <a:r>
              <a:rPr lang="it-IT" sz="1400" dirty="0">
                <a:solidFill>
                  <a:schemeClr val="accent1"/>
                </a:solidFill>
              </a:rPr>
              <a:t>Professor Davide Brunelli, </a:t>
            </a:r>
            <a:r>
              <a:rPr lang="it-IT" sz="1400" dirty="0">
                <a:solidFill>
                  <a:schemeClr val="accent1"/>
                </a:solidFill>
                <a:hlinkClick r:id="rId2"/>
              </a:rPr>
              <a:t>davide.brunelli@unitn.it</a:t>
            </a:r>
            <a:endParaRPr lang="it-IT" sz="1400" dirty="0">
              <a:solidFill>
                <a:schemeClr val="accent1"/>
              </a:solidFill>
            </a:endParaRPr>
          </a:p>
          <a:p>
            <a:r>
              <a:rPr lang="it-IT" sz="1400" dirty="0" err="1">
                <a:solidFill>
                  <a:schemeClr val="accent1"/>
                </a:solidFill>
              </a:rPr>
              <a:t>Fixed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dirty="0" err="1">
                <a:solidFill>
                  <a:schemeClr val="accent1"/>
                </a:solidFill>
              </a:rPr>
              <a:t>term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dirty="0" err="1">
                <a:solidFill>
                  <a:schemeClr val="accent1"/>
                </a:solidFill>
              </a:rPr>
              <a:t>researcher</a:t>
            </a:r>
            <a:r>
              <a:rPr lang="it-IT" sz="1400" dirty="0">
                <a:solidFill>
                  <a:schemeClr val="accent1"/>
                </a:solidFill>
              </a:rPr>
              <a:t> Matteo Nardello, </a:t>
            </a:r>
            <a:r>
              <a:rPr lang="it-IT" sz="1400" dirty="0">
                <a:solidFill>
                  <a:schemeClr val="accent1"/>
                </a:solidFill>
                <a:hlinkClick r:id="rId3"/>
              </a:rPr>
              <a:t>matteo.nardello@unitn.it</a:t>
            </a:r>
            <a:endParaRPr lang="it-IT" sz="1400" dirty="0">
              <a:solidFill>
                <a:schemeClr val="accent1"/>
              </a:solidFill>
            </a:endParaRPr>
          </a:p>
          <a:p>
            <a:r>
              <a:rPr lang="it-IT" sz="1400" dirty="0" err="1">
                <a:solidFill>
                  <a:schemeClr val="accent1"/>
                </a:solidFill>
              </a:rPr>
              <a:t>Ph.D</a:t>
            </a:r>
            <a:r>
              <a:rPr lang="it-IT" sz="1400" dirty="0">
                <a:solidFill>
                  <a:schemeClr val="accent1"/>
                </a:solidFill>
              </a:rPr>
              <a:t>. </a:t>
            </a:r>
            <a:r>
              <a:rPr lang="it-IT" sz="1400" dirty="0" err="1">
                <a:solidFill>
                  <a:schemeClr val="accent1"/>
                </a:solidFill>
              </a:rPr>
              <a:t>student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dirty="0" err="1">
                <a:solidFill>
                  <a:schemeClr val="accent1"/>
                </a:solidFill>
              </a:rPr>
              <a:t>Doglioni</a:t>
            </a:r>
            <a:r>
              <a:rPr lang="it-IT" sz="1400" dirty="0">
                <a:solidFill>
                  <a:schemeClr val="accent1"/>
                </a:solidFill>
              </a:rPr>
              <a:t> Maria, </a:t>
            </a:r>
            <a:r>
              <a:rPr lang="it-IT" sz="1400" dirty="0">
                <a:solidFill>
                  <a:schemeClr val="accent1"/>
                </a:solidFill>
                <a:hlinkClick r:id="rId4"/>
              </a:rPr>
              <a:t>maria.doglioni@unitn.it</a:t>
            </a:r>
            <a:endParaRPr lang="it-IT" sz="1400" dirty="0">
              <a:solidFill>
                <a:schemeClr val="accent1"/>
              </a:solidFill>
            </a:endParaRPr>
          </a:p>
          <a:p>
            <a:endParaRPr lang="it-IT" dirty="0">
              <a:solidFill>
                <a:schemeClr val="accent1"/>
              </a:solidFill>
            </a:endParaRPr>
          </a:p>
          <a:p>
            <a:r>
              <a:rPr lang="it-IT" dirty="0">
                <a:solidFill>
                  <a:schemeClr val="accent1"/>
                </a:solidFill>
              </a:rPr>
              <a:t>STMicroelectronics: </a:t>
            </a:r>
          </a:p>
          <a:p>
            <a:r>
              <a:rPr lang="it-IT" sz="1400" dirty="0">
                <a:solidFill>
                  <a:schemeClr val="accent1"/>
                </a:solidFill>
              </a:rPr>
              <a:t>Eng. Roberto La Rosa</a:t>
            </a:r>
            <a:r>
              <a:rPr lang="it-IT" sz="1400" dirty="0">
                <a:solidFill>
                  <a:srgbClr val="C00000"/>
                </a:solidFill>
              </a:rPr>
              <a:t>, IC Mixed </a:t>
            </a:r>
            <a:r>
              <a:rPr lang="it-IT" sz="1400" dirty="0" err="1">
                <a:solidFill>
                  <a:srgbClr val="C00000"/>
                </a:solidFill>
              </a:rPr>
              <a:t>Signal</a:t>
            </a:r>
            <a:r>
              <a:rPr lang="it-IT" sz="1400" dirty="0">
                <a:solidFill>
                  <a:srgbClr val="C00000"/>
                </a:solidFill>
              </a:rPr>
              <a:t> Senior </a:t>
            </a:r>
            <a:r>
              <a:rPr lang="it-IT" sz="1400" dirty="0" err="1">
                <a:solidFill>
                  <a:srgbClr val="C00000"/>
                </a:solidFill>
              </a:rPr>
              <a:t>Principal</a:t>
            </a:r>
            <a:r>
              <a:rPr lang="it-IT" sz="1400" dirty="0">
                <a:solidFill>
                  <a:srgbClr val="C00000"/>
                </a:solidFill>
              </a:rPr>
              <a:t> Designer: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C00000"/>
                </a:solidFill>
                <a:hlinkClick r:id="rId5"/>
              </a:rPr>
              <a:t>roberto.larosa@st.com</a:t>
            </a:r>
            <a:endParaRPr lang="it-IT" sz="1400" dirty="0">
              <a:solidFill>
                <a:srgbClr val="C00000"/>
              </a:solidFill>
            </a:endParaRPr>
          </a:p>
          <a:p>
            <a:r>
              <a:rPr lang="it-IT" sz="1400" dirty="0">
                <a:solidFill>
                  <a:schemeClr val="accent1"/>
                </a:solidFill>
              </a:rPr>
              <a:t>Eng. </a:t>
            </a:r>
            <a:r>
              <a:rPr lang="it-IT" sz="1400" b="0" i="0" dirty="0">
                <a:solidFill>
                  <a:srgbClr val="C00000"/>
                </a:solidFill>
                <a:effectLst/>
              </a:rPr>
              <a:t>Luisa Fracassini, </a:t>
            </a:r>
            <a:r>
              <a:rPr lang="it-IT" sz="1400" b="0" i="0" dirty="0" err="1">
                <a:solidFill>
                  <a:srgbClr val="C00000"/>
                </a:solidFill>
                <a:effectLst/>
              </a:rPr>
              <a:t>Sustainability</a:t>
            </a:r>
            <a:r>
              <a:rPr lang="it-IT" sz="1400" b="0" i="0" dirty="0">
                <a:solidFill>
                  <a:srgbClr val="C00000"/>
                </a:solidFill>
                <a:effectLst/>
              </a:rPr>
              <a:t> &amp; Open Innovation Manager: </a:t>
            </a:r>
            <a:r>
              <a:rPr lang="it-IT" sz="1400" dirty="0">
                <a:solidFill>
                  <a:srgbClr val="C00000"/>
                </a:solidFill>
                <a:hlinkClick r:id="rId6"/>
              </a:rPr>
              <a:t>luisa.fracassini@st.com</a:t>
            </a:r>
            <a:endParaRPr lang="it-IT" sz="1400" dirty="0">
              <a:solidFill>
                <a:srgbClr val="C00000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36C89AF-E4A0-73FE-4DAF-A169681383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395958">
            <a:off x="2556925" y="1160269"/>
            <a:ext cx="1588380" cy="1567858"/>
          </a:xfrm>
          <a:prstGeom prst="rect">
            <a:avLst/>
          </a:prstGeom>
        </p:spPr>
      </p:pic>
      <p:pic>
        <p:nvPicPr>
          <p:cNvPr id="12" name="Immagine 11" descr="Immagine che contiene pianta, interno, fiore, verde&#10;&#10;Descrizione generata automaticamente">
            <a:extLst>
              <a:ext uri="{FF2B5EF4-FFF2-40B4-BE49-F238E27FC236}">
                <a16:creationId xmlns:a16="http://schemas.microsoft.com/office/drawing/2014/main" id="{350F4567-ACBC-9F0D-6481-369A010B42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518" y="297780"/>
            <a:ext cx="2866374" cy="38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6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060-DA8B-4919-AEB9-CA0EACB1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PLANT MICROBIAL FUEL CELLS – ENERGY HARVESTING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A25F-377F-4438-8483-093BE9F05FD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096000" y="1614868"/>
            <a:ext cx="5607050" cy="3633788"/>
          </a:xfrm>
        </p:spPr>
        <p:txBody>
          <a:bodyPr>
            <a:normAutofit/>
          </a:bodyPr>
          <a:lstStyle/>
          <a:p>
            <a:r>
              <a:rPr lang="en-US" sz="2000" dirty="0"/>
              <a:t>Based on </a:t>
            </a:r>
            <a:r>
              <a:rPr lang="en-US" sz="2000" b="1" dirty="0" err="1"/>
              <a:t>exoelectrogenic</a:t>
            </a:r>
            <a:r>
              <a:rPr lang="en-US" sz="2000" b="1" dirty="0"/>
              <a:t> bacteria </a:t>
            </a:r>
            <a:r>
              <a:rPr lang="en-US" sz="2000" dirty="0"/>
              <a:t>naturally present in the soil.</a:t>
            </a:r>
          </a:p>
          <a:p>
            <a:r>
              <a:rPr lang="en-US" sz="2000" dirty="0"/>
              <a:t>Presence of </a:t>
            </a:r>
            <a:r>
              <a:rPr lang="en-US" sz="2000" b="1" dirty="0"/>
              <a:t>plant</a:t>
            </a:r>
            <a:r>
              <a:rPr lang="en-US" sz="2000" dirty="0"/>
              <a:t> ensures </a:t>
            </a:r>
            <a:r>
              <a:rPr lang="en-US" sz="2000" b="1" dirty="0"/>
              <a:t>bacteria are fed</a:t>
            </a:r>
            <a:r>
              <a:rPr lang="en-US" sz="2000" dirty="0"/>
              <a:t>.</a:t>
            </a:r>
          </a:p>
          <a:p>
            <a:r>
              <a:rPr lang="en-US" sz="2000" dirty="0"/>
              <a:t>Potentially generates </a:t>
            </a:r>
            <a:r>
              <a:rPr lang="en-US" sz="2000" b="1" dirty="0"/>
              <a:t>electricity </a:t>
            </a:r>
            <a:r>
              <a:rPr lang="en-US" sz="2000" dirty="0"/>
              <a:t>as long as </a:t>
            </a:r>
            <a:r>
              <a:rPr lang="en-US" sz="2000" b="1" dirty="0"/>
              <a:t>plant lives</a:t>
            </a:r>
            <a:r>
              <a:rPr lang="en-US" sz="2000" dirty="0"/>
              <a:t>.</a:t>
            </a:r>
          </a:p>
          <a:p>
            <a:r>
              <a:rPr lang="en-US" sz="2000" dirty="0"/>
              <a:t>Challenges: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F3948FE-87B8-7287-3972-EC29C8BF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22" y="1490186"/>
            <a:ext cx="4587944" cy="432996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DE20306-53AD-BAF7-A9F0-EC384928F446}"/>
              </a:ext>
            </a:extLst>
          </p:cNvPr>
          <p:cNvSpPr/>
          <p:nvPr/>
        </p:nvSpPr>
        <p:spPr>
          <a:xfrm>
            <a:off x="6404330" y="5124109"/>
            <a:ext cx="1879360" cy="350338"/>
          </a:xfrm>
          <a:prstGeom prst="round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Low </a:t>
            </a:r>
            <a:r>
              <a:rPr lang="it-IT" sz="1400" dirty="0" err="1"/>
              <a:t>current</a:t>
            </a:r>
            <a:endParaRPr lang="it-IT" sz="1400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C66E329-0AB5-5C9D-C98A-6290E51CCC38}"/>
              </a:ext>
            </a:extLst>
          </p:cNvPr>
          <p:cNvSpPr/>
          <p:nvPr/>
        </p:nvSpPr>
        <p:spPr>
          <a:xfrm>
            <a:off x="7117585" y="4610369"/>
            <a:ext cx="1879360" cy="350338"/>
          </a:xfrm>
          <a:prstGeom prst="round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Low </a:t>
            </a:r>
            <a:r>
              <a:rPr lang="it-IT" sz="1400" dirty="0" err="1"/>
              <a:t>voltage</a:t>
            </a:r>
            <a:endParaRPr lang="it-IT" sz="1400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CC5BC3ED-956B-830D-6E3B-470546467A70}"/>
              </a:ext>
            </a:extLst>
          </p:cNvPr>
          <p:cNvSpPr/>
          <p:nvPr/>
        </p:nvSpPr>
        <p:spPr>
          <a:xfrm>
            <a:off x="6404330" y="6171239"/>
            <a:ext cx="1879360" cy="350338"/>
          </a:xfrm>
          <a:prstGeom prst="round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Long start up time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1788AE23-41F6-B762-E106-FE10C024B68D}"/>
              </a:ext>
            </a:extLst>
          </p:cNvPr>
          <p:cNvSpPr/>
          <p:nvPr/>
        </p:nvSpPr>
        <p:spPr>
          <a:xfrm>
            <a:off x="7117585" y="5647674"/>
            <a:ext cx="1879360" cy="350338"/>
          </a:xfrm>
          <a:prstGeom prst="round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Short </a:t>
            </a:r>
            <a:r>
              <a:rPr lang="it-IT" sz="1400" dirty="0" err="1"/>
              <a:t>cell</a:t>
            </a:r>
            <a:r>
              <a:rPr lang="it-IT" sz="1400" dirty="0"/>
              <a:t> life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1C0B20E3-56CE-840C-DD0B-C817B8BDF5AD}"/>
              </a:ext>
            </a:extLst>
          </p:cNvPr>
          <p:cNvSpPr/>
          <p:nvPr/>
        </p:nvSpPr>
        <p:spPr>
          <a:xfrm>
            <a:off x="6404330" y="4091301"/>
            <a:ext cx="1879360" cy="350338"/>
          </a:xfrm>
          <a:prstGeom prst="round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Voltage reversal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6FB7F68A-F496-4C3E-D25B-25F886B9099D}"/>
              </a:ext>
            </a:extLst>
          </p:cNvPr>
          <p:cNvSpPr/>
          <p:nvPr/>
        </p:nvSpPr>
        <p:spPr>
          <a:xfrm>
            <a:off x="9871767" y="4487973"/>
            <a:ext cx="1879360" cy="523220"/>
          </a:xfrm>
          <a:prstGeom prst="roundRect">
            <a:avLst/>
          </a:prstGeom>
          <a:solidFill>
            <a:srgbClr val="00B05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Electrobiochemical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endParaRPr lang="it-IT" sz="14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Parentesi graffa chiusa 13">
            <a:extLst>
              <a:ext uri="{FF2B5EF4-FFF2-40B4-BE49-F238E27FC236}">
                <a16:creationId xmlns:a16="http://schemas.microsoft.com/office/drawing/2014/main" id="{C81BC94D-E516-BE81-A0D4-6284F732E50B}"/>
              </a:ext>
            </a:extLst>
          </p:cNvPr>
          <p:cNvSpPr/>
          <p:nvPr/>
        </p:nvSpPr>
        <p:spPr>
          <a:xfrm>
            <a:off x="9045022" y="4257280"/>
            <a:ext cx="520505" cy="2208543"/>
          </a:xfrm>
          <a:prstGeom prst="rightBrace">
            <a:avLst>
              <a:gd name="adj1" fmla="val 8333"/>
              <a:gd name="adj2" fmla="val 22399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3AD6A94A-BA5D-7CB8-DD0B-73EAF9C29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660" y="5296950"/>
            <a:ext cx="1588380" cy="156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8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060-DA8B-4919-AEB9-CA0EACB1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STDES-BFTAG01 – AUTONOMOUS BLE SENSOR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60C3CC84-74CF-BB47-13C0-EECE518C279C}"/>
              </a:ext>
            </a:extLst>
          </p:cNvPr>
          <p:cNvGrpSpPr/>
          <p:nvPr/>
        </p:nvGrpSpPr>
        <p:grpSpPr>
          <a:xfrm>
            <a:off x="9822363" y="1621843"/>
            <a:ext cx="2126620" cy="3822300"/>
            <a:chOff x="9614099" y="1680017"/>
            <a:chExt cx="2126620" cy="3822300"/>
          </a:xfrm>
        </p:grpSpPr>
        <p:pic>
          <p:nvPicPr>
            <p:cNvPr id="5" name="Immagine 4" descr="Immagine che contiene testo, elettronica, circuito&#10;&#10;Descrizione generata automaticamente">
              <a:extLst>
                <a:ext uri="{FF2B5EF4-FFF2-40B4-BE49-F238E27FC236}">
                  <a16:creationId xmlns:a16="http://schemas.microsoft.com/office/drawing/2014/main" id="{9C1BC84E-9621-95E2-5839-6C3D19471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81" t="47311" b="-141"/>
            <a:stretch/>
          </p:blipFill>
          <p:spPr>
            <a:xfrm rot="2805775">
              <a:off x="9674464" y="3436062"/>
              <a:ext cx="2005890" cy="2126620"/>
            </a:xfrm>
            <a:prstGeom prst="rect">
              <a:avLst/>
            </a:prstGeom>
          </p:spPr>
        </p:pic>
        <p:pic>
          <p:nvPicPr>
            <p:cNvPr id="17" name="Immagine 16" descr="Immagine che contiene testo, elettronica&#10;&#10;Descrizione generata automaticamente">
              <a:extLst>
                <a:ext uri="{FF2B5EF4-FFF2-40B4-BE49-F238E27FC236}">
                  <a16:creationId xmlns:a16="http://schemas.microsoft.com/office/drawing/2014/main" id="{0319C642-26BB-0CCD-0E0E-B6959C0A44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80" t="1936" r="2878" b="21030"/>
            <a:stretch/>
          </p:blipFill>
          <p:spPr>
            <a:xfrm rot="1914711">
              <a:off x="9646321" y="1680017"/>
              <a:ext cx="1969447" cy="1724337"/>
            </a:xfrm>
            <a:prstGeom prst="snip2DiagRect">
              <a:avLst/>
            </a:prstGeom>
          </p:spPr>
        </p:pic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AFD0C86-26DB-07EF-C3CF-8EC1FEC43036}"/>
              </a:ext>
            </a:extLst>
          </p:cNvPr>
          <p:cNvSpPr txBox="1">
            <a:spLocks/>
          </p:cNvSpPr>
          <p:nvPr/>
        </p:nvSpPr>
        <p:spPr>
          <a:xfrm>
            <a:off x="1387765" y="3901090"/>
            <a:ext cx="7875742" cy="3633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sz="2000" b="1" dirty="0"/>
              <a:t>Fully autonomous: </a:t>
            </a:r>
            <a:r>
              <a:rPr lang="en-US" sz="2000" dirty="0"/>
              <a:t>operates only with harvested energy.</a:t>
            </a:r>
          </a:p>
          <a:p>
            <a:r>
              <a:rPr lang="en-US" sz="2000" dirty="0"/>
              <a:t>Senses </a:t>
            </a:r>
            <a:r>
              <a:rPr lang="en-US" sz="2000" b="1" dirty="0"/>
              <a:t>temperature</a:t>
            </a:r>
            <a:r>
              <a:rPr lang="en-US" sz="2000" dirty="0"/>
              <a:t> and </a:t>
            </a:r>
            <a:r>
              <a:rPr lang="en-US" sz="2000" b="1" dirty="0"/>
              <a:t>humidity</a:t>
            </a:r>
            <a:r>
              <a:rPr lang="en-US" sz="2000" dirty="0"/>
              <a:t>.</a:t>
            </a:r>
          </a:p>
          <a:p>
            <a:r>
              <a:rPr lang="en-US" sz="2000" dirty="0"/>
              <a:t>Transmits 6 </a:t>
            </a:r>
            <a:r>
              <a:rPr lang="en-US" sz="2000" b="1" dirty="0"/>
              <a:t>Bluetooth Low Energy </a:t>
            </a:r>
            <a:r>
              <a:rPr lang="en-US" sz="2000" dirty="0"/>
              <a:t>(BLE) beacons every 20 seconds, if energy is available.</a:t>
            </a:r>
          </a:p>
          <a:p>
            <a:r>
              <a:rPr lang="en-US" sz="2000" dirty="0"/>
              <a:t>Tag </a:t>
            </a:r>
            <a:r>
              <a:rPr lang="en-US" sz="2000" b="1" dirty="0"/>
              <a:t>transmission frequency </a:t>
            </a:r>
            <a:r>
              <a:rPr lang="en-US" sz="2000" dirty="0"/>
              <a:t>is related to harvested power.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8F89FE8-20DE-3A48-FDAE-1447E971E3DD}"/>
              </a:ext>
            </a:extLst>
          </p:cNvPr>
          <p:cNvSpPr txBox="1"/>
          <p:nvPr/>
        </p:nvSpPr>
        <p:spPr>
          <a:xfrm>
            <a:off x="9694682" y="889071"/>
            <a:ext cx="6098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Eng. Roberto La Rosa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F79E8C36-5D06-E033-5211-928FBA6ED2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72"/>
          <a:stretch/>
        </p:blipFill>
        <p:spPr>
          <a:xfrm>
            <a:off x="267000" y="1550504"/>
            <a:ext cx="9427682" cy="2601596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CFCD7DA-E699-6E45-D8AF-DD104153085F}"/>
              </a:ext>
            </a:extLst>
          </p:cNvPr>
          <p:cNvSpPr txBox="1"/>
          <p:nvPr/>
        </p:nvSpPr>
        <p:spPr>
          <a:xfrm>
            <a:off x="1201102" y="1830111"/>
            <a:ext cx="1772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BLE beacon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A257B3-8473-F3CF-CF0B-86D3296EB194}"/>
              </a:ext>
            </a:extLst>
          </p:cNvPr>
          <p:cNvCxnSpPr>
            <a:cxnSpLocks/>
          </p:cNvCxnSpPr>
          <p:nvPr/>
        </p:nvCxnSpPr>
        <p:spPr>
          <a:xfrm>
            <a:off x="2295573" y="2137888"/>
            <a:ext cx="373947" cy="373949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98B3B6C-618E-021F-5421-B6CE2A7D21C2}"/>
              </a:ext>
            </a:extLst>
          </p:cNvPr>
          <p:cNvSpPr txBox="1"/>
          <p:nvPr/>
        </p:nvSpPr>
        <p:spPr>
          <a:xfrm>
            <a:off x="4285576" y="2204060"/>
            <a:ext cx="1772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dirty="0" err="1"/>
              <a:t>Wait</a:t>
            </a:r>
            <a:r>
              <a:rPr lang="it-IT" sz="1400" dirty="0"/>
              <a:t> time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0799D53D-D742-7139-80E0-90C779F80009}"/>
              </a:ext>
            </a:extLst>
          </p:cNvPr>
          <p:cNvCxnSpPr>
            <a:cxnSpLocks/>
          </p:cNvCxnSpPr>
          <p:nvPr/>
        </p:nvCxnSpPr>
        <p:spPr>
          <a:xfrm flipH="1">
            <a:off x="3929801" y="2349912"/>
            <a:ext cx="762369" cy="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6AB0034-C2E1-6F61-E0C2-66F1D0006CEF}"/>
              </a:ext>
            </a:extLst>
          </p:cNvPr>
          <p:cNvCxnSpPr>
            <a:cxnSpLocks/>
          </p:cNvCxnSpPr>
          <p:nvPr/>
        </p:nvCxnSpPr>
        <p:spPr>
          <a:xfrm>
            <a:off x="5644533" y="2357948"/>
            <a:ext cx="762795" cy="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magine 35">
            <a:extLst>
              <a:ext uri="{FF2B5EF4-FFF2-40B4-BE49-F238E27FC236}">
                <a16:creationId xmlns:a16="http://schemas.microsoft.com/office/drawing/2014/main" id="{3142BB66-3D90-5303-6C5E-8BEDC5D2E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5660" y="5296950"/>
            <a:ext cx="1588380" cy="156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060-DA8B-4919-AEB9-CA0EACB1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POWERING THE BLE SENSOR WITH A PMFC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9F4FFBD1-56F4-2CB7-5BBF-8A604C93E7C3}"/>
              </a:ext>
            </a:extLst>
          </p:cNvPr>
          <p:cNvGrpSpPr>
            <a:grpSpLocks noChangeAspect="1"/>
          </p:cNvGrpSpPr>
          <p:nvPr/>
        </p:nvGrpSpPr>
        <p:grpSpPr>
          <a:xfrm>
            <a:off x="2817724" y="1253268"/>
            <a:ext cx="7598432" cy="3469096"/>
            <a:chOff x="1464144" y="1889132"/>
            <a:chExt cx="7617410" cy="3477761"/>
          </a:xfrm>
        </p:grpSpPr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1C75291C-655E-5C3C-24BF-75386291E1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32351" y="1889132"/>
              <a:ext cx="6949203" cy="3477761"/>
              <a:chOff x="5974874" y="1434520"/>
              <a:chExt cx="5656595" cy="2830868"/>
            </a:xfrm>
          </p:grpSpPr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C2586EFD-F632-BAAA-0C33-08BEDD953B7F}"/>
                  </a:ext>
                </a:extLst>
              </p:cNvPr>
              <p:cNvGrpSpPr/>
              <p:nvPr/>
            </p:nvGrpSpPr>
            <p:grpSpPr>
              <a:xfrm>
                <a:off x="5974874" y="1434520"/>
                <a:ext cx="5656595" cy="2830868"/>
                <a:chOff x="1786764" y="1285243"/>
                <a:chExt cx="5656595" cy="2830868"/>
              </a:xfrm>
            </p:grpSpPr>
            <p:grpSp>
              <p:nvGrpSpPr>
                <p:cNvPr id="9" name="Gruppo 8">
                  <a:extLst>
                    <a:ext uri="{FF2B5EF4-FFF2-40B4-BE49-F238E27FC236}">
                      <a16:creationId xmlns:a16="http://schemas.microsoft.com/office/drawing/2014/main" id="{DCC2419A-0FA1-40CF-36BC-29BFA6C50F6F}"/>
                    </a:ext>
                  </a:extLst>
                </p:cNvPr>
                <p:cNvGrpSpPr/>
                <p:nvPr/>
              </p:nvGrpSpPr>
              <p:grpSpPr>
                <a:xfrm>
                  <a:off x="1786764" y="1285243"/>
                  <a:ext cx="5656595" cy="2830868"/>
                  <a:chOff x="1773885" y="1285243"/>
                  <a:chExt cx="5656595" cy="2830868"/>
                </a:xfrm>
              </p:grpSpPr>
              <p:grpSp>
                <p:nvGrpSpPr>
                  <p:cNvPr id="12" name="Gruppo 11">
                    <a:extLst>
                      <a:ext uri="{FF2B5EF4-FFF2-40B4-BE49-F238E27FC236}">
                        <a16:creationId xmlns:a16="http://schemas.microsoft.com/office/drawing/2014/main" id="{E18039F8-F1A6-C9E2-1665-31C7DF8691FB}"/>
                      </a:ext>
                    </a:extLst>
                  </p:cNvPr>
                  <p:cNvGrpSpPr/>
                  <p:nvPr/>
                </p:nvGrpSpPr>
                <p:grpSpPr>
                  <a:xfrm>
                    <a:off x="1773885" y="1285243"/>
                    <a:ext cx="3322330" cy="2560686"/>
                    <a:chOff x="2132759" y="832471"/>
                    <a:chExt cx="3322330" cy="2560686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4" name="CasellaDiTesto 33">
                          <a:extLst>
                            <a:ext uri="{FF2B5EF4-FFF2-40B4-BE49-F238E27FC236}">
                              <a16:creationId xmlns:a16="http://schemas.microsoft.com/office/drawing/2014/main" id="{A08C6084-C5AA-B8DF-544B-DF28FEAB876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32301" y="2293722"/>
                          <a:ext cx="897050" cy="53796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05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05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105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𝐵𝐴𝑇</m:t>
                                    </m:r>
                                    <m:r>
                                      <a:rPr lang="it-IT" sz="105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05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050" dirty="0"/>
                        </a:p>
                        <a:p>
                          <a:endParaRPr lang="it-IT" dirty="0"/>
                        </a:p>
                      </p:txBody>
                    </p:sp>
                  </mc:Choice>
                  <mc:Fallback>
                    <p:sp>
                      <p:nvSpPr>
                        <p:cNvPr id="34" name="CasellaDiTesto 33">
                          <a:extLst>
                            <a:ext uri="{FF2B5EF4-FFF2-40B4-BE49-F238E27FC236}">
                              <a16:creationId xmlns:a16="http://schemas.microsoft.com/office/drawing/2014/main" id="{A08C6084-C5AA-B8DF-544B-DF28FEAB876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32301" y="2293722"/>
                          <a:ext cx="897050" cy="537968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pic>
                  <p:nvPicPr>
                    <p:cNvPr id="35" name="Immagine 34" descr="Immagine che contiene testo&#10;&#10;Descrizione generata automaticamente">
                      <a:extLst>
                        <a:ext uri="{FF2B5EF4-FFF2-40B4-BE49-F238E27FC236}">
                          <a16:creationId xmlns:a16="http://schemas.microsoft.com/office/drawing/2014/main" id="{B9EAFBF8-DCC2-EB1A-5E25-883946C7F9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834475" y="1441271"/>
                      <a:ext cx="292768" cy="613092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38" name="Connettore 1 37">
                      <a:extLst>
                        <a:ext uri="{FF2B5EF4-FFF2-40B4-BE49-F238E27FC236}">
                          <a16:creationId xmlns:a16="http://schemas.microsoft.com/office/drawing/2014/main" id="{C5E8E073-8CD7-BEDB-0493-C163C56CA2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45427" y="1247716"/>
                      <a:ext cx="0" cy="87618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" name="Gruppo 38">
                      <a:extLst>
                        <a:ext uri="{FF2B5EF4-FFF2-40B4-BE49-F238E27FC236}">
                          <a16:creationId xmlns:a16="http://schemas.microsoft.com/office/drawing/2014/main" id="{FDF5AC75-1FC5-D272-CB24-5CEB8AE6D3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02351" y="1074536"/>
                      <a:ext cx="429345" cy="531896"/>
                      <a:chOff x="3300164" y="1087460"/>
                      <a:chExt cx="429345" cy="531896"/>
                    </a:xfrm>
                  </p:grpSpPr>
                  <p:cxnSp>
                    <p:nvCxnSpPr>
                      <p:cNvPr id="55" name="Connettore 1 54">
                        <a:extLst>
                          <a:ext uri="{FF2B5EF4-FFF2-40B4-BE49-F238E27FC236}">
                            <a16:creationId xmlns:a16="http://schemas.microsoft.com/office/drawing/2014/main" id="{A98E74A9-200F-7F62-B8DC-4470068369CD}"/>
                          </a:ext>
                        </a:extLst>
                      </p:cNvPr>
                      <p:cNvCxnSpPr>
                        <a:cxnSpLocks noChangeAspect="1"/>
                        <a:stCxn id="57" idx="3"/>
                      </p:cNvCxnSpPr>
                      <p:nvPr/>
                    </p:nvCxnSpPr>
                    <p:spPr>
                      <a:xfrm flipV="1">
                        <a:off x="3473382" y="1243548"/>
                        <a:ext cx="256127" cy="5224"/>
                      </a:xfrm>
                      <a:prstGeom prst="line">
                        <a:avLst/>
                      </a:prstGeom>
                      <a:ln w="12700">
                        <a:solidFill>
                          <a:schemeClr val="bg2">
                            <a:lumMod val="9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6" name="Ovale 55">
                        <a:extLst>
                          <a:ext uri="{FF2B5EF4-FFF2-40B4-BE49-F238E27FC236}">
                            <a16:creationId xmlns:a16="http://schemas.microsoft.com/office/drawing/2014/main" id="{E7B0D254-CA9D-14BA-AD2A-474346E2FC0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13373331">
                        <a:off x="3666325" y="1215952"/>
                        <a:ext cx="57205" cy="572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 dirty="0"/>
                      </a:p>
                    </p:txBody>
                  </p:sp>
                  <p:sp>
                    <p:nvSpPr>
                      <p:cNvPr id="57" name="Ovale 56">
                        <a:extLst>
                          <a:ext uri="{FF2B5EF4-FFF2-40B4-BE49-F238E27FC236}">
                            <a16:creationId xmlns:a16="http://schemas.microsoft.com/office/drawing/2014/main" id="{2742820F-5E39-ED33-B5C3-1D2B96B55C7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13373331">
                        <a:off x="3416198" y="1221225"/>
                        <a:ext cx="57205" cy="572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cxnSp>
                    <p:nvCxnSpPr>
                      <p:cNvPr id="58" name="Connettore 1 57">
                        <a:extLst>
                          <a:ext uri="{FF2B5EF4-FFF2-40B4-BE49-F238E27FC236}">
                            <a16:creationId xmlns:a16="http://schemas.microsoft.com/office/drawing/2014/main" id="{387DFFF2-B439-DE8D-BEF6-32BF37EF30B9}"/>
                          </a:ext>
                        </a:extLst>
                      </p:cNvPr>
                      <p:cNvCxnSpPr>
                        <a:cxnSpLocks/>
                        <a:endCxn id="59" idx="7"/>
                      </p:cNvCxnSpPr>
                      <p:nvPr/>
                    </p:nvCxnSpPr>
                    <p:spPr>
                      <a:xfrm flipV="1">
                        <a:off x="3450539" y="1145506"/>
                        <a:ext cx="198500" cy="82011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Ovale 58">
                        <a:extLst>
                          <a:ext uri="{FF2B5EF4-FFF2-40B4-BE49-F238E27FC236}">
                            <a16:creationId xmlns:a16="http://schemas.microsoft.com/office/drawing/2014/main" id="{47BCDD32-1CE1-FA42-C305-36BAD48E940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13373331">
                        <a:off x="3649019" y="1115850"/>
                        <a:ext cx="57205" cy="572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 dirty="0"/>
                      </a:p>
                    </p:txBody>
                  </p:sp>
                  <p:sp>
                    <p:nvSpPr>
                      <p:cNvPr id="60" name="Arco 59">
                        <a:extLst>
                          <a:ext uri="{FF2B5EF4-FFF2-40B4-BE49-F238E27FC236}">
                            <a16:creationId xmlns:a16="http://schemas.microsoft.com/office/drawing/2014/main" id="{C3E46AD5-B93B-3F4B-8958-D581F093AFC9}"/>
                          </a:ext>
                        </a:extLst>
                      </p:cNvPr>
                      <p:cNvSpPr/>
                      <p:nvPr/>
                    </p:nvSpPr>
                    <p:spPr>
                      <a:xfrm rot="20540643">
                        <a:off x="3300164" y="1087460"/>
                        <a:ext cx="308634" cy="531896"/>
                      </a:xfrm>
                      <a:prstGeom prst="arc">
                        <a:avLst>
                          <a:gd name="adj1" fmla="val 16134284"/>
                          <a:gd name="adj2" fmla="val 0"/>
                        </a:avLst>
                      </a:prstGeom>
                      <a:ln w="127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 dirty="0"/>
                      </a:p>
                    </p:txBody>
                  </p:sp>
                </p:grpSp>
                <p:cxnSp>
                  <p:nvCxnSpPr>
                    <p:cNvPr id="40" name="Connettore 2 39">
                      <a:extLst>
                        <a:ext uri="{FF2B5EF4-FFF2-40B4-BE49-F238E27FC236}">
                          <a16:creationId xmlns:a16="http://schemas.microsoft.com/office/drawing/2014/main" id="{8323E777-8E22-82D7-D81A-2B5E2AB8CC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67158" y="2588626"/>
                      <a:ext cx="249659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1" name="CasellaDiTesto 40">
                          <a:extLst>
                            <a:ext uri="{FF2B5EF4-FFF2-40B4-BE49-F238E27FC236}">
                              <a16:creationId xmlns:a16="http://schemas.microsoft.com/office/drawing/2014/main" id="{4A35F03A-5E44-8003-5ACC-FD2B6EB19A7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58039" y="832471"/>
                          <a:ext cx="897050" cy="48367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𝐵𝐴𝑇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400" dirty="0"/>
                        </a:p>
                        <a:p>
                          <a:endParaRPr lang="it-IT" dirty="0"/>
                        </a:p>
                      </p:txBody>
                    </p:sp>
                  </mc:Choice>
                  <mc:Fallback>
                    <p:sp>
                      <p:nvSpPr>
                        <p:cNvPr id="41" name="CasellaDiTesto 40">
                          <a:extLst>
                            <a:ext uri="{FF2B5EF4-FFF2-40B4-BE49-F238E27FC236}">
                              <a16:creationId xmlns:a16="http://schemas.microsoft.com/office/drawing/2014/main" id="{4A35F03A-5E44-8003-5ACC-FD2B6EB19A7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58039" y="832471"/>
                          <a:ext cx="897050" cy="483676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Connettore 1 41">
                      <a:extLst>
                        <a:ext uri="{FF2B5EF4-FFF2-40B4-BE49-F238E27FC236}">
                          <a16:creationId xmlns:a16="http://schemas.microsoft.com/office/drawing/2014/main" id="{5AE3C8F3-9F6B-D0B0-6750-4D34983748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84271" y="2606847"/>
                      <a:ext cx="720000" cy="0"/>
                    </a:xfrm>
                    <a:prstGeom prst="line">
                      <a:avLst/>
                    </a:prstGeom>
                    <a:ln w="12700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Connettore 1 42">
                      <a:extLst>
                        <a:ext uri="{FF2B5EF4-FFF2-40B4-BE49-F238E27FC236}">
                          <a16:creationId xmlns:a16="http://schemas.microsoft.com/office/drawing/2014/main" id="{DD37C2BE-157B-6C04-C887-1BD5A8DC06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2759" y="2512455"/>
                      <a:ext cx="756000" cy="1763"/>
                    </a:xfrm>
                    <a:prstGeom prst="line">
                      <a:avLst/>
                    </a:prstGeom>
                    <a:ln w="12700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Ovale 43">
                      <a:extLst>
                        <a:ext uri="{FF2B5EF4-FFF2-40B4-BE49-F238E27FC236}">
                          <a16:creationId xmlns:a16="http://schemas.microsoft.com/office/drawing/2014/main" id="{E78433F7-4077-96B2-C02B-BEB0F22D20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3379403">
                      <a:off x="2878378" y="2587667"/>
                      <a:ext cx="45303" cy="4530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5" name="Ovale 44">
                      <a:extLst>
                        <a:ext uri="{FF2B5EF4-FFF2-40B4-BE49-F238E27FC236}">
                          <a16:creationId xmlns:a16="http://schemas.microsoft.com/office/drawing/2014/main" id="{F99CD540-2D9E-C2AB-7AEE-4788F8EC1C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3379403">
                      <a:off x="2875469" y="2490915"/>
                      <a:ext cx="45303" cy="4530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dirty="0"/>
                    </a:p>
                  </p:txBody>
                </p:sp>
                <p:cxnSp>
                  <p:nvCxnSpPr>
                    <p:cNvPr id="46" name="Connettore 1 45">
                      <a:extLst>
                        <a:ext uri="{FF2B5EF4-FFF2-40B4-BE49-F238E27FC236}">
                          <a16:creationId xmlns:a16="http://schemas.microsoft.com/office/drawing/2014/main" id="{0CCD4F3D-EB17-2A3D-1931-B5E3670EC0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40244" y="1849347"/>
                      <a:ext cx="0" cy="29911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Connettore 1 46">
                      <a:extLst>
                        <a:ext uri="{FF2B5EF4-FFF2-40B4-BE49-F238E27FC236}">
                          <a16:creationId xmlns:a16="http://schemas.microsoft.com/office/drawing/2014/main" id="{97FC83E0-2A81-05BB-22B1-95D6E77D07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28255" y="1866531"/>
                      <a:ext cx="0" cy="28192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nettore 1 47">
                      <a:extLst>
                        <a:ext uri="{FF2B5EF4-FFF2-40B4-BE49-F238E27FC236}">
                          <a16:creationId xmlns:a16="http://schemas.microsoft.com/office/drawing/2014/main" id="{BEE5419F-42F5-9FD8-FE43-7B04B5082277}"/>
                        </a:ext>
                      </a:extLst>
                    </p:cNvPr>
                    <p:cNvCxnSpPr>
                      <a:cxnSpLocks/>
                      <a:endCxn id="57" idx="7"/>
                    </p:cNvCxnSpPr>
                    <p:nvPr/>
                  </p:nvCxnSpPr>
                  <p:spPr>
                    <a:xfrm flipV="1">
                      <a:off x="3445427" y="1237957"/>
                      <a:ext cx="1572977" cy="641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nettore 1 48">
                      <a:extLst>
                        <a:ext uri="{FF2B5EF4-FFF2-40B4-BE49-F238E27FC236}">
                          <a16:creationId xmlns:a16="http://schemas.microsoft.com/office/drawing/2014/main" id="{26ED840B-DAF8-D015-E871-317DFEABF2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742288" y="2930482"/>
                      <a:ext cx="0" cy="396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C8F9C000-BC4F-B893-76D8-29A5D12A81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93530" y="3330191"/>
                      <a:ext cx="97516" cy="62966"/>
                      <a:chOff x="3693530" y="3330191"/>
                      <a:chExt cx="97516" cy="62966"/>
                    </a:xfrm>
                  </p:grpSpPr>
                  <p:cxnSp>
                    <p:nvCxnSpPr>
                      <p:cNvPr id="52" name="Connettore 1 51">
                        <a:extLst>
                          <a:ext uri="{FF2B5EF4-FFF2-40B4-BE49-F238E27FC236}">
                            <a16:creationId xmlns:a16="http://schemas.microsoft.com/office/drawing/2014/main" id="{C567335F-AEB1-2F20-3C36-E837EF9D1C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693530" y="3330191"/>
                        <a:ext cx="9751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1 52">
                        <a:extLst>
                          <a:ext uri="{FF2B5EF4-FFF2-40B4-BE49-F238E27FC236}">
                            <a16:creationId xmlns:a16="http://schemas.microsoft.com/office/drawing/2014/main" id="{DBBE9756-3F47-15FD-E683-F25937318F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710340" y="3361407"/>
                        <a:ext cx="7200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Connettore 1 53">
                        <a:extLst>
                          <a:ext uri="{FF2B5EF4-FFF2-40B4-BE49-F238E27FC236}">
                            <a16:creationId xmlns:a16="http://schemas.microsoft.com/office/drawing/2014/main" id="{B091FC7A-52DC-C69C-A3BE-C62A1AAE75C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728671" y="3393157"/>
                        <a:ext cx="3600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1" name="CasellaDiTesto 50">
                      <a:extLst>
                        <a:ext uri="{FF2B5EF4-FFF2-40B4-BE49-F238E27FC236}">
                          <a16:creationId xmlns:a16="http://schemas.microsoft.com/office/drawing/2014/main" id="{81821AA0-6B52-680F-A41F-792CD26C51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06791" y="1561843"/>
                      <a:ext cx="1230746" cy="2511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dirty="0"/>
                        <a:t>Storage </a:t>
                      </a:r>
                      <a:r>
                        <a:rPr lang="it-IT" sz="1400" dirty="0" err="1"/>
                        <a:t>capacitor</a:t>
                      </a:r>
                      <a:endParaRPr lang="it-IT" sz="1400" dirty="0"/>
                    </a:p>
                  </p:txBody>
                </p:sp>
              </p:grpSp>
              <p:grpSp>
                <p:nvGrpSpPr>
                  <p:cNvPr id="13" name="Gruppo 12">
                    <a:extLst>
                      <a:ext uri="{FF2B5EF4-FFF2-40B4-BE49-F238E27FC236}">
                        <a16:creationId xmlns:a16="http://schemas.microsoft.com/office/drawing/2014/main" id="{7AF80A42-2599-A56F-C8E8-706F8FC4AA77}"/>
                      </a:ext>
                    </a:extLst>
                  </p:cNvPr>
                  <p:cNvGrpSpPr/>
                  <p:nvPr/>
                </p:nvGrpSpPr>
                <p:grpSpPr>
                  <a:xfrm>
                    <a:off x="5281211" y="1657023"/>
                    <a:ext cx="2149269" cy="2377861"/>
                    <a:chOff x="5408649" y="1606731"/>
                    <a:chExt cx="2149269" cy="2377861"/>
                  </a:xfrm>
                </p:grpSpPr>
                <p:pic>
                  <p:nvPicPr>
                    <p:cNvPr id="25" name="Immagine 24" descr="Immagine che contiene testo, elettronica, circuito&#10;&#10;Descrizione generata automaticamente">
                      <a:extLst>
                        <a:ext uri="{FF2B5EF4-FFF2-40B4-BE49-F238E27FC236}">
                          <a16:creationId xmlns:a16="http://schemas.microsoft.com/office/drawing/2014/main" id="{6BDBB0E9-8D40-4709-2E8B-2B52355F0F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t="47311"/>
                    <a:stretch/>
                  </p:blipFill>
                  <p:spPr>
                    <a:xfrm rot="2805775">
                      <a:off x="5315463" y="1742137"/>
                      <a:ext cx="2335641" cy="214926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6" name="Rettangolo 25">
                      <a:extLst>
                        <a:ext uri="{FF2B5EF4-FFF2-40B4-BE49-F238E27FC236}">
                          <a16:creationId xmlns:a16="http://schemas.microsoft.com/office/drawing/2014/main" id="{49036F4E-B99F-3645-F70D-1D9A1E8A47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5253" y="1606731"/>
                      <a:ext cx="775854" cy="32119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cxnSp>
                <p:nvCxnSpPr>
                  <p:cNvPr id="14" name="Connettore 1 13">
                    <a:extLst>
                      <a:ext uri="{FF2B5EF4-FFF2-40B4-BE49-F238E27FC236}">
                        <a16:creationId xmlns:a16="http://schemas.microsoft.com/office/drawing/2014/main" id="{E7EB01F7-AB30-C8A1-6F9C-7634431EEC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61358" y="1680187"/>
                    <a:ext cx="2001821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Connettore 1 14">
                    <a:extLst>
                      <a:ext uri="{FF2B5EF4-FFF2-40B4-BE49-F238E27FC236}">
                        <a16:creationId xmlns:a16="http://schemas.microsoft.com/office/drawing/2014/main" id="{DBD3A0E9-90D5-E65F-AAB6-35A2A20A10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64003" y="1687502"/>
                    <a:ext cx="0" cy="48538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ttore 1 15">
                    <a:extLst>
                      <a:ext uri="{FF2B5EF4-FFF2-40B4-BE49-F238E27FC236}">
                        <a16:creationId xmlns:a16="http://schemas.microsoft.com/office/drawing/2014/main" id="{E97B73D5-3987-B461-3072-FA2217B3CC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08608" y="3572833"/>
                    <a:ext cx="0" cy="47660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ttore 1 18">
                    <a:extLst>
                      <a:ext uri="{FF2B5EF4-FFF2-40B4-BE49-F238E27FC236}">
                        <a16:creationId xmlns:a16="http://schemas.microsoft.com/office/drawing/2014/main" id="{C238E063-CF07-6880-36D7-D4039C766E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59852" y="4053145"/>
                    <a:ext cx="9751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ttore 1 20">
                    <a:extLst>
                      <a:ext uri="{FF2B5EF4-FFF2-40B4-BE49-F238E27FC236}">
                        <a16:creationId xmlns:a16="http://schemas.microsoft.com/office/drawing/2014/main" id="{549DCC7A-F3C3-08C3-6C1D-C86012255C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76665" y="4084361"/>
                    <a:ext cx="72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nettore 1 21">
                    <a:extLst>
                      <a:ext uri="{FF2B5EF4-FFF2-40B4-BE49-F238E27FC236}">
                        <a16:creationId xmlns:a16="http://schemas.microsoft.com/office/drawing/2014/main" id="{E628407E-D9AE-C857-C3C8-6585A0AE27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94991" y="4116111"/>
                    <a:ext cx="36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CasellaDiTesto 22">
                    <a:extLst>
                      <a:ext uri="{FF2B5EF4-FFF2-40B4-BE49-F238E27FC236}">
                        <a16:creationId xmlns:a16="http://schemas.microsoft.com/office/drawing/2014/main" id="{B6230D67-474C-28E4-78AA-5629FDC156D3}"/>
                      </a:ext>
                    </a:extLst>
                  </p:cNvPr>
                  <p:cNvSpPr txBox="1"/>
                  <p:nvPr/>
                </p:nvSpPr>
                <p:spPr>
                  <a:xfrm>
                    <a:off x="4705716" y="1384287"/>
                    <a:ext cx="1454489" cy="2511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dirty="0"/>
                      <a:t>Load switch</a:t>
                    </a:r>
                  </a:p>
                </p:txBody>
              </p:sp>
              <p:sp>
                <p:nvSpPr>
                  <p:cNvPr id="24" name="CasellaDiTesto 23">
                    <a:extLst>
                      <a:ext uri="{FF2B5EF4-FFF2-40B4-BE49-F238E27FC236}">
                        <a16:creationId xmlns:a16="http://schemas.microsoft.com/office/drawing/2014/main" id="{3C5FEE49-6FC0-18D6-ACFE-42EFBFD9E015}"/>
                      </a:ext>
                    </a:extLst>
                  </p:cNvPr>
                  <p:cNvSpPr txBox="1"/>
                  <p:nvPr/>
                </p:nvSpPr>
                <p:spPr>
                  <a:xfrm>
                    <a:off x="5267218" y="3598495"/>
                    <a:ext cx="1454489" cy="2511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dirty="0"/>
                      <a:t>BFTAG01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EDB2F3FA-BE44-5A50-6D2F-A99609F2FB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86523" y="1438249"/>
                      <a:ext cx="897050" cy="4258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𝑆𝑇𝑂𝑅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400" dirty="0"/>
                    </a:p>
                    <a:p>
                      <a:endParaRPr lang="it-IT" sz="1400" dirty="0"/>
                    </a:p>
                  </p:txBody>
                </p:sp>
              </mc:Choice>
              <mc:Fallback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EDB2F3FA-BE44-5A50-6D2F-A99609F2FB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6523" y="1438249"/>
                      <a:ext cx="897050" cy="4258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CasellaDiTesto 10">
                      <a:extLst>
                        <a:ext uri="{FF2B5EF4-FFF2-40B4-BE49-F238E27FC236}">
                          <a16:creationId xmlns:a16="http://schemas.microsoft.com/office/drawing/2014/main" id="{FF3529B4-EC1C-551A-1999-9979B581CC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76223" y="1421745"/>
                      <a:ext cx="897050" cy="2609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𝑇𝐴𝐺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>
                <p:sp>
                  <p:nvSpPr>
                    <p:cNvPr id="11" name="CasellaDiTesto 10">
                      <a:extLst>
                        <a:ext uri="{FF2B5EF4-FFF2-40B4-BE49-F238E27FC236}">
                          <a16:creationId xmlns:a16="http://schemas.microsoft.com/office/drawing/2014/main" id="{FF3529B4-EC1C-551A-1999-9979B581CC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6223" y="1421745"/>
                      <a:ext cx="897050" cy="26096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ttangolo con angoli arrotondati 7">
                    <a:extLst>
                      <a:ext uri="{FF2B5EF4-FFF2-40B4-BE49-F238E27FC236}">
                        <a16:creationId xmlns:a16="http://schemas.microsoft.com/office/drawing/2014/main" id="{EA524A41-C687-1598-0B14-14C5FFE36CA5}"/>
                      </a:ext>
                    </a:extLst>
                  </p:cNvPr>
                  <p:cNvSpPr/>
                  <p:nvPr/>
                </p:nvSpPr>
                <p:spPr>
                  <a:xfrm>
                    <a:off x="6768652" y="2735464"/>
                    <a:ext cx="1348605" cy="797067"/>
                  </a:xfrm>
                  <a:prstGeom prst="roundRect">
                    <a:avLst/>
                  </a:prstGeom>
                  <a:solidFill>
                    <a:srgbClr val="00B050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𝐷𝐶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𝐷𝐶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𝑐𝑜𝑛𝑣𝑒𝑟𝑡𝑒𝑟</m:t>
                          </m:r>
                        </m:oMath>
                      </m:oMathPara>
                    </a14:m>
                    <a:endParaRPr lang="it-IT" sz="1100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8" name="Rettangolo con angoli arrotondati 7">
                    <a:extLst>
                      <a:ext uri="{FF2B5EF4-FFF2-40B4-BE49-F238E27FC236}">
                        <a16:creationId xmlns:a16="http://schemas.microsoft.com/office/drawing/2014/main" id="{EA524A41-C687-1598-0B14-14C5FFE36C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8652" y="2735464"/>
                    <a:ext cx="1348605" cy="797067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88DA9D11-3437-8B82-3AF1-BDC7ECB16B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64144" y="5045167"/>
              <a:ext cx="17868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/>
                <a:t>PMFC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3E327942-6D64-0DA3-13FE-A1B8E2F3D220}"/>
                  </a:ext>
                </a:extLst>
              </p:cNvPr>
              <p:cNvSpPr txBox="1"/>
              <p:nvPr/>
            </p:nvSpPr>
            <p:spPr>
              <a:xfrm>
                <a:off x="7154655" y="7115496"/>
                <a:ext cx="6100762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𝐒𝐲𝐬𝐭𝐞𝐦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𝐚𝐫𝐜𝐡𝐢𝐭𝐞𝐜𝐭𝐮𝐫𝐞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Covered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PV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allow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𝐏𝐌𝐅𝐂</m:t>
                    </m:r>
                    <m:r>
                      <a:rPr lang="it-IT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𝐡𝐚𝐫𝐯𝐞𝐬𝐭𝐢𝐧𝐠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𝐨𝐧𝐥𝐲</m:t>
                    </m:r>
                  </m:oMath>
                </a14:m>
                <a:r>
                  <a:rPr lang="it-IT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Energy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stored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𝐜𝐚𝐩𝐚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𝐜𝐢𝐭𝐨𝐫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DC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DC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𝐛𝐨𝐨𝐬𝐭𝐬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plant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output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voltage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(0.8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3.3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Switch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powers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BFTAG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when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enough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energy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available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𝐓𝐗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𝐞𝐯𝐞𝐧𝐭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3E327942-6D64-0DA3-13FE-A1B8E2F3D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655" y="7115496"/>
                <a:ext cx="6100762" cy="1754326"/>
              </a:xfrm>
              <a:prstGeom prst="rect">
                <a:avLst/>
              </a:prstGeom>
              <a:blipFill>
                <a:blip r:embed="rId9"/>
                <a:stretch>
                  <a:fillRect l="-624" r="-19543" b="-35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8207F405-30B3-1693-79D5-32DB88213B41}"/>
              </a:ext>
            </a:extLst>
          </p:cNvPr>
          <p:cNvSpPr txBox="1">
            <a:spLocks/>
          </p:cNvSpPr>
          <p:nvPr/>
        </p:nvSpPr>
        <p:spPr>
          <a:xfrm>
            <a:off x="1387765" y="3920786"/>
            <a:ext cx="7875742" cy="3633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Energy harvested from the PMFC is stored in a capacitor.</a:t>
            </a:r>
          </a:p>
          <a:p>
            <a:r>
              <a:rPr lang="en-US" sz="2000" dirty="0"/>
              <a:t>Covered PV to allow PMFC harvesting only.</a:t>
            </a:r>
          </a:p>
          <a:p>
            <a:r>
              <a:rPr lang="en-US" sz="2000" dirty="0"/>
              <a:t>DC DC boosts plant output voltage (0.8 to 3.3 V).</a:t>
            </a:r>
          </a:p>
          <a:p>
            <a:r>
              <a:rPr lang="en-US" sz="2000" dirty="0"/>
              <a:t>Switch powers BFTAG when enough energy is available</a:t>
            </a:r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1A66D18B-42A4-68DE-FD30-224BE8C68B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45660" y="5296950"/>
            <a:ext cx="1588380" cy="1567858"/>
          </a:xfrm>
          <a:prstGeom prst="rect">
            <a:avLst/>
          </a:prstGeom>
        </p:spPr>
      </p:pic>
      <p:grpSp>
        <p:nvGrpSpPr>
          <p:cNvPr id="89" name="Gruppo 88">
            <a:extLst>
              <a:ext uri="{FF2B5EF4-FFF2-40B4-BE49-F238E27FC236}">
                <a16:creationId xmlns:a16="http://schemas.microsoft.com/office/drawing/2014/main" id="{52DB731F-2A09-4EF0-E8FB-600234F9D754}"/>
              </a:ext>
            </a:extLst>
          </p:cNvPr>
          <p:cNvGrpSpPr/>
          <p:nvPr/>
        </p:nvGrpSpPr>
        <p:grpSpPr>
          <a:xfrm>
            <a:off x="1866841" y="1388690"/>
            <a:ext cx="2238578" cy="2853248"/>
            <a:chOff x="1866841" y="1388690"/>
            <a:chExt cx="2238578" cy="2853248"/>
          </a:xfrm>
        </p:grpSpPr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33D6B3D4-70DC-7DE0-BB0B-C4AAF2440E74}"/>
                </a:ext>
              </a:extLst>
            </p:cNvPr>
            <p:cNvGrpSpPr/>
            <p:nvPr/>
          </p:nvGrpSpPr>
          <p:grpSpPr>
            <a:xfrm>
              <a:off x="1866841" y="1388690"/>
              <a:ext cx="2238578" cy="2853248"/>
              <a:chOff x="-490099" y="330690"/>
              <a:chExt cx="2238578" cy="2853248"/>
            </a:xfrm>
          </p:grpSpPr>
          <p:pic>
            <p:nvPicPr>
              <p:cNvPr id="78" name="Immagine 77" descr="Immagine che contiene pianta, interno, fiore, verde&#10;&#10;Descrizione generata automaticamente">
                <a:extLst>
                  <a:ext uri="{FF2B5EF4-FFF2-40B4-BE49-F238E27FC236}">
                    <a16:creationId xmlns:a16="http://schemas.microsoft.com/office/drawing/2014/main" id="{CA615B78-F8B8-AC27-B03D-873EB232CA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57" t="13375" r="9045" b="11969"/>
              <a:stretch/>
            </p:blipFill>
            <p:spPr>
              <a:xfrm>
                <a:off x="-490099" y="330690"/>
                <a:ext cx="2238578" cy="2853248"/>
              </a:xfrm>
              <a:prstGeom prst="rect">
                <a:avLst/>
              </a:prstGeom>
            </p:spPr>
          </p:pic>
          <p:sp>
            <p:nvSpPr>
              <p:cNvPr id="81" name="Ovale 80">
                <a:extLst>
                  <a:ext uri="{FF2B5EF4-FFF2-40B4-BE49-F238E27FC236}">
                    <a16:creationId xmlns:a16="http://schemas.microsoft.com/office/drawing/2014/main" id="{159F5314-DEBD-FB53-7EF8-F1A4F9B557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976" y="2424162"/>
                <a:ext cx="881215" cy="33084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2" name="Ovale 81">
                <a:extLst>
                  <a:ext uri="{FF2B5EF4-FFF2-40B4-BE49-F238E27FC236}">
                    <a16:creationId xmlns:a16="http://schemas.microsoft.com/office/drawing/2014/main" id="{B2E02D59-223B-9E6D-94CA-9D4E2D4F7D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027" y="2193129"/>
                <a:ext cx="881215" cy="33084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84" name="Connettore 1 83">
              <a:extLst>
                <a:ext uri="{FF2B5EF4-FFF2-40B4-BE49-F238E27FC236}">
                  <a16:creationId xmlns:a16="http://schemas.microsoft.com/office/drawing/2014/main" id="{AE235A7E-80AB-75E2-F3DC-EF869921B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246" y="3312010"/>
              <a:ext cx="162020" cy="88181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>
              <a:extLst>
                <a:ext uri="{FF2B5EF4-FFF2-40B4-BE49-F238E27FC236}">
                  <a16:creationId xmlns:a16="http://schemas.microsoft.com/office/drawing/2014/main" id="{EB7C6656-A9F7-97F3-5160-E599380D1E14}"/>
                </a:ext>
              </a:extLst>
            </p:cNvPr>
            <p:cNvCxnSpPr>
              <a:cxnSpLocks/>
              <a:stCxn id="81" idx="6"/>
            </p:cNvCxnSpPr>
            <p:nvPr/>
          </p:nvCxnSpPr>
          <p:spPr>
            <a:xfrm flipV="1">
              <a:off x="3311131" y="3427683"/>
              <a:ext cx="236261" cy="219902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857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060-DA8B-4919-AEB9-CA0EACB1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THE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3E327942-6D64-0DA3-13FE-A1B8E2F3D220}"/>
                  </a:ext>
                </a:extLst>
              </p:cNvPr>
              <p:cNvSpPr txBox="1"/>
              <p:nvPr/>
            </p:nvSpPr>
            <p:spPr>
              <a:xfrm>
                <a:off x="7154655" y="7115496"/>
                <a:ext cx="6100762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𝐒𝐲𝐬𝐭𝐞𝐦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𝐚𝐫𝐜𝐡𝐢𝐭𝐞𝐜𝐭𝐮𝐫𝐞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Covered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PV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allow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𝐏𝐌𝐅𝐂</m:t>
                    </m:r>
                    <m:r>
                      <a:rPr lang="it-IT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𝐡𝐚𝐫𝐯𝐞𝐬𝐭𝐢𝐧𝐠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𝐨𝐧𝐥𝐲</m:t>
                    </m:r>
                  </m:oMath>
                </a14:m>
                <a:r>
                  <a:rPr lang="it-IT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Energy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stored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𝐜𝐚𝐩𝐚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𝐜𝐢𝐭𝐨𝐫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DC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DC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𝐛𝐨𝐨𝐬𝐭𝐬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plant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output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voltage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(0.8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3.3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Switch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powers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BFTAG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when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enough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energy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available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𝐓𝐗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𝐞𝐯𝐞𝐧𝐭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3E327942-6D64-0DA3-13FE-A1B8E2F3D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655" y="7115496"/>
                <a:ext cx="6100762" cy="1754326"/>
              </a:xfrm>
              <a:prstGeom prst="rect">
                <a:avLst/>
              </a:prstGeom>
              <a:blipFill>
                <a:blip r:embed="rId2"/>
                <a:stretch>
                  <a:fillRect l="-624" r="-19543" b="-35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B4EA95BC-5E72-13DA-37B2-37673026D065}"/>
              </a:ext>
            </a:extLst>
          </p:cNvPr>
          <p:cNvGrpSpPr/>
          <p:nvPr/>
        </p:nvGrpSpPr>
        <p:grpSpPr>
          <a:xfrm>
            <a:off x="1541120" y="1695035"/>
            <a:ext cx="9806507" cy="2567562"/>
            <a:chOff x="1299580" y="2113506"/>
            <a:chExt cx="9806507" cy="2567562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BF6A9A8E-247D-6864-9095-C46B6873EEE5}"/>
                </a:ext>
              </a:extLst>
            </p:cNvPr>
            <p:cNvGrpSpPr/>
            <p:nvPr/>
          </p:nvGrpSpPr>
          <p:grpSpPr>
            <a:xfrm>
              <a:off x="2717248" y="2298607"/>
              <a:ext cx="1658671" cy="1802501"/>
              <a:chOff x="3354200" y="1772863"/>
              <a:chExt cx="1658671" cy="1802501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03D8435F-6273-E4F9-84FF-3C14E4811957}"/>
                  </a:ext>
                </a:extLst>
              </p:cNvPr>
              <p:cNvGrpSpPr/>
              <p:nvPr/>
            </p:nvGrpSpPr>
            <p:grpSpPr>
              <a:xfrm>
                <a:off x="3354200" y="1772863"/>
                <a:ext cx="1658671" cy="1802501"/>
                <a:chOff x="5126511" y="1531482"/>
                <a:chExt cx="2489247" cy="2705100"/>
              </a:xfrm>
            </p:grpSpPr>
            <p:pic>
              <p:nvPicPr>
                <p:cNvPr id="76" name="Immagine 75" descr="Immagine che contiene testo, elettronica, circuito&#10;&#10;Descrizione generata automaticamente">
                  <a:extLst>
                    <a:ext uri="{FF2B5EF4-FFF2-40B4-BE49-F238E27FC236}">
                      <a16:creationId xmlns:a16="http://schemas.microsoft.com/office/drawing/2014/main" id="{3E6FDA3D-6CDB-1B80-D8DB-86ED98260B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47311"/>
                <a:stretch/>
              </p:blipFill>
              <p:spPr>
                <a:xfrm rot="2805775">
                  <a:off x="5018585" y="1639408"/>
                  <a:ext cx="2705100" cy="2489247"/>
                </a:xfrm>
                <a:prstGeom prst="rect">
                  <a:avLst/>
                </a:prstGeom>
              </p:spPr>
            </p:pic>
            <p:sp>
              <p:nvSpPr>
                <p:cNvPr id="77" name="Rettangolo 76">
                  <a:extLst>
                    <a:ext uri="{FF2B5EF4-FFF2-40B4-BE49-F238E27FC236}">
                      <a16:creationId xmlns:a16="http://schemas.microsoft.com/office/drawing/2014/main" id="{755D5DC9-D08E-0C02-DAAF-BD72132F3D28}"/>
                    </a:ext>
                  </a:extLst>
                </p:cNvPr>
                <p:cNvSpPr/>
                <p:nvPr/>
              </p:nvSpPr>
              <p:spPr>
                <a:xfrm>
                  <a:off x="6655253" y="1606731"/>
                  <a:ext cx="775854" cy="3211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cxnSp>
            <p:nvCxnSpPr>
              <p:cNvPr id="72" name="Connettore 1 71">
                <a:extLst>
                  <a:ext uri="{FF2B5EF4-FFF2-40B4-BE49-F238E27FC236}">
                    <a16:creationId xmlns:a16="http://schemas.microsoft.com/office/drawing/2014/main" id="{4CB9340B-3F54-51E3-11CF-F7E720331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3222" y="3153283"/>
                <a:ext cx="0" cy="2638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ttore 1 72">
                <a:extLst>
                  <a:ext uri="{FF2B5EF4-FFF2-40B4-BE49-F238E27FC236}">
                    <a16:creationId xmlns:a16="http://schemas.microsoft.com/office/drawing/2014/main" id="{CCEC3A34-5106-6D2B-F4E4-4C345EC65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0735" y="3419622"/>
                <a:ext cx="6497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ttore 1 73">
                <a:extLst>
                  <a:ext uri="{FF2B5EF4-FFF2-40B4-BE49-F238E27FC236}">
                    <a16:creationId xmlns:a16="http://schemas.microsoft.com/office/drawing/2014/main" id="{25FF7A73-F52E-CC05-E89C-B10A1D09B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1938" y="3440423"/>
                <a:ext cx="4797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ttore 1 74">
                <a:extLst>
                  <a:ext uri="{FF2B5EF4-FFF2-40B4-BE49-F238E27FC236}">
                    <a16:creationId xmlns:a16="http://schemas.microsoft.com/office/drawing/2014/main" id="{8B5C52B6-7F83-EE14-F82F-1147D646F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149" y="3461579"/>
                <a:ext cx="2398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393412CD-8659-7DA5-2037-42343EEA9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1741" y="2798061"/>
              <a:ext cx="2457985" cy="1090337"/>
            </a:xfrm>
            <a:prstGeom prst="rect">
              <a:avLst/>
            </a:prstGeom>
          </p:spPr>
        </p:pic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C36AB4CF-12F9-7A89-4348-9BE4B4DC5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80395" y="3317296"/>
              <a:ext cx="78103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42413E86-ACDB-7C87-6726-04A8146D06E6}"/>
                </a:ext>
              </a:extLst>
            </p:cNvPr>
            <p:cNvCxnSpPr>
              <a:cxnSpLocks/>
            </p:cNvCxnSpPr>
            <p:nvPr/>
          </p:nvCxnSpPr>
          <p:spPr>
            <a:xfrm>
              <a:off x="7360573" y="3329391"/>
              <a:ext cx="78103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C99360A6-54BB-E4BB-F5BA-1B7126940F62}"/>
                </a:ext>
              </a:extLst>
            </p:cNvPr>
            <p:cNvGrpSpPr/>
            <p:nvPr/>
          </p:nvGrpSpPr>
          <p:grpSpPr>
            <a:xfrm>
              <a:off x="8453520" y="2484238"/>
              <a:ext cx="2196830" cy="2196830"/>
              <a:chOff x="7501972" y="2330585"/>
              <a:chExt cx="2196830" cy="2196830"/>
            </a:xfrm>
          </p:grpSpPr>
          <p:pic>
            <p:nvPicPr>
              <p:cNvPr id="67" name="Immagine 66">
                <a:extLst>
                  <a:ext uri="{FF2B5EF4-FFF2-40B4-BE49-F238E27FC236}">
                    <a16:creationId xmlns:a16="http://schemas.microsoft.com/office/drawing/2014/main" id="{7B93F632-F6EE-ED70-06ED-CE6FD959F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01972" y="2330585"/>
                <a:ext cx="2196830" cy="2196830"/>
              </a:xfrm>
              <a:prstGeom prst="rect">
                <a:avLst/>
              </a:prstGeom>
            </p:spPr>
          </p:pic>
          <p:pic>
            <p:nvPicPr>
              <p:cNvPr id="69" name="Immagine 68">
                <a:extLst>
                  <a:ext uri="{FF2B5EF4-FFF2-40B4-BE49-F238E27FC236}">
                    <a16:creationId xmlns:a16="http://schemas.microsoft.com/office/drawing/2014/main" id="{7C427326-0765-442A-8B2B-2943519DF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45905" y="3155208"/>
                <a:ext cx="684335" cy="481316"/>
              </a:xfrm>
              <a:prstGeom prst="rect">
                <a:avLst/>
              </a:prstGeom>
            </p:spPr>
          </p:pic>
        </p:grp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E8FC2EA5-4483-AEF6-DF5B-2115741419A5}"/>
                </a:ext>
              </a:extLst>
            </p:cNvPr>
            <p:cNvSpPr txBox="1"/>
            <p:nvPr/>
          </p:nvSpPr>
          <p:spPr>
            <a:xfrm>
              <a:off x="1299580" y="2113506"/>
              <a:ext cx="307241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2000" b="1" dirty="0"/>
                <a:t>PMFC BLE </a:t>
              </a:r>
              <a:r>
                <a:rPr lang="it-IT" sz="2000" b="1" dirty="0" err="1"/>
                <a:t>sensor</a:t>
              </a:r>
              <a:r>
                <a:rPr lang="it-IT" sz="2000" b="1" dirty="0"/>
                <a:t> tag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622910DE-0D82-E6C9-6CF3-8295F77FFF8F}"/>
                </a:ext>
              </a:extLst>
            </p:cNvPr>
            <p:cNvSpPr txBox="1"/>
            <p:nvPr/>
          </p:nvSpPr>
          <p:spPr>
            <a:xfrm>
              <a:off x="5066119" y="2120097"/>
              <a:ext cx="27204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2000" b="1" dirty="0"/>
                <a:t>BLE beacon</a:t>
              </a: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E8C4AE90-1A18-1D1E-0D99-EE839BE42275}"/>
                </a:ext>
              </a:extLst>
            </p:cNvPr>
            <p:cNvSpPr txBox="1"/>
            <p:nvPr/>
          </p:nvSpPr>
          <p:spPr>
            <a:xfrm>
              <a:off x="8084528" y="2113506"/>
              <a:ext cx="30215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2000" b="1" dirty="0"/>
                <a:t>Phone + STPVTAG app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FB6D842-3E74-D683-9949-60A536298725}"/>
                    </a:ext>
                  </a:extLst>
                </p:cNvPr>
                <p:cNvSpPr txBox="1"/>
                <p:nvPr/>
              </p:nvSpPr>
              <p:spPr>
                <a:xfrm>
                  <a:off x="2012848" y="3052835"/>
                  <a:ext cx="103542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FB6D842-3E74-D683-9949-60A536298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848" y="3052835"/>
                  <a:ext cx="103542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29034826-2023-F81F-366F-FAFE4B7C7D2D}"/>
              </a:ext>
            </a:extLst>
          </p:cNvPr>
          <p:cNvSpPr txBox="1"/>
          <p:nvPr/>
        </p:nvSpPr>
        <p:spPr>
          <a:xfrm>
            <a:off x="4195277" y="5121481"/>
            <a:ext cx="727197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>
                <a:solidFill>
                  <a:schemeClr val="tx1"/>
                </a:solidFill>
                <a:ea typeface="Cambria Math" panose="02040503050406030204" pitchFamily="18" charset="0"/>
              </a:rPr>
              <a:t>TRY IT YOURSELF!</a:t>
            </a:r>
          </a:p>
          <a:p>
            <a:pPr algn="ctr"/>
            <a:r>
              <a:rPr lang="it-IT" i="0" dirty="0" err="1">
                <a:ea typeface="Cambria Math" panose="02040503050406030204" pitchFamily="18" charset="0"/>
              </a:rPr>
              <a:t>Search</a:t>
            </a:r>
            <a:r>
              <a:rPr lang="it-IT" i="0" dirty="0">
                <a:ea typeface="Cambria Math" panose="02040503050406030204" pitchFamily="18" charset="0"/>
              </a:rPr>
              <a:t> BFTAG on Google Play or </a:t>
            </a:r>
            <a:r>
              <a:rPr lang="it-IT" i="0" dirty="0" err="1">
                <a:ea typeface="Cambria Math" panose="02040503050406030204" pitchFamily="18" charset="0"/>
              </a:rPr>
              <a:t>scan</a:t>
            </a:r>
            <a:r>
              <a:rPr lang="it-IT" i="0" dirty="0">
                <a:ea typeface="Cambria Math" panose="02040503050406030204" pitchFamily="18" charset="0"/>
              </a:rPr>
              <a:t> </a:t>
            </a:r>
            <a:r>
              <a:rPr lang="it-IT" i="0" dirty="0" err="1">
                <a:ea typeface="Cambria Math" panose="02040503050406030204" pitchFamily="18" charset="0"/>
              </a:rPr>
              <a:t>this</a:t>
            </a:r>
            <a:r>
              <a:rPr lang="it-IT" i="0" dirty="0">
                <a:ea typeface="Cambria Math" panose="02040503050406030204" pitchFamily="18" charset="0"/>
              </a:rPr>
              <a:t> QR code</a:t>
            </a:r>
          </a:p>
        </p:txBody>
      </p:sp>
      <p:pic>
        <p:nvPicPr>
          <p:cNvPr id="91" name="Immagine 90">
            <a:extLst>
              <a:ext uri="{FF2B5EF4-FFF2-40B4-BE49-F238E27FC236}">
                <a16:creationId xmlns:a16="http://schemas.microsoft.com/office/drawing/2014/main" id="{4738EBE2-35B7-2E2E-9B49-34ACA546CF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7376" y="3861665"/>
            <a:ext cx="1905000" cy="2730500"/>
          </a:xfrm>
          <a:prstGeom prst="rect">
            <a:avLst/>
          </a:prstGeom>
        </p:spPr>
      </p:pic>
      <p:pic>
        <p:nvPicPr>
          <p:cNvPr id="92" name="Immagine 91">
            <a:extLst>
              <a:ext uri="{FF2B5EF4-FFF2-40B4-BE49-F238E27FC236}">
                <a16:creationId xmlns:a16="http://schemas.microsoft.com/office/drawing/2014/main" id="{F9A00F39-44E4-8CBC-51AF-1D225A2F04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5660" y="5296950"/>
            <a:ext cx="1588380" cy="1567858"/>
          </a:xfrm>
          <a:prstGeom prst="rect">
            <a:avLst/>
          </a:prstGeom>
        </p:spPr>
      </p:pic>
      <p:pic>
        <p:nvPicPr>
          <p:cNvPr id="93" name="Immagine 92" descr="Immagine che contiene pianta, interno, fiore, verde&#10;&#10;Descrizione generata automaticamente">
            <a:extLst>
              <a:ext uri="{FF2B5EF4-FFF2-40B4-BE49-F238E27FC236}">
                <a16:creationId xmlns:a16="http://schemas.microsoft.com/office/drawing/2014/main" id="{EAC65AF2-BB91-3088-2BA3-C79F4D1F2C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43" y="3568497"/>
            <a:ext cx="2714957" cy="3619943"/>
          </a:xfrm>
          <a:prstGeom prst="rect">
            <a:avLst/>
          </a:prstGeom>
        </p:spPr>
      </p:pic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23929F42-4712-8314-EFF3-7FAB119729F6}"/>
              </a:ext>
            </a:extLst>
          </p:cNvPr>
          <p:cNvGrpSpPr>
            <a:grpSpLocks noChangeAspect="1"/>
          </p:cNvGrpSpPr>
          <p:nvPr/>
        </p:nvGrpSpPr>
        <p:grpSpPr>
          <a:xfrm>
            <a:off x="1168773" y="1663822"/>
            <a:ext cx="1575073" cy="2007557"/>
            <a:chOff x="193674" y="850675"/>
            <a:chExt cx="2238578" cy="2853248"/>
          </a:xfrm>
        </p:grpSpPr>
        <p:pic>
          <p:nvPicPr>
            <p:cNvPr id="95" name="Immagine 94" descr="Immagine che contiene pianta, interno, fiore, verde&#10;&#10;Descrizione generata automaticamente">
              <a:extLst>
                <a:ext uri="{FF2B5EF4-FFF2-40B4-BE49-F238E27FC236}">
                  <a16:creationId xmlns:a16="http://schemas.microsoft.com/office/drawing/2014/main" id="{A61E2B21-220A-47DB-5C8A-4B3B45D803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57" t="13375" r="9045" b="11969"/>
            <a:stretch/>
          </p:blipFill>
          <p:spPr>
            <a:xfrm>
              <a:off x="193674" y="850675"/>
              <a:ext cx="2238578" cy="2853248"/>
            </a:xfrm>
            <a:prstGeom prst="rect">
              <a:avLst/>
            </a:prstGeom>
          </p:spPr>
        </p:pic>
        <p:sp>
          <p:nvSpPr>
            <p:cNvPr id="96" name="Ovale 95">
              <a:extLst>
                <a:ext uri="{FF2B5EF4-FFF2-40B4-BE49-F238E27FC236}">
                  <a16:creationId xmlns:a16="http://schemas.microsoft.com/office/drawing/2014/main" id="{5894D8FF-574A-927F-2DB4-A46FF8331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749" y="2944147"/>
              <a:ext cx="881215" cy="330845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7" name="Ovale 96">
              <a:extLst>
                <a:ext uri="{FF2B5EF4-FFF2-40B4-BE49-F238E27FC236}">
                  <a16:creationId xmlns:a16="http://schemas.microsoft.com/office/drawing/2014/main" id="{AC3D6331-877E-79B6-C3E9-D0B7060F09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00" y="2713114"/>
              <a:ext cx="881215" cy="330845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8" name="Connettore 1 97">
              <a:extLst>
                <a:ext uri="{FF2B5EF4-FFF2-40B4-BE49-F238E27FC236}">
                  <a16:creationId xmlns:a16="http://schemas.microsoft.com/office/drawing/2014/main" id="{A0601C82-A80F-E434-0955-4274D2580A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9079" y="2773995"/>
              <a:ext cx="162020" cy="88181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>
              <a:extLst>
                <a:ext uri="{FF2B5EF4-FFF2-40B4-BE49-F238E27FC236}">
                  <a16:creationId xmlns:a16="http://schemas.microsoft.com/office/drawing/2014/main" id="{5CBF2064-6A2F-7F6C-CDED-622C73FE7FC5}"/>
                </a:ext>
              </a:extLst>
            </p:cNvPr>
            <p:cNvCxnSpPr>
              <a:cxnSpLocks/>
              <a:stCxn id="96" idx="6"/>
            </p:cNvCxnSpPr>
            <p:nvPr/>
          </p:nvCxnSpPr>
          <p:spPr>
            <a:xfrm flipV="1">
              <a:off x="1637964" y="2889668"/>
              <a:ext cx="236261" cy="219902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76828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Custom 8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8102E"/>
      </a:accent1>
      <a:accent2>
        <a:srgbClr val="920C22"/>
      </a:accent2>
      <a:accent3>
        <a:srgbClr val="F04A66"/>
      </a:accent3>
      <a:accent4>
        <a:srgbClr val="C8102E"/>
      </a:accent4>
      <a:accent5>
        <a:srgbClr val="F3677E"/>
      </a:accent5>
      <a:accent6>
        <a:srgbClr val="FFC000"/>
      </a:accent6>
      <a:hlink>
        <a:srgbClr val="920C22"/>
      </a:hlink>
      <a:folHlink>
        <a:srgbClr val="262626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1_Dividendi">
  <a:themeElements>
    <a:clrScheme name="Custom 8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8102E"/>
      </a:accent1>
      <a:accent2>
        <a:srgbClr val="920C22"/>
      </a:accent2>
      <a:accent3>
        <a:srgbClr val="F04A66"/>
      </a:accent3>
      <a:accent4>
        <a:srgbClr val="C8102E"/>
      </a:accent4>
      <a:accent5>
        <a:srgbClr val="F3677E"/>
      </a:accent5>
      <a:accent6>
        <a:srgbClr val="FFC000"/>
      </a:accent6>
      <a:hlink>
        <a:srgbClr val="920C22"/>
      </a:hlink>
      <a:folHlink>
        <a:srgbClr val="262626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391</Words>
  <Application>Microsoft Macintosh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Gill Sans MT</vt:lpstr>
      <vt:lpstr>Wingdings 2</vt:lpstr>
      <vt:lpstr>Dividendi</vt:lpstr>
      <vt:lpstr>1_Dividendi</vt:lpstr>
      <vt:lpstr>Plant Biosensor</vt:lpstr>
      <vt:lpstr>PLANT MICROBIAL FUEL CELLS – ENERGY HARVESTING SOURCE</vt:lpstr>
      <vt:lpstr>STDES-BFTAG01 – AUTONOMOUS BLE SENSOR</vt:lpstr>
      <vt:lpstr>POWERING THE BLE SENSOR WITH A PMFC</vt:lpstr>
      <vt:lpstr>TESTING THE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Brunelli</dc:creator>
  <cp:lastModifiedBy>Maria Doglioni</cp:lastModifiedBy>
  <cp:revision>45</cp:revision>
  <dcterms:created xsi:type="dcterms:W3CDTF">2020-05-15T13:53:58Z</dcterms:created>
  <dcterms:modified xsi:type="dcterms:W3CDTF">2023-04-26T14:35:02Z</dcterms:modified>
</cp:coreProperties>
</file>