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58" r:id="rId6"/>
    <p:sldId id="259" r:id="rId7"/>
    <p:sldId id="257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E9A658-B315-420C-A6A5-3258DC7F40AD}">
          <p14:sldIdLst>
            <p14:sldId id="256"/>
            <p14:sldId id="266"/>
            <p14:sldId id="267"/>
            <p14:sldId id="268"/>
            <p14:sldId id="258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无标题节" id="{F5B5C3AE-3A0A-412D-9CC6-402051CD686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7" autoAdjust="0"/>
    <p:restoredTop sz="94660"/>
  </p:normalViewPr>
  <p:slideViewPr>
    <p:cSldViewPr snapToGrid="0">
      <p:cViewPr>
        <p:scale>
          <a:sx n="150" d="100"/>
          <a:sy n="150" d="100"/>
        </p:scale>
        <p:origin x="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34F0-6A13-4905-A004-20C7ABD710CB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9C06F-1BD4-4AF3-8A35-59BAC0BAD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1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0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47FE-4598-4C6B-B2BF-D0CE637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AF7586-D0DB-4B25-83D3-81A803116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43E-1030-44CF-B659-0BDEFE6E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C8838-54C8-4396-AF2B-B10907C3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65274-BC14-4014-A404-F977C707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7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3C9F-D9BC-44DA-8AE8-61BDA49F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B0FEF-7A70-458D-BF2A-266735FD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2BA15-B515-4370-B336-CC3C326C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D710-688F-4359-A82E-61721614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F4051-A733-4F54-A698-C50B1D0B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14A1EB-56DB-41AA-9CEF-657D5FB4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6F225-8B80-459D-B290-E0EA89E8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1EDB8-D90B-4B53-9547-634F3B4E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870A8-F4AE-4324-A31C-A3446A4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A17C5-E3D9-42FD-8618-FD616E3C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8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F334-0FC4-4722-AF1D-F8C0791E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082CA-CDBD-45AB-B8BA-20554542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7805-0B08-43F9-B1A8-BBBD07C0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8754A-274C-46F7-B2BB-EAEBACC4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F7E3F-DCE5-46EB-A16A-FB83B8C1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87969-AF90-41AD-AFB6-CE02278E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7ED60-5E73-4E78-B72B-1454D63D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BA58B-EF0E-4F61-8323-15800E2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806DD-4ED5-495A-A773-9F95BD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77AC5-8B8C-443B-AD53-FDB63BF9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D0B46-A8FB-40D2-BC68-0EDFCD32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92170-0399-4CDF-9CF6-51762057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4F191-BFC5-4C46-ADCB-8D5A2E487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6CCA6-6612-4D54-9026-7DFD781F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7DA52-D7C4-4218-9656-3A420A0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A6A5F-5727-4AD4-849E-6C398DD0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57779-FC1A-4C21-AFA8-ADAFE8BC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3FC5C-ADA4-46B8-9701-0E04CF3C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29B23-EC32-4814-AAA7-4309B4C3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D182-6F8C-42EF-868C-45E995F1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E7FA8-2200-4BA4-98B1-241323F12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A18743-1296-4693-8E48-9FD8CF26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0AA454-2280-45EA-AA0E-84C23D34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0642D-EC8D-4F43-98B1-2215B527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099C-7D76-4A64-9B12-5DBA5636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F802FF-1A55-4696-BD89-536DC2CA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AD91B-C71C-4CC6-98CD-74792FA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1EADB-69B1-4D56-AC3C-11ECF66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4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7910F-2081-48EF-B5DF-C2C2464D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DC2607-4601-42D4-8A09-099EA4FE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08CFB-7771-4D0B-AD50-B9661FC2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532C3-C07B-4E3B-A235-D4E5CB2A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EA860-0656-4853-8A26-9C42F8C3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AB400-9BE4-4AF8-B682-C0072448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5C7AA-F5D4-430C-BB89-D041653E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943F5-6FB8-4F91-8D39-DC992697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01662-C104-443C-942C-565F1BB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3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9E255-E9F0-43C2-AD01-849DEECE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9D0C08-3C97-4D97-BA8A-8E04F26F0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A40B4-612C-4A93-8EDC-720FC139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0E1D-27F0-4DDA-B101-49169D7D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DC58-7466-457F-AEBF-01B4E124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1690C-1F47-463C-A0CB-C1C0731F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5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695E98-A7CF-4464-8481-ADBCA5B7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61212-0EA0-4B61-AC88-7F054FCB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418B5-6308-4476-9A43-1F7D43CFC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D0721-C01F-4179-8355-E0E6689B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B17BA-53D1-4F6B-AC7D-BFDE62757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5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49C1CA-1EFC-40E6-BBDD-7561268E681A}"/>
              </a:ext>
            </a:extLst>
          </p:cNvPr>
          <p:cNvSpPr txBox="1"/>
          <p:nvPr/>
        </p:nvSpPr>
        <p:spPr>
          <a:xfrm>
            <a:off x="987879" y="918482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问题描述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：在材料空间中搜索具有目标性质的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需要一个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速度快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满足精度要求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的预测器。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8D93EF5-5B82-4A6D-A4C7-E5C998F0249D}"/>
              </a:ext>
            </a:extLst>
          </p:cNvPr>
          <p:cNvSpPr/>
          <p:nvPr/>
        </p:nvSpPr>
        <p:spPr>
          <a:xfrm>
            <a:off x="5155392" y="2047643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预测器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13CE63B-5B48-47FD-BED8-16A8FA5C7E67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3398775" y="2979401"/>
            <a:ext cx="62620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F398A3E-00F4-4645-B3D1-7B373AFCEEFB}"/>
              </a:ext>
            </a:extLst>
          </p:cNvPr>
          <p:cNvSpPr txBox="1"/>
          <p:nvPr/>
        </p:nvSpPr>
        <p:spPr>
          <a:xfrm>
            <a:off x="6110612" y="2153462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光催化产过氧化氢：带隙，氧气吸附量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EB9B23B-9771-4F9B-9F31-B8E8A3EE1599}"/>
              </a:ext>
            </a:extLst>
          </p:cNvPr>
          <p:cNvSpPr txBox="1"/>
          <p:nvPr/>
        </p:nvSpPr>
        <p:spPr>
          <a:xfrm>
            <a:off x="6110612" y="2790276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甲烷存储：高压吸附量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低压吸附量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84D1B45-5678-4101-8D8E-FEC439857152}"/>
              </a:ext>
            </a:extLst>
          </p:cNvPr>
          <p:cNvSpPr txBox="1"/>
          <p:nvPr/>
        </p:nvSpPr>
        <p:spPr>
          <a:xfrm>
            <a:off x="6110612" y="3427090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气体分离：吸附分离比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FAA8B79-098E-409F-8FA1-EDB49F9D7CC9}"/>
              </a:ext>
            </a:extLst>
          </p:cNvPr>
          <p:cNvCxnSpPr>
            <a:cxnSpLocks/>
          </p:cNvCxnSpPr>
          <p:nvPr/>
        </p:nvCxnSpPr>
        <p:spPr>
          <a:xfrm>
            <a:off x="5663392" y="24001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AF41B2F-0D47-403F-BEF1-0EA7A5B37EEC}"/>
              </a:ext>
            </a:extLst>
          </p:cNvPr>
          <p:cNvCxnSpPr>
            <a:cxnSpLocks/>
          </p:cNvCxnSpPr>
          <p:nvPr/>
        </p:nvCxnSpPr>
        <p:spPr>
          <a:xfrm>
            <a:off x="5694235" y="29970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ECE956-0C6B-45C5-85A0-B9059924178F}"/>
              </a:ext>
            </a:extLst>
          </p:cNvPr>
          <p:cNvCxnSpPr>
            <a:cxnSpLocks/>
          </p:cNvCxnSpPr>
          <p:nvPr/>
        </p:nvCxnSpPr>
        <p:spPr>
          <a:xfrm>
            <a:off x="5663392" y="356558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71D52E6-0E13-487B-A751-84165C0E49A0}"/>
              </a:ext>
            </a:extLst>
          </p:cNvPr>
          <p:cNvSpPr/>
          <p:nvPr/>
        </p:nvSpPr>
        <p:spPr>
          <a:xfrm>
            <a:off x="1885345" y="2426469"/>
            <a:ext cx="1513430" cy="11058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结构文件（晶格常数、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原子坐标、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空间群等）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75E841A-D4B8-4754-8520-31B7DE8EFB15}"/>
              </a:ext>
            </a:extLst>
          </p:cNvPr>
          <p:cNvSpPr/>
          <p:nvPr/>
        </p:nvSpPr>
        <p:spPr>
          <a:xfrm>
            <a:off x="4024979" y="2495718"/>
            <a:ext cx="538843" cy="96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14A8B2-D1CD-43EF-A785-15730C617F7B}"/>
              </a:ext>
            </a:extLst>
          </p:cNvPr>
          <p:cNvCxnSpPr>
            <a:cxnSpLocks/>
            <a:stCxn id="16" idx="3"/>
            <a:endCxn id="53" idx="2"/>
          </p:cNvCxnSpPr>
          <p:nvPr/>
        </p:nvCxnSpPr>
        <p:spPr>
          <a:xfrm>
            <a:off x="4563822" y="2979401"/>
            <a:ext cx="591570" cy="481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851A69B-A69A-44E2-A81A-A754443C5FD7}"/>
              </a:ext>
            </a:extLst>
          </p:cNvPr>
          <p:cNvSpPr txBox="1"/>
          <p:nvPr/>
        </p:nvSpPr>
        <p:spPr>
          <a:xfrm>
            <a:off x="4563822" y="2722034"/>
            <a:ext cx="59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76CDE0-E028-465B-A45F-74C4305C532E}"/>
              </a:ext>
            </a:extLst>
          </p:cNvPr>
          <p:cNvSpPr txBox="1"/>
          <p:nvPr/>
        </p:nvSpPr>
        <p:spPr>
          <a:xfrm>
            <a:off x="4563822" y="3056072"/>
            <a:ext cx="59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图、周期图、高阶网络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B427AA-9595-442C-BDBB-EB933720F139}"/>
              </a:ext>
            </a:extLst>
          </p:cNvPr>
          <p:cNvGrpSpPr/>
          <p:nvPr/>
        </p:nvGrpSpPr>
        <p:grpSpPr>
          <a:xfrm>
            <a:off x="880533" y="4607392"/>
            <a:ext cx="2135804" cy="1855648"/>
            <a:chOff x="3945606" y="1229364"/>
            <a:chExt cx="4302990" cy="373856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A554996-F711-4CD1-AC03-0DDA46873CBB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54B0D8-052A-4564-9819-B6F0E9535AE0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57C03BB-EF3A-4159-82B3-FB9EFE4D3604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636359D-3C10-422F-87C8-BE21D7C0CC3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6AEBFBE-0864-4B8A-826B-F2D0339567D4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76D7729-C6E4-4268-945C-2B59280C06BE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E2E5633-B685-4926-B06B-B8D81B4C7EC3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8F0F60E-8F8A-4FE7-80E3-403A86CF809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FA6DB38-46AC-4EBA-8A1D-F142F586B478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76BA2A1-0794-4C23-94F3-D9CC0A66ABB2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EEF7DB-10E6-43C2-99C0-7CD00B4B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2801D58-FC47-4D5D-A398-C3EFE22DC472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C72BEB0-C2FB-4304-ADA6-C88F93A49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0D0077F-8D8E-4CF7-B633-00E8769A5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58CEB0E-60F3-49F3-8816-1576D58316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33463DF-8F06-41D5-8632-B0738B1FB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333EE6E-BB44-470D-9154-F41278FCB2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D1ED556-7DF2-4C36-8CBF-E506C8EDDB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416EA22-FEE0-475F-AC1C-718A7F5F9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BFFC2C0-2435-4446-98E4-9B85749D6231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66BC171-AEAD-4A16-9219-0DF39F65A400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106FB98-1AC3-4D13-8751-2B132C426867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86D6475-B194-4F31-98A7-2CBF789FB355}"/>
              </a:ext>
            </a:extLst>
          </p:cNvPr>
          <p:cNvGrpSpPr/>
          <p:nvPr/>
        </p:nvGrpSpPr>
        <p:grpSpPr>
          <a:xfrm>
            <a:off x="4444550" y="4504258"/>
            <a:ext cx="2499370" cy="1938850"/>
            <a:chOff x="2641600" y="749300"/>
            <a:chExt cx="6908800" cy="535940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FBE45EE-B250-429A-A4C1-3D3738F018F0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F0E0D0-3059-4A50-A21C-77AD6A4C7433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2B2D122-5931-4C10-9A43-5A9DFACADB33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C3AFCA1-4124-497F-A057-E97F344A25CA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970A227-354E-4F73-B894-8EB5AC2528D1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B99EC67-F371-44E0-A468-F57FF6354F27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DF8F606-CE7F-4C39-AF4D-E3121A5CE90D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023A66-65F8-4931-A2E6-7AD722E4B023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5D22D33-3874-48B6-9F2B-EB3A565C7CD7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29C2D1C-6484-42FE-BB62-C716863ABA7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0C9B7F1-541C-44A5-9421-19E3AE47E5D9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348560F-15A6-45E3-8C7E-1185ACFF3F58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5062FE0-427D-4A44-87CC-FA1FDAFC1C9C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6F02D2-2BAA-4661-9EB2-DD51DE3D1852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20EB27B-87A7-4DF9-94CB-C784B8F0D1F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4749462-1B95-43B0-8FCA-5521786CAC17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CFEED36-5547-46D4-8C6B-AD183A5DEAB2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9870441-50C7-4C75-AB54-4E67903AC530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DDA75D6-EFAB-4081-9B93-23ADD6E03F22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EAECF12-6573-4618-A36B-9E010E3CB0D6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047F3D9-7156-41D5-BCC8-B9884CD7CC1C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F219E90-5C9B-41D3-A605-676E08D83751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10500A2-077D-4F24-BADB-CED5A74F670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763AA16-DEF8-41D3-95C4-ECEFD609971F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5FDAA0D-50F2-4745-AB48-1034F2A6FA8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9AA29F8-C377-4728-9472-1EA1533F779E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23D2984-8AAE-46DB-9400-C670B657CCF9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7F62471-3EBE-418E-9F1E-EE96D61DAD1A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2EF1D5E-CBAA-4BCD-A332-613E0A45BAD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28C78B8-7D25-4184-8BFB-5B8CE49A8F7E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1B35D0-283E-49FE-A520-A5DBE7EACE1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FA92C1F-8E7A-404E-A9D1-B3E1E4960C4D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2B10893-933D-4FA3-AA25-8CB4C48C579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AB550BBB-1CFB-4DFB-B010-B5264DB8F1F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ECFE89C-EBBF-4B1E-AA5A-E98D0ECA9176}"/>
                </a:ext>
              </a:extLst>
            </p:cNvPr>
            <p:cNvSpPr txBox="1"/>
            <p:nvPr/>
          </p:nvSpPr>
          <p:spPr>
            <a:xfrm>
              <a:off x="7045945" y="3047552"/>
              <a:ext cx="1115660" cy="595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6A4CB0DE-B514-4712-A221-E5093D0B97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561A8A7-43FC-432C-81C0-DC2D8758D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BBCC9B50-07E4-44E1-B5F3-C6982658C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D2A372F-FAFA-4E3C-AC32-EC3544DB55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F5DF6AD-16F6-4415-BEED-4D38F3333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8E9F036-6BA1-4C5A-A77F-BF5ADFFB910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429D6DD-041A-4DED-AC4E-09F065E7A7D9}"/>
              </a:ext>
            </a:extLst>
          </p:cNvPr>
          <p:cNvGrpSpPr/>
          <p:nvPr/>
        </p:nvGrpSpPr>
        <p:grpSpPr>
          <a:xfrm>
            <a:off x="8588650" y="4537170"/>
            <a:ext cx="2137916" cy="1857482"/>
            <a:chOff x="3370570" y="1078538"/>
            <a:chExt cx="4302990" cy="373856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DD442B5-AF61-461B-916B-569A36C0AA98}"/>
                </a:ext>
              </a:extLst>
            </p:cNvPr>
            <p:cNvSpPr/>
            <p:nvPr/>
          </p:nvSpPr>
          <p:spPr>
            <a:xfrm>
              <a:off x="4943638" y="26315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DA7B55D-5A5B-45FF-A4F6-A2BCE762D47E}"/>
                </a:ext>
              </a:extLst>
            </p:cNvPr>
            <p:cNvSpPr/>
            <p:nvPr/>
          </p:nvSpPr>
          <p:spPr>
            <a:xfrm>
              <a:off x="6470524" y="28081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D92BD648-4658-4AB5-9770-A33A040ABF2D}"/>
                </a:ext>
              </a:extLst>
            </p:cNvPr>
            <p:cNvSpPr/>
            <p:nvPr/>
          </p:nvSpPr>
          <p:spPr>
            <a:xfrm>
              <a:off x="6574433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594F311-6BEB-44A5-B85F-6B488D0D891F}"/>
                </a:ext>
              </a:extLst>
            </p:cNvPr>
            <p:cNvSpPr/>
            <p:nvPr/>
          </p:nvSpPr>
          <p:spPr>
            <a:xfrm>
              <a:off x="5747778" y="4304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D98CBB6-C5AD-4228-872B-DA7799CB2E30}"/>
                </a:ext>
              </a:extLst>
            </p:cNvPr>
            <p:cNvSpPr/>
            <p:nvPr/>
          </p:nvSpPr>
          <p:spPr>
            <a:xfrm>
              <a:off x="7031633" y="46092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D554BAD-BA50-4748-B057-99AFC41FAEB9}"/>
                </a:ext>
              </a:extLst>
            </p:cNvPr>
            <p:cNvSpPr/>
            <p:nvPr/>
          </p:nvSpPr>
          <p:spPr>
            <a:xfrm>
              <a:off x="7465742" y="34593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7327F09-1974-45D8-8169-418E80701108}"/>
                </a:ext>
              </a:extLst>
            </p:cNvPr>
            <p:cNvSpPr/>
            <p:nvPr/>
          </p:nvSpPr>
          <p:spPr>
            <a:xfrm>
              <a:off x="5045815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6A98C55-CBB5-41CE-A648-200EF4A41495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2753783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753D80E2-C24B-4667-95EC-AC3A1E7FC240}"/>
                </a:ext>
              </a:extLst>
            </p:cNvPr>
            <p:cNvCxnSpPr>
              <a:cxnSpLocks/>
            </p:cNvCxnSpPr>
            <p:nvPr/>
          </p:nvCxnSpPr>
          <p:spPr>
            <a:xfrm>
              <a:off x="5064864" y="2912100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9D12F555-76F5-4BE1-B2AE-B2FEF7676EC3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4060584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9CFF9382-9528-46AC-A81E-A938B2491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388" y="4075450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D7C8847-20B4-430F-9BF6-41B72AC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87" y="3970097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0B506F6-C536-4BDF-8C00-6302299DD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231" y="3002118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82DE91E-C5DB-493D-A51D-029F70E5B8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430" y="3077201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38816F6-2121-41A6-A699-FC46BC67B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2589" y="2959725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0E8499B-A167-4C5F-A7FD-C1BEAD62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9608" y="3616950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7F2223FA-85B5-49B0-87C8-35DBD37FB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2252" y="4105323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D4E17EA-DA40-495A-8613-D014B642A6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388" y="4477376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B1EF37D-AF17-4D68-B9BE-EF1AB328C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250" y="3702676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C58DEB7-D10A-4221-98F3-94969940F905}"/>
                </a:ext>
              </a:extLst>
            </p:cNvPr>
            <p:cNvCxnSpPr/>
            <p:nvPr/>
          </p:nvCxnSpPr>
          <p:spPr>
            <a:xfrm flipV="1">
              <a:off x="5174546" y="1832600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508385C-01EF-4BD3-A67E-4CBF9B1E5BFF}"/>
                </a:ext>
              </a:extLst>
            </p:cNvPr>
            <p:cNvSpPr txBox="1"/>
            <p:nvPr/>
          </p:nvSpPr>
          <p:spPr>
            <a:xfrm>
              <a:off x="5288759" y="1895861"/>
              <a:ext cx="702629" cy="433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等腰三角形 25">
              <a:extLst>
                <a:ext uri="{FF2B5EF4-FFF2-40B4-BE49-F238E27FC236}">
                  <a16:creationId xmlns:a16="http://schemas.microsoft.com/office/drawing/2014/main" id="{83924B51-7C21-473A-AF84-1161C95B84B8}"/>
                </a:ext>
              </a:extLst>
            </p:cNvPr>
            <p:cNvSpPr/>
            <p:nvPr/>
          </p:nvSpPr>
          <p:spPr>
            <a:xfrm>
              <a:off x="5146195" y="2837111"/>
              <a:ext cx="1168923" cy="91440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914401">
                  <a:moveTo>
                    <a:pt x="0" y="0"/>
                  </a:moveTo>
                  <a:lnTo>
                    <a:pt x="1168923" y="132973"/>
                  </a:lnTo>
                  <a:lnTo>
                    <a:pt x="113121" y="914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25">
              <a:extLst>
                <a:ext uri="{FF2B5EF4-FFF2-40B4-BE49-F238E27FC236}">
                  <a16:creationId xmlns:a16="http://schemas.microsoft.com/office/drawing/2014/main" id="{2BB11DA6-6075-4EF8-8DC6-DE8C786A9E41}"/>
                </a:ext>
              </a:extLst>
            </p:cNvPr>
            <p:cNvSpPr/>
            <p:nvPr/>
          </p:nvSpPr>
          <p:spPr>
            <a:xfrm>
              <a:off x="5352258" y="3084329"/>
              <a:ext cx="1168923" cy="80028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800281">
                  <a:moveTo>
                    <a:pt x="0" y="800281"/>
                  </a:moveTo>
                  <a:lnTo>
                    <a:pt x="1150070" y="0"/>
                  </a:lnTo>
                  <a:lnTo>
                    <a:pt x="1168923" y="781428"/>
                  </a:lnTo>
                  <a:lnTo>
                    <a:pt x="0" y="8002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25">
              <a:extLst>
                <a:ext uri="{FF2B5EF4-FFF2-40B4-BE49-F238E27FC236}">
                  <a16:creationId xmlns:a16="http://schemas.microsoft.com/office/drawing/2014/main" id="{9EB64962-4C5E-4008-BA25-7971FD97D5F7}"/>
                </a:ext>
              </a:extLst>
            </p:cNvPr>
            <p:cNvSpPr/>
            <p:nvPr/>
          </p:nvSpPr>
          <p:spPr>
            <a:xfrm>
              <a:off x="6664054" y="3059625"/>
              <a:ext cx="725864" cy="781428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864" h="781428">
                  <a:moveTo>
                    <a:pt x="94268" y="781428"/>
                  </a:moveTo>
                  <a:lnTo>
                    <a:pt x="0" y="0"/>
                  </a:lnTo>
                  <a:lnTo>
                    <a:pt x="725864" y="489198"/>
                  </a:lnTo>
                  <a:lnTo>
                    <a:pt x="94268" y="7814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25">
              <a:extLst>
                <a:ext uri="{FF2B5EF4-FFF2-40B4-BE49-F238E27FC236}">
                  <a16:creationId xmlns:a16="http://schemas.microsoft.com/office/drawing/2014/main" id="{5FAA3130-29D7-4FD0-AD38-DBF53D29A02F}"/>
                </a:ext>
              </a:extLst>
            </p:cNvPr>
            <p:cNvSpPr/>
            <p:nvPr/>
          </p:nvSpPr>
          <p:spPr>
            <a:xfrm>
              <a:off x="5361809" y="4045469"/>
              <a:ext cx="1093509" cy="244102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509" h="244102">
                  <a:moveTo>
                    <a:pt x="0" y="8430"/>
                  </a:moveTo>
                  <a:lnTo>
                    <a:pt x="1093509" y="0"/>
                  </a:lnTo>
                  <a:lnTo>
                    <a:pt x="471340" y="244102"/>
                  </a:lnTo>
                  <a:lnTo>
                    <a:pt x="0" y="843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25">
              <a:extLst>
                <a:ext uri="{FF2B5EF4-FFF2-40B4-BE49-F238E27FC236}">
                  <a16:creationId xmlns:a16="http://schemas.microsoft.com/office/drawing/2014/main" id="{7D9BABDD-DC8E-424E-A3BC-44753B0D851F}"/>
                </a:ext>
              </a:extLst>
            </p:cNvPr>
            <p:cNvSpPr/>
            <p:nvPr/>
          </p:nvSpPr>
          <p:spPr>
            <a:xfrm>
              <a:off x="6033612" y="4119108"/>
              <a:ext cx="923827" cy="498626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827" h="498626">
                  <a:moveTo>
                    <a:pt x="0" y="291235"/>
                  </a:moveTo>
                  <a:lnTo>
                    <a:pt x="631595" y="0"/>
                  </a:lnTo>
                  <a:lnTo>
                    <a:pt x="923827" y="498626"/>
                  </a:lnTo>
                  <a:lnTo>
                    <a:pt x="0" y="29123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25">
              <a:extLst>
                <a:ext uri="{FF2B5EF4-FFF2-40B4-BE49-F238E27FC236}">
                  <a16:creationId xmlns:a16="http://schemas.microsoft.com/office/drawing/2014/main" id="{553EE70B-470B-4E98-8D71-9C904156C41B}"/>
                </a:ext>
              </a:extLst>
            </p:cNvPr>
            <p:cNvSpPr/>
            <p:nvPr/>
          </p:nvSpPr>
          <p:spPr>
            <a:xfrm>
              <a:off x="6872597" y="3698132"/>
              <a:ext cx="593888" cy="809710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  <a:gd name="connsiteX0" fmla="*/ 0 w 2375555"/>
                <a:gd name="connsiteY0" fmla="*/ 0 h 1282047"/>
                <a:gd name="connsiteX1" fmla="*/ 2083323 w 2375555"/>
                <a:gd name="connsiteY1" fmla="*/ 783421 h 1282047"/>
                <a:gd name="connsiteX2" fmla="*/ 2375555 w 2375555"/>
                <a:gd name="connsiteY2" fmla="*/ 1282047 h 1282047"/>
                <a:gd name="connsiteX3" fmla="*/ 0 w 2375555"/>
                <a:gd name="connsiteY3" fmla="*/ 0 h 1282047"/>
                <a:gd name="connsiteX0" fmla="*/ 0 w 2083323"/>
                <a:gd name="connsiteY0" fmla="*/ 0 h 783421"/>
                <a:gd name="connsiteX1" fmla="*/ 2083323 w 2083323"/>
                <a:gd name="connsiteY1" fmla="*/ 783421 h 783421"/>
                <a:gd name="connsiteX2" fmla="*/ 216817 w 2083323"/>
                <a:gd name="connsiteY2" fmla="*/ 471341 h 783421"/>
                <a:gd name="connsiteX3" fmla="*/ 0 w 2083323"/>
                <a:gd name="connsiteY3" fmla="*/ 0 h 783421"/>
                <a:gd name="connsiteX0" fmla="*/ 0 w 593888"/>
                <a:gd name="connsiteY0" fmla="*/ 338369 h 809710"/>
                <a:gd name="connsiteX1" fmla="*/ 593888 w 593888"/>
                <a:gd name="connsiteY1" fmla="*/ 0 h 809710"/>
                <a:gd name="connsiteX2" fmla="*/ 216817 w 593888"/>
                <a:gd name="connsiteY2" fmla="*/ 809710 h 809710"/>
                <a:gd name="connsiteX3" fmla="*/ 0 w 593888"/>
                <a:gd name="connsiteY3" fmla="*/ 338369 h 80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888" h="809710">
                  <a:moveTo>
                    <a:pt x="0" y="338369"/>
                  </a:moveTo>
                  <a:lnTo>
                    <a:pt x="593888" y="0"/>
                  </a:lnTo>
                  <a:lnTo>
                    <a:pt x="216817" y="809710"/>
                  </a:lnTo>
                  <a:lnTo>
                    <a:pt x="0" y="3383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D150645-5CDA-4D09-9073-B6565BB4EE89}"/>
                </a:ext>
              </a:extLst>
            </p:cNvPr>
            <p:cNvSpPr/>
            <p:nvPr/>
          </p:nvSpPr>
          <p:spPr>
            <a:xfrm>
              <a:off x="3370570" y="1078538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86CE2C3-E0B1-4BED-BB58-2E1887AFAA36}"/>
              </a:ext>
            </a:extLst>
          </p:cNvPr>
          <p:cNvSpPr txBox="1"/>
          <p:nvPr/>
        </p:nvSpPr>
        <p:spPr>
          <a:xfrm>
            <a:off x="1315614" y="4021585"/>
            <a:ext cx="81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2265B34-67EC-4514-938B-3D4B0D8A37EA}"/>
              </a:ext>
            </a:extLst>
          </p:cNvPr>
          <p:cNvSpPr txBox="1"/>
          <p:nvPr/>
        </p:nvSpPr>
        <p:spPr>
          <a:xfrm>
            <a:off x="5169916" y="4026876"/>
            <a:ext cx="9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AA746A9-F0F7-47C6-BEA7-977F54069BA7}"/>
              </a:ext>
            </a:extLst>
          </p:cNvPr>
          <p:cNvSpPr txBox="1"/>
          <p:nvPr/>
        </p:nvSpPr>
        <p:spPr>
          <a:xfrm>
            <a:off x="8673577" y="3880753"/>
            <a:ext cx="149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高阶网络（单纯复形）</a:t>
            </a:r>
          </a:p>
        </p:txBody>
      </p:sp>
    </p:spTree>
    <p:extLst>
      <p:ext uri="{BB962C8B-B14F-4D97-AF65-F5344CB8AC3E}">
        <p14:creationId xmlns:p14="http://schemas.microsoft.com/office/powerpoint/2010/main" val="41276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5D760-F874-4259-8833-439EBBBB939F}"/>
              </a:ext>
            </a:extLst>
          </p:cNvPr>
          <p:cNvSpPr txBox="1"/>
          <p:nvPr/>
        </p:nvSpPr>
        <p:spPr>
          <a:xfrm>
            <a:off x="428625" y="412296"/>
            <a:ext cx="41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自监督怎么设计？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5EBF3E-C45B-46CD-B704-510D706BA993}"/>
              </a:ext>
            </a:extLst>
          </p:cNvPr>
          <p:cNvSpPr/>
          <p:nvPr/>
        </p:nvSpPr>
        <p:spPr>
          <a:xfrm>
            <a:off x="1110343" y="1718582"/>
            <a:ext cx="5408839" cy="35759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D31C5C3-0B02-4AE1-8B2E-9CCB7A2670D9}"/>
              </a:ext>
            </a:extLst>
          </p:cNvPr>
          <p:cNvSpPr/>
          <p:nvPr/>
        </p:nvSpPr>
        <p:spPr>
          <a:xfrm flipV="1">
            <a:off x="1551214" y="204204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9DFF1F-0110-49C5-9B28-28F1B2F4D4E1}"/>
              </a:ext>
            </a:extLst>
          </p:cNvPr>
          <p:cNvSpPr/>
          <p:nvPr/>
        </p:nvSpPr>
        <p:spPr>
          <a:xfrm flipV="1">
            <a:off x="1787978" y="2099193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618E59-256F-4B3C-8CDB-9BB3FB735C1F}"/>
              </a:ext>
            </a:extLst>
          </p:cNvPr>
          <p:cNvSpPr/>
          <p:nvPr/>
        </p:nvSpPr>
        <p:spPr>
          <a:xfrm flipV="1">
            <a:off x="1518556" y="2236428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E18410-E210-465E-9586-CC1329EC6E3F}"/>
              </a:ext>
            </a:extLst>
          </p:cNvPr>
          <p:cNvSpPr/>
          <p:nvPr/>
        </p:nvSpPr>
        <p:spPr>
          <a:xfrm flipV="1">
            <a:off x="1800222" y="230115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861FD6-9219-4C5F-BEAC-9CD52AFE01E6}"/>
              </a:ext>
            </a:extLst>
          </p:cNvPr>
          <p:cNvSpPr/>
          <p:nvPr/>
        </p:nvSpPr>
        <p:spPr>
          <a:xfrm flipV="1">
            <a:off x="1571621" y="247980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97AB6BB-2D94-4EB5-92E8-26CF9D5845DB}"/>
              </a:ext>
            </a:extLst>
          </p:cNvPr>
          <p:cNvSpPr/>
          <p:nvPr/>
        </p:nvSpPr>
        <p:spPr>
          <a:xfrm flipV="1">
            <a:off x="2045144" y="2262276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BE07D9-F720-4832-BB6F-913B5FCEA6C0}"/>
              </a:ext>
            </a:extLst>
          </p:cNvPr>
          <p:cNvSpPr/>
          <p:nvPr/>
        </p:nvSpPr>
        <p:spPr>
          <a:xfrm flipV="1">
            <a:off x="1902276" y="2503115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F1F868-E9CE-4DAF-ABD4-C29319D4B839}"/>
              </a:ext>
            </a:extLst>
          </p:cNvPr>
          <p:cNvSpPr/>
          <p:nvPr/>
        </p:nvSpPr>
        <p:spPr>
          <a:xfrm flipV="1">
            <a:off x="3616782" y="229357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F01914-6800-46D6-ADBC-3951C05F51CE}"/>
              </a:ext>
            </a:extLst>
          </p:cNvPr>
          <p:cNvSpPr/>
          <p:nvPr/>
        </p:nvSpPr>
        <p:spPr>
          <a:xfrm flipV="1">
            <a:off x="3853546" y="2350726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EF5888-F778-498B-A2FA-00AE65D5EA24}"/>
              </a:ext>
            </a:extLst>
          </p:cNvPr>
          <p:cNvSpPr/>
          <p:nvPr/>
        </p:nvSpPr>
        <p:spPr>
          <a:xfrm flipV="1">
            <a:off x="3584124" y="2487961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5E1B025-4925-4BB4-90DD-4C0856B41A62}"/>
              </a:ext>
            </a:extLst>
          </p:cNvPr>
          <p:cNvSpPr/>
          <p:nvPr/>
        </p:nvSpPr>
        <p:spPr>
          <a:xfrm flipV="1">
            <a:off x="3865790" y="255268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B5C0BE-6310-4A15-A79F-199580B32ABD}"/>
              </a:ext>
            </a:extLst>
          </p:cNvPr>
          <p:cNvSpPr/>
          <p:nvPr/>
        </p:nvSpPr>
        <p:spPr>
          <a:xfrm flipV="1">
            <a:off x="3637189" y="273133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FB030F5-F599-4399-8FDD-1A7F62102EB4}"/>
              </a:ext>
            </a:extLst>
          </p:cNvPr>
          <p:cNvSpPr/>
          <p:nvPr/>
        </p:nvSpPr>
        <p:spPr>
          <a:xfrm flipV="1">
            <a:off x="4110712" y="2513809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960A9AE-EFF5-4E0E-876F-85EB6661A668}"/>
              </a:ext>
            </a:extLst>
          </p:cNvPr>
          <p:cNvSpPr/>
          <p:nvPr/>
        </p:nvSpPr>
        <p:spPr>
          <a:xfrm flipV="1">
            <a:off x="3967844" y="2754648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30F5214-DDF3-4FF4-8459-768BCA602FEC}"/>
              </a:ext>
            </a:extLst>
          </p:cNvPr>
          <p:cNvSpPr/>
          <p:nvPr/>
        </p:nvSpPr>
        <p:spPr>
          <a:xfrm flipV="1">
            <a:off x="2522768" y="376314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4C87C6-6842-4F2A-9F96-E46B24B2B48B}"/>
              </a:ext>
            </a:extLst>
          </p:cNvPr>
          <p:cNvSpPr/>
          <p:nvPr/>
        </p:nvSpPr>
        <p:spPr>
          <a:xfrm flipV="1">
            <a:off x="2759532" y="3820297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529908F-4FC5-40A9-9327-512A3935FEF8}"/>
              </a:ext>
            </a:extLst>
          </p:cNvPr>
          <p:cNvSpPr/>
          <p:nvPr/>
        </p:nvSpPr>
        <p:spPr>
          <a:xfrm flipV="1">
            <a:off x="2490110" y="3957532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CCBEE76-92B7-4BE9-87B1-7D49382E9EFF}"/>
              </a:ext>
            </a:extLst>
          </p:cNvPr>
          <p:cNvSpPr/>
          <p:nvPr/>
        </p:nvSpPr>
        <p:spPr>
          <a:xfrm flipV="1">
            <a:off x="2771776" y="402225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67A798A-8F9E-4907-8D75-CD87F04B08A6}"/>
              </a:ext>
            </a:extLst>
          </p:cNvPr>
          <p:cNvSpPr/>
          <p:nvPr/>
        </p:nvSpPr>
        <p:spPr>
          <a:xfrm flipV="1">
            <a:off x="2543175" y="420090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37E7FF-FBF5-4217-B1F5-C594DDA129B3}"/>
              </a:ext>
            </a:extLst>
          </p:cNvPr>
          <p:cNvSpPr/>
          <p:nvPr/>
        </p:nvSpPr>
        <p:spPr>
          <a:xfrm flipV="1">
            <a:off x="3016698" y="3983380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AB5F3F0-3F56-4057-8663-132CC63ECE87}"/>
              </a:ext>
            </a:extLst>
          </p:cNvPr>
          <p:cNvSpPr/>
          <p:nvPr/>
        </p:nvSpPr>
        <p:spPr>
          <a:xfrm flipV="1">
            <a:off x="2873830" y="4224219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86C6E87-68F1-4BD2-97E4-E0CCEB9DB042}"/>
              </a:ext>
            </a:extLst>
          </p:cNvPr>
          <p:cNvSpPr/>
          <p:nvPr/>
        </p:nvSpPr>
        <p:spPr>
          <a:xfrm flipV="1">
            <a:off x="4865918" y="388464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CF160DB-53A4-48FF-B82B-9D7150D0CEC4}"/>
              </a:ext>
            </a:extLst>
          </p:cNvPr>
          <p:cNvSpPr/>
          <p:nvPr/>
        </p:nvSpPr>
        <p:spPr>
          <a:xfrm flipV="1">
            <a:off x="5102682" y="3941798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8A5D47-7E98-48FF-8B72-B6BBB2E4200A}"/>
              </a:ext>
            </a:extLst>
          </p:cNvPr>
          <p:cNvSpPr/>
          <p:nvPr/>
        </p:nvSpPr>
        <p:spPr>
          <a:xfrm flipV="1">
            <a:off x="4833260" y="4079033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B210567-137F-48B9-8D48-9102340849C0}"/>
              </a:ext>
            </a:extLst>
          </p:cNvPr>
          <p:cNvSpPr/>
          <p:nvPr/>
        </p:nvSpPr>
        <p:spPr>
          <a:xfrm flipV="1">
            <a:off x="5114926" y="414375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A3F1C0C-51EE-42FC-B8CD-9966EFBA52F0}"/>
              </a:ext>
            </a:extLst>
          </p:cNvPr>
          <p:cNvSpPr/>
          <p:nvPr/>
        </p:nvSpPr>
        <p:spPr>
          <a:xfrm flipV="1">
            <a:off x="4886325" y="432240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871E7D-95B8-4219-8DBB-C026CAE1332C}"/>
              </a:ext>
            </a:extLst>
          </p:cNvPr>
          <p:cNvSpPr/>
          <p:nvPr/>
        </p:nvSpPr>
        <p:spPr>
          <a:xfrm flipV="1">
            <a:off x="5359848" y="4104881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A5C7346-DFBB-490C-A8C2-B08C40B48CFD}"/>
              </a:ext>
            </a:extLst>
          </p:cNvPr>
          <p:cNvSpPr/>
          <p:nvPr/>
        </p:nvSpPr>
        <p:spPr>
          <a:xfrm flipV="1">
            <a:off x="5216980" y="434572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60BAAE0-5E24-42FA-8C63-F6A6B7DFB196}"/>
              </a:ext>
            </a:extLst>
          </p:cNvPr>
          <p:cNvSpPr/>
          <p:nvPr/>
        </p:nvSpPr>
        <p:spPr>
          <a:xfrm flipV="1">
            <a:off x="1110343" y="5544522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1FB2B5-A59C-4DD6-9B13-2905A5E8EE72}"/>
              </a:ext>
            </a:extLst>
          </p:cNvPr>
          <p:cNvSpPr/>
          <p:nvPr/>
        </p:nvSpPr>
        <p:spPr>
          <a:xfrm flipV="1">
            <a:off x="1110343" y="5794505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B61F137-1C14-45F7-8667-C193B5565527}"/>
              </a:ext>
            </a:extLst>
          </p:cNvPr>
          <p:cNvSpPr/>
          <p:nvPr/>
        </p:nvSpPr>
        <p:spPr>
          <a:xfrm flipV="1">
            <a:off x="1122592" y="604448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AEEAFDA-E6D3-478B-B1AD-AE7626F8C03F}"/>
              </a:ext>
            </a:extLst>
          </p:cNvPr>
          <p:cNvSpPr/>
          <p:nvPr/>
        </p:nvSpPr>
        <p:spPr>
          <a:xfrm flipV="1">
            <a:off x="1110343" y="629388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7FAD1F3-401A-47CC-A086-14FB2C6A1691}"/>
              </a:ext>
            </a:extLst>
          </p:cNvPr>
          <p:cNvSpPr txBox="1"/>
          <p:nvPr/>
        </p:nvSpPr>
        <p:spPr>
          <a:xfrm>
            <a:off x="1277255" y="5463171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hcb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A82890-7831-45EA-85CC-2C26CC020BAD}"/>
              </a:ext>
            </a:extLst>
          </p:cNvPr>
          <p:cNvSpPr txBox="1"/>
          <p:nvPr/>
        </p:nvSpPr>
        <p:spPr>
          <a:xfrm>
            <a:off x="1276043" y="5713154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sql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9EB0EDC-58B2-45B2-9BDD-F3E85A9FFCAE}"/>
              </a:ext>
            </a:extLst>
          </p:cNvPr>
          <p:cNvSpPr txBox="1"/>
          <p:nvPr/>
        </p:nvSpPr>
        <p:spPr>
          <a:xfrm>
            <a:off x="1276043" y="594066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kgm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86D0A-18E8-4365-9DD0-40F413D953CE}"/>
              </a:ext>
            </a:extLst>
          </p:cNvPr>
          <p:cNvSpPr txBox="1"/>
          <p:nvPr/>
        </p:nvSpPr>
        <p:spPr>
          <a:xfrm>
            <a:off x="1263794" y="621252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fxt</a:t>
            </a:r>
            <a:endParaRPr lang="zh-CN" altLang="en-US" sz="12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F132EFD-29BB-4B95-9F99-E505E0C2D373}"/>
              </a:ext>
            </a:extLst>
          </p:cNvPr>
          <p:cNvSpPr/>
          <p:nvPr/>
        </p:nvSpPr>
        <p:spPr>
          <a:xfrm>
            <a:off x="1327007" y="1916466"/>
            <a:ext cx="914400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A3617D6-292E-4760-B1B1-1D1DC687D730}"/>
              </a:ext>
            </a:extLst>
          </p:cNvPr>
          <p:cNvSpPr/>
          <p:nvPr/>
        </p:nvSpPr>
        <p:spPr>
          <a:xfrm>
            <a:off x="3408590" y="216615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E72F0F9-9D56-44D1-8AD8-E31C4CEB9F1F}"/>
              </a:ext>
            </a:extLst>
          </p:cNvPr>
          <p:cNvSpPr/>
          <p:nvPr/>
        </p:nvSpPr>
        <p:spPr>
          <a:xfrm>
            <a:off x="2285999" y="3640478"/>
            <a:ext cx="914400" cy="914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07B31E4-D3A9-444F-A664-D1AC4F96DAD6}"/>
              </a:ext>
            </a:extLst>
          </p:cNvPr>
          <p:cNvSpPr/>
          <p:nvPr/>
        </p:nvSpPr>
        <p:spPr>
          <a:xfrm>
            <a:off x="4657726" y="3767193"/>
            <a:ext cx="914400" cy="914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2A1B79-AC79-4A4B-8E8B-DFCF22333EC5}"/>
              </a:ext>
            </a:extLst>
          </p:cNvPr>
          <p:cNvSpPr txBox="1"/>
          <p:nvPr/>
        </p:nvSpPr>
        <p:spPr>
          <a:xfrm>
            <a:off x="7446433" y="1666538"/>
            <a:ext cx="3475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基于聚类的对比学习：</a:t>
            </a:r>
            <a:endParaRPr lang="en-US" altLang="zh-CN" dirty="0"/>
          </a:p>
          <a:p>
            <a:r>
              <a:rPr lang="zh-CN" altLang="en-US" dirty="0"/>
              <a:t>同一拓扑在隐空间中距离近，不同拓扑距离远。</a:t>
            </a:r>
            <a:endParaRPr lang="en-US" altLang="zh-CN" dirty="0"/>
          </a:p>
          <a:p>
            <a:r>
              <a:rPr lang="zh-CN" altLang="en-US" dirty="0"/>
              <a:t>同一反应类型距离近。</a:t>
            </a:r>
            <a:endParaRPr lang="en-US" altLang="zh-CN" dirty="0"/>
          </a:p>
          <a:p>
            <a:r>
              <a:rPr lang="zh-CN" altLang="en-US" dirty="0"/>
              <a:t>构建块相同距离近。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A5C0EF-CBD8-440D-8B68-0B8A77FE166D}"/>
              </a:ext>
            </a:extLst>
          </p:cNvPr>
          <p:cNvSpPr txBox="1"/>
          <p:nvPr/>
        </p:nvSpPr>
        <p:spPr>
          <a:xfrm>
            <a:off x="7694070" y="4533111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1F6DE19-8656-4324-A1C3-A498812CB2F1}"/>
              </a:ext>
            </a:extLst>
          </p:cNvPr>
          <p:cNvSpPr/>
          <p:nvPr/>
        </p:nvSpPr>
        <p:spPr>
          <a:xfrm>
            <a:off x="9288102" y="4073594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0AC0EE9-1762-42EA-A85C-1E2D33B0A57F}"/>
              </a:ext>
            </a:extLst>
          </p:cNvPr>
          <p:cNvCxnSpPr/>
          <p:nvPr/>
        </p:nvCxnSpPr>
        <p:spPr>
          <a:xfrm>
            <a:off x="8802506" y="497968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7E0943-81D9-4717-A31E-7CB8329C8EAC}"/>
              </a:ext>
            </a:extLst>
          </p:cNvPr>
          <p:cNvCxnSpPr/>
          <p:nvPr/>
        </p:nvCxnSpPr>
        <p:spPr>
          <a:xfrm>
            <a:off x="9879466" y="499492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FE777D5-0FB9-4116-A40D-BF33AB63EC17}"/>
              </a:ext>
            </a:extLst>
          </p:cNvPr>
          <p:cNvSpPr/>
          <p:nvPr/>
        </p:nvSpPr>
        <p:spPr>
          <a:xfrm>
            <a:off x="10493239" y="442413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52E474-1616-4109-98A7-69E1998C459A}"/>
              </a:ext>
            </a:extLst>
          </p:cNvPr>
          <p:cNvSpPr/>
          <p:nvPr/>
        </p:nvSpPr>
        <p:spPr>
          <a:xfrm>
            <a:off x="10493239" y="46697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A1DD311-D2A8-4E68-90C8-C4402BC78C4F}"/>
              </a:ext>
            </a:extLst>
          </p:cNvPr>
          <p:cNvSpPr/>
          <p:nvPr/>
        </p:nvSpPr>
        <p:spPr>
          <a:xfrm>
            <a:off x="10493239" y="49147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93F7F62-3045-44BB-B6F4-582608278E18}"/>
              </a:ext>
            </a:extLst>
          </p:cNvPr>
          <p:cNvSpPr/>
          <p:nvPr/>
        </p:nvSpPr>
        <p:spPr>
          <a:xfrm>
            <a:off x="10493239" y="5164728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D5F73DD-0BFE-4C76-8DC7-EC845E3733DE}"/>
              </a:ext>
            </a:extLst>
          </p:cNvPr>
          <p:cNvSpPr/>
          <p:nvPr/>
        </p:nvSpPr>
        <p:spPr>
          <a:xfrm>
            <a:off x="10493239" y="5409657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304DA1-B0FF-4F59-85EE-1D09EE6FB690}"/>
              </a:ext>
            </a:extLst>
          </p:cNvPr>
          <p:cNvSpPr txBox="1"/>
          <p:nvPr/>
        </p:nvSpPr>
        <p:spPr>
          <a:xfrm>
            <a:off x="10215517" y="4046624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0BBC6D-ED72-48F1-861B-2AF377ADDB75}"/>
              </a:ext>
            </a:extLst>
          </p:cNvPr>
          <p:cNvSpPr/>
          <p:nvPr/>
        </p:nvSpPr>
        <p:spPr>
          <a:xfrm>
            <a:off x="7547566" y="3492352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024DD6-F5E3-4611-A780-B16976C91950}"/>
              </a:ext>
            </a:extLst>
          </p:cNvPr>
          <p:cNvSpPr txBox="1"/>
          <p:nvPr/>
        </p:nvSpPr>
        <p:spPr>
          <a:xfrm>
            <a:off x="8367623" y="352062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</p:spTree>
    <p:extLst>
      <p:ext uri="{BB962C8B-B14F-4D97-AF65-F5344CB8AC3E}">
        <p14:creationId xmlns:p14="http://schemas.microsoft.com/office/powerpoint/2010/main" val="172548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661134-4911-4525-B93C-F08DFB93CCEC}"/>
              </a:ext>
            </a:extLst>
          </p:cNvPr>
          <p:cNvSpPr txBox="1"/>
          <p:nvPr/>
        </p:nvSpPr>
        <p:spPr>
          <a:xfrm>
            <a:off x="342900" y="287867"/>
            <a:ext cx="34586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搜索空间未知，没有确定的数据？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21795A-E9FC-4F9C-A9F3-8900739B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252359"/>
            <a:ext cx="1615138" cy="9679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BEB97D-0355-4CBD-9435-A720648F52FF}"/>
              </a:ext>
            </a:extLst>
          </p:cNvPr>
          <p:cNvSpPr txBox="1"/>
          <p:nvPr/>
        </p:nvSpPr>
        <p:spPr>
          <a:xfrm>
            <a:off x="2459567" y="1320800"/>
            <a:ext cx="435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固定拓扑，反应类型，其中一种构建块，搜索另外一种构建块。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7001C8-8F3C-4C2B-907E-7A31C2EAC4E1}"/>
              </a:ext>
            </a:extLst>
          </p:cNvPr>
          <p:cNvSpPr/>
          <p:nvPr/>
        </p:nvSpPr>
        <p:spPr>
          <a:xfrm>
            <a:off x="3971020" y="2619064"/>
            <a:ext cx="144025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COFs</a:t>
            </a:r>
            <a:r>
              <a:rPr lang="zh-CN" altLang="en-US" sz="110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E8AC48-963A-4D3F-A52D-E11E4DCF6881}"/>
              </a:ext>
            </a:extLst>
          </p:cNvPr>
          <p:cNvSpPr/>
          <p:nvPr/>
        </p:nvSpPr>
        <p:spPr>
          <a:xfrm>
            <a:off x="959863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hcb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2B281-1E02-457B-BF24-69EA1DC1991A}"/>
              </a:ext>
            </a:extLst>
          </p:cNvPr>
          <p:cNvSpPr/>
          <p:nvPr/>
        </p:nvSpPr>
        <p:spPr>
          <a:xfrm>
            <a:off x="5844628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fxt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5225E0-E2D4-48EB-9592-3B7457742B8A}"/>
              </a:ext>
            </a:extLst>
          </p:cNvPr>
          <p:cNvSpPr/>
          <p:nvPr/>
        </p:nvSpPr>
        <p:spPr>
          <a:xfrm>
            <a:off x="6829229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19235C-467D-4677-B859-F21AB7E315B3}"/>
              </a:ext>
            </a:extLst>
          </p:cNvPr>
          <p:cNvSpPr/>
          <p:nvPr/>
        </p:nvSpPr>
        <p:spPr>
          <a:xfrm>
            <a:off x="3355512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CE9CC61-188A-4417-BB60-55E019D2D00B}"/>
              </a:ext>
            </a:extLst>
          </p:cNvPr>
          <p:cNvSpPr/>
          <p:nvPr/>
        </p:nvSpPr>
        <p:spPr>
          <a:xfrm>
            <a:off x="3537668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1A1EA8-01A4-4BBC-BF0E-401D40DEDC71}"/>
              </a:ext>
            </a:extLst>
          </p:cNvPr>
          <p:cNvSpPr/>
          <p:nvPr/>
        </p:nvSpPr>
        <p:spPr>
          <a:xfrm>
            <a:off x="3719824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07A758-08E1-4DF0-964E-6AA22A7C55F3}"/>
              </a:ext>
            </a:extLst>
          </p:cNvPr>
          <p:cNvSpPr/>
          <p:nvPr/>
        </p:nvSpPr>
        <p:spPr>
          <a:xfrm>
            <a:off x="355507" y="4164472"/>
            <a:ext cx="874137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A97200-746F-4C22-9AB2-3C907EA8BD25}"/>
              </a:ext>
            </a:extLst>
          </p:cNvPr>
          <p:cNvSpPr/>
          <p:nvPr/>
        </p:nvSpPr>
        <p:spPr>
          <a:xfrm>
            <a:off x="1564219" y="4164472"/>
            <a:ext cx="1038770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5BCEFAA-DED1-425A-AADF-3653C51E2186}"/>
              </a:ext>
            </a:extLst>
          </p:cNvPr>
          <p:cNvSpPr/>
          <p:nvPr/>
        </p:nvSpPr>
        <p:spPr>
          <a:xfrm>
            <a:off x="3050390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1C0240-AAF6-41C2-BF51-79D44E59B798}"/>
              </a:ext>
            </a:extLst>
          </p:cNvPr>
          <p:cNvSpPr/>
          <p:nvPr/>
        </p:nvSpPr>
        <p:spPr>
          <a:xfrm>
            <a:off x="3232546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4C63593-9A33-4435-BE07-12BF17C76EB9}"/>
              </a:ext>
            </a:extLst>
          </p:cNvPr>
          <p:cNvSpPr/>
          <p:nvPr/>
        </p:nvSpPr>
        <p:spPr>
          <a:xfrm>
            <a:off x="3414702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EAE0B0-DF96-4E6D-879C-ECFE08992739}"/>
              </a:ext>
            </a:extLst>
          </p:cNvPr>
          <p:cNvSpPr/>
          <p:nvPr/>
        </p:nvSpPr>
        <p:spPr>
          <a:xfrm>
            <a:off x="85726" y="5082158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23EB44-AA91-4F70-971A-CFA1E31DAE9C}"/>
              </a:ext>
            </a:extLst>
          </p:cNvPr>
          <p:cNvSpPr/>
          <p:nvPr/>
        </p:nvSpPr>
        <p:spPr>
          <a:xfrm>
            <a:off x="1532355" y="5082157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6142F3-5749-499F-A74E-6E2798CB11E1}"/>
              </a:ext>
            </a:extLst>
          </p:cNvPr>
          <p:cNvSpPr/>
          <p:nvPr/>
        </p:nvSpPr>
        <p:spPr>
          <a:xfrm>
            <a:off x="2978984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58F223-89AD-485C-B3D2-17E5FB1B1E88}"/>
              </a:ext>
            </a:extLst>
          </p:cNvPr>
          <p:cNvSpPr/>
          <p:nvPr/>
        </p:nvSpPr>
        <p:spPr>
          <a:xfrm>
            <a:off x="3161140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9D75AE6-7AC6-463C-A72F-37A3B6EE3582}"/>
              </a:ext>
            </a:extLst>
          </p:cNvPr>
          <p:cNvSpPr/>
          <p:nvPr/>
        </p:nvSpPr>
        <p:spPr>
          <a:xfrm>
            <a:off x="3343296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4840D32-5B4A-4A3C-A513-473EE670FAE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685038" y="1479658"/>
            <a:ext cx="583113" cy="3429107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8C6AA164-9741-4CFB-A9BF-A3E6228EA47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5127420" y="2466382"/>
            <a:ext cx="583113" cy="14556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D5A9CBB-7797-4BB3-BA85-AA603C9102D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5619721" y="1974082"/>
            <a:ext cx="583113" cy="24402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CAB9CD-B30E-4A9A-8588-508FA850ED98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829752" y="3732183"/>
            <a:ext cx="395114" cy="4694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C7CA7B8-F612-4CF2-9319-A6656FFE11B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1475265" y="3556133"/>
            <a:ext cx="395114" cy="8215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8743CC2-FC5B-4B2B-9E62-7DB6411AB04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397728" y="4687309"/>
            <a:ext cx="63409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998AAC9-4261-4ECA-BCD5-595ECE7B92E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16200000" flipH="1">
            <a:off x="1121043" y="4119597"/>
            <a:ext cx="634094" cy="12910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2B5DB14-201E-4D25-925A-7D75DBC7378D}"/>
              </a:ext>
            </a:extLst>
          </p:cNvPr>
          <p:cNvSpPr/>
          <p:nvPr/>
        </p:nvSpPr>
        <p:spPr>
          <a:xfrm>
            <a:off x="241328" y="5766763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A14D71-417B-4E22-AFFD-88371780D376}"/>
              </a:ext>
            </a:extLst>
          </p:cNvPr>
          <p:cNvSpPr/>
          <p:nvPr/>
        </p:nvSpPr>
        <p:spPr>
          <a:xfrm>
            <a:off x="1739470" y="5760861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EFDA649-D052-4EC6-93E9-601A01B29A9D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 rot="16200000" flipH="1">
            <a:off x="514267" y="5488455"/>
            <a:ext cx="40101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9DB8E3B-15B2-4A38-B62C-374D25CD05BB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rot="16200000" flipH="1">
            <a:off x="1266290" y="4736433"/>
            <a:ext cx="395113" cy="16537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A4E0E703-7743-4B9A-93BE-B1583AB9DACB}"/>
              </a:ext>
            </a:extLst>
          </p:cNvPr>
          <p:cNvSpPr/>
          <p:nvPr/>
        </p:nvSpPr>
        <p:spPr>
          <a:xfrm>
            <a:off x="3094081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2E71779-DB5C-4B64-B4BF-0E3B92422DC6}"/>
              </a:ext>
            </a:extLst>
          </p:cNvPr>
          <p:cNvSpPr/>
          <p:nvPr/>
        </p:nvSpPr>
        <p:spPr>
          <a:xfrm>
            <a:off x="3276237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616ECF4-E943-4141-8EE2-FC65C653EEB1}"/>
              </a:ext>
            </a:extLst>
          </p:cNvPr>
          <p:cNvSpPr/>
          <p:nvPr/>
        </p:nvSpPr>
        <p:spPr>
          <a:xfrm>
            <a:off x="3458393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8EDF96D-1C19-4C56-AB91-17E1FA6FB1B0}"/>
              </a:ext>
            </a:extLst>
          </p:cNvPr>
          <p:cNvCxnSpPr/>
          <p:nvPr/>
        </p:nvCxnSpPr>
        <p:spPr>
          <a:xfrm>
            <a:off x="8322401" y="2905627"/>
            <a:ext cx="27513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135180-932B-42E0-909B-7F8D8641A8A3}"/>
              </a:ext>
            </a:extLst>
          </p:cNvPr>
          <p:cNvCxnSpPr>
            <a:cxnSpLocks/>
          </p:cNvCxnSpPr>
          <p:nvPr/>
        </p:nvCxnSpPr>
        <p:spPr>
          <a:xfrm flipV="1">
            <a:off x="8337141" y="478367"/>
            <a:ext cx="0" cy="2441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4CDC630-35F6-4BA1-A1D5-4D72F60E924F}"/>
              </a:ext>
            </a:extLst>
          </p:cNvPr>
          <p:cNvSpPr txBox="1"/>
          <p:nvPr/>
        </p:nvSpPr>
        <p:spPr>
          <a:xfrm>
            <a:off x="7749540" y="501047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属性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6BC2F3-31C3-42BE-B133-01FB90A0C367}"/>
              </a:ext>
            </a:extLst>
          </p:cNvPr>
          <p:cNvSpPr txBox="1"/>
          <p:nvPr/>
        </p:nvSpPr>
        <p:spPr>
          <a:xfrm>
            <a:off x="10480040" y="3010760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向量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906CEA-79AE-48C7-A9F8-674B83488C39}"/>
              </a:ext>
            </a:extLst>
          </p:cNvPr>
          <p:cNvCxnSpPr>
            <a:cxnSpLocks/>
          </p:cNvCxnSpPr>
          <p:nvPr/>
        </p:nvCxnSpPr>
        <p:spPr>
          <a:xfrm>
            <a:off x="8742918" y="2905627"/>
            <a:ext cx="663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EAC0091-C8F5-4CAE-B0A6-8F98532C273A}"/>
              </a:ext>
            </a:extLst>
          </p:cNvPr>
          <p:cNvCxnSpPr>
            <a:cxnSpLocks/>
          </p:cNvCxnSpPr>
          <p:nvPr/>
        </p:nvCxnSpPr>
        <p:spPr>
          <a:xfrm>
            <a:off x="8742918" y="1773164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0BAB41D-6612-4F9A-AE99-79AE5B826B55}"/>
              </a:ext>
            </a:extLst>
          </p:cNvPr>
          <p:cNvCxnSpPr>
            <a:cxnSpLocks/>
          </p:cNvCxnSpPr>
          <p:nvPr/>
        </p:nvCxnSpPr>
        <p:spPr>
          <a:xfrm>
            <a:off x="9406890" y="1483180"/>
            <a:ext cx="0" cy="14365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FE488CC5-9E77-48C2-935A-2AA2E6AFCEB1}"/>
              </a:ext>
            </a:extLst>
          </p:cNvPr>
          <p:cNvSpPr/>
          <p:nvPr/>
        </p:nvSpPr>
        <p:spPr>
          <a:xfrm>
            <a:off x="8743769" y="1480761"/>
            <a:ext cx="665389" cy="646029"/>
          </a:xfrm>
          <a:custGeom>
            <a:avLst/>
            <a:gdLst>
              <a:gd name="connsiteX0" fmla="*/ 0 w 665389"/>
              <a:gd name="connsiteY0" fmla="*/ 297997 h 646029"/>
              <a:gd name="connsiteX1" fmla="*/ 195942 w 665389"/>
              <a:gd name="connsiteY1" fmla="*/ 644979 h 646029"/>
              <a:gd name="connsiteX2" fmla="*/ 302078 w 665389"/>
              <a:gd name="connsiteY2" fmla="*/ 404132 h 646029"/>
              <a:gd name="connsiteX3" fmla="*/ 485775 w 665389"/>
              <a:gd name="connsiteY3" fmla="*/ 359229 h 646029"/>
              <a:gd name="connsiteX4" fmla="*/ 518432 w 665389"/>
              <a:gd name="connsiteY4" fmla="*/ 126547 h 646029"/>
              <a:gd name="connsiteX5" fmla="*/ 665389 w 665389"/>
              <a:gd name="connsiteY5" fmla="*/ 0 h 64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389" h="646029">
                <a:moveTo>
                  <a:pt x="0" y="297997"/>
                </a:moveTo>
                <a:cubicBezTo>
                  <a:pt x="72798" y="462643"/>
                  <a:pt x="145596" y="627290"/>
                  <a:pt x="195942" y="644979"/>
                </a:cubicBezTo>
                <a:cubicBezTo>
                  <a:pt x="246288" y="662668"/>
                  <a:pt x="253773" y="451757"/>
                  <a:pt x="302078" y="404132"/>
                </a:cubicBezTo>
                <a:cubicBezTo>
                  <a:pt x="350383" y="356507"/>
                  <a:pt x="449716" y="405493"/>
                  <a:pt x="485775" y="359229"/>
                </a:cubicBezTo>
                <a:cubicBezTo>
                  <a:pt x="521834" y="312965"/>
                  <a:pt x="488496" y="186418"/>
                  <a:pt x="518432" y="126547"/>
                </a:cubicBezTo>
                <a:cubicBezTo>
                  <a:pt x="548368" y="66676"/>
                  <a:pt x="606878" y="33338"/>
                  <a:pt x="66538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61C62C3-B487-4AC6-ABDD-9F9BDFA7FF7C}"/>
              </a:ext>
            </a:extLst>
          </p:cNvPr>
          <p:cNvSpPr txBox="1"/>
          <p:nvPr/>
        </p:nvSpPr>
        <p:spPr>
          <a:xfrm>
            <a:off x="8122920" y="3860800"/>
            <a:ext cx="3432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预测器只需要学习区域内嵌入向量到属性的映射。这是一个监督学习的过程，但是即使是这样一个子空间，</a:t>
            </a:r>
            <a:r>
              <a:rPr lang="zh-CN" altLang="en-US" b="1" dirty="0"/>
              <a:t>样本数量依然非常庞大</a:t>
            </a:r>
            <a:r>
              <a:rPr lang="zh-CN" altLang="en-US" dirty="0"/>
              <a:t>，并且我们</a:t>
            </a:r>
            <a:r>
              <a:rPr lang="zh-CN" altLang="en-US" b="1" dirty="0"/>
              <a:t>不知道这个样本空间实际的样子</a:t>
            </a:r>
            <a:r>
              <a:rPr lang="zh-CN" altLang="en-US" dirty="0"/>
              <a:t>（哪些分子能够成为</a:t>
            </a:r>
            <a:r>
              <a:rPr lang="en-US" altLang="zh-CN" dirty="0"/>
              <a:t>E1</a:t>
            </a:r>
            <a:r>
              <a:rPr lang="zh-CN" altLang="en-US" dirty="0"/>
              <a:t>并不知道）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7AF0A4-B1D1-42FF-ABFB-3F89023CF9E6}"/>
              </a:ext>
            </a:extLst>
          </p:cNvPr>
          <p:cNvCxnSpPr>
            <a:cxnSpLocks/>
          </p:cNvCxnSpPr>
          <p:nvPr/>
        </p:nvCxnSpPr>
        <p:spPr>
          <a:xfrm>
            <a:off x="9717088" y="2904512"/>
            <a:ext cx="1026793" cy="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BB97023-EBF2-4019-818B-DEF93C169944}"/>
              </a:ext>
            </a:extLst>
          </p:cNvPr>
          <p:cNvCxnSpPr>
            <a:cxnSpLocks/>
          </p:cNvCxnSpPr>
          <p:nvPr/>
        </p:nvCxnSpPr>
        <p:spPr>
          <a:xfrm>
            <a:off x="9711293" y="1784249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489B809-094A-41C1-8473-75AA46C270CF}"/>
              </a:ext>
            </a:extLst>
          </p:cNvPr>
          <p:cNvCxnSpPr>
            <a:cxnSpLocks/>
          </p:cNvCxnSpPr>
          <p:nvPr/>
        </p:nvCxnSpPr>
        <p:spPr>
          <a:xfrm>
            <a:off x="10743881" y="1460500"/>
            <a:ext cx="0" cy="14591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9556482-6FDB-4F47-B5C4-277A22511098}"/>
              </a:ext>
            </a:extLst>
          </p:cNvPr>
          <p:cNvSpPr/>
          <p:nvPr/>
        </p:nvSpPr>
        <p:spPr>
          <a:xfrm>
            <a:off x="9707336" y="1355271"/>
            <a:ext cx="1032782" cy="812390"/>
          </a:xfrm>
          <a:custGeom>
            <a:avLst/>
            <a:gdLst>
              <a:gd name="connsiteX0" fmla="*/ 0 w 1032782"/>
              <a:gd name="connsiteY0" fmla="*/ 420461 h 812390"/>
              <a:gd name="connsiteX1" fmla="*/ 195943 w 1032782"/>
              <a:gd name="connsiteY1" fmla="*/ 812347 h 812390"/>
              <a:gd name="connsiteX2" fmla="*/ 269421 w 1032782"/>
              <a:gd name="connsiteY2" fmla="*/ 400050 h 812390"/>
              <a:gd name="connsiteX3" fmla="*/ 555171 w 1032782"/>
              <a:gd name="connsiteY3" fmla="*/ 351065 h 812390"/>
              <a:gd name="connsiteX4" fmla="*/ 714375 w 1032782"/>
              <a:gd name="connsiteY4" fmla="*/ 297997 h 812390"/>
              <a:gd name="connsiteX5" fmla="*/ 800100 w 1032782"/>
              <a:gd name="connsiteY5" fmla="*/ 77561 h 812390"/>
              <a:gd name="connsiteX6" fmla="*/ 1032782 w 1032782"/>
              <a:gd name="connsiteY6" fmla="*/ 0 h 81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782" h="812390">
                <a:moveTo>
                  <a:pt x="0" y="420461"/>
                </a:moveTo>
                <a:cubicBezTo>
                  <a:pt x="75520" y="618105"/>
                  <a:pt x="151040" y="815749"/>
                  <a:pt x="195943" y="812347"/>
                </a:cubicBezTo>
                <a:cubicBezTo>
                  <a:pt x="240846" y="808945"/>
                  <a:pt x="209550" y="476930"/>
                  <a:pt x="269421" y="400050"/>
                </a:cubicBezTo>
                <a:cubicBezTo>
                  <a:pt x="329292" y="323170"/>
                  <a:pt x="481012" y="368074"/>
                  <a:pt x="555171" y="351065"/>
                </a:cubicBezTo>
                <a:cubicBezTo>
                  <a:pt x="629330" y="334056"/>
                  <a:pt x="673553" y="343581"/>
                  <a:pt x="714375" y="297997"/>
                </a:cubicBezTo>
                <a:cubicBezTo>
                  <a:pt x="755197" y="252413"/>
                  <a:pt x="747032" y="127227"/>
                  <a:pt x="800100" y="77561"/>
                </a:cubicBezTo>
                <a:cubicBezTo>
                  <a:pt x="853168" y="27895"/>
                  <a:pt x="1004207" y="29255"/>
                  <a:pt x="1032782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9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4BCD2-D262-4C00-B82A-CC99D06C0C2B}"/>
              </a:ext>
            </a:extLst>
          </p:cNvPr>
          <p:cNvSpPr txBox="1"/>
          <p:nvPr/>
        </p:nvSpPr>
        <p:spPr>
          <a:xfrm>
            <a:off x="762000" y="477520"/>
            <a:ext cx="17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主动机器学习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36196-1310-4C4D-B587-70E32B2BD29F}"/>
              </a:ext>
            </a:extLst>
          </p:cNvPr>
          <p:cNvSpPr txBox="1"/>
          <p:nvPr/>
        </p:nvSpPr>
        <p:spPr>
          <a:xfrm>
            <a:off x="762000" y="1447800"/>
            <a:ext cx="950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少样本监督学习的一种方法是主动机器学习，从大量未标注的样本中学习，在学习的过程中标注数据。减少实际标注数据，缩短时间。主动机器学习需要一个已知的数据集，当上一页</a:t>
            </a:r>
            <a:r>
              <a:rPr lang="en-US" altLang="zh-CN" dirty="0"/>
              <a:t>PPT</a:t>
            </a:r>
            <a:r>
              <a:rPr lang="zh-CN" altLang="en-US" dirty="0"/>
              <a:t>上提到样本空间是未知的，是在探索中不断发现的。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18AAE0-0D2B-4552-92A6-C6CC08BD159C}"/>
              </a:ext>
            </a:extLst>
          </p:cNvPr>
          <p:cNvSpPr txBox="1"/>
          <p:nvPr/>
        </p:nvSpPr>
        <p:spPr>
          <a:xfrm>
            <a:off x="762000" y="2743478"/>
            <a:ext cx="858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还有一种方法：</a:t>
            </a:r>
            <a:r>
              <a:rPr lang="zh-CN" altLang="en-US" b="1" dirty="0"/>
              <a:t>同步机器学习（</a:t>
            </a:r>
            <a:r>
              <a:rPr lang="en-US" altLang="zh-CN" b="1" dirty="0"/>
              <a:t>on the fly</a:t>
            </a:r>
            <a:r>
              <a:rPr lang="zh-CN" altLang="en-US" b="1" dirty="0"/>
              <a:t>）</a:t>
            </a:r>
            <a:r>
              <a:rPr lang="zh-CN" altLang="en-US" b="1" dirty="0">
                <a:sym typeface="Wingdings" panose="05000000000000000000" pitchFamily="2" charset="2"/>
              </a:rPr>
              <a:t></a:t>
            </a:r>
            <a:r>
              <a:rPr lang="zh-CN" altLang="en-US" dirty="0">
                <a:sym typeface="Wingdings" panose="05000000000000000000" pitchFamily="2" charset="2"/>
              </a:rPr>
              <a:t>。思路是这样的：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（属性计算器由实际的化学计算软件和机器学习预测器组成。）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刚开始的时候前端探索了一些样本，这些样本通过化学软件计算属性，再作为训练集用于训练预测器，相当于训练一个初始的预测器。（这和主动机器学习一样）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Reward</a:t>
            </a:r>
            <a:r>
              <a:rPr lang="zh-CN" altLang="en-US" dirty="0">
                <a:sym typeface="Wingdings" panose="05000000000000000000" pitchFamily="2" charset="2"/>
              </a:rPr>
              <a:t>返回给前端后继续生成了一些样本，可以由预测器进行预测，并且</a:t>
            </a:r>
            <a:r>
              <a:rPr lang="zh-CN" altLang="en-US" b="1" dirty="0">
                <a:sym typeface="Wingdings" panose="05000000000000000000" pitchFamily="2" charset="2"/>
              </a:rPr>
              <a:t>评估误差</a:t>
            </a:r>
            <a:r>
              <a:rPr lang="zh-CN" altLang="en-US" dirty="0">
                <a:sym typeface="Wingdings" panose="05000000000000000000" pitchFamily="2" charset="2"/>
              </a:rPr>
              <a:t>，误差大于阈值就继续由化学软件计算并输入训练集再次训练预测器。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重复几轮后预测器的精度提升会逐渐取代化学计算软件。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157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80F59E-0029-4D60-B744-3B54E3995BAB}"/>
              </a:ext>
            </a:extLst>
          </p:cNvPr>
          <p:cNvSpPr txBox="1"/>
          <p:nvPr/>
        </p:nvSpPr>
        <p:spPr>
          <a:xfrm>
            <a:off x="465364" y="355146"/>
            <a:ext cx="268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实验部分安排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1BF74D-B3EC-4533-84A2-75034A77F916}"/>
              </a:ext>
            </a:extLst>
          </p:cNvPr>
          <p:cNvSpPr txBox="1"/>
          <p:nvPr/>
        </p:nvSpPr>
        <p:spPr>
          <a:xfrm>
            <a:off x="644979" y="1102179"/>
            <a:ext cx="3649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晶体的表示方式：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图表示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正弦库伦矩阵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SOAP</a:t>
            </a:r>
          </a:p>
          <a:p>
            <a:pPr marL="342900" indent="-342900">
              <a:buAutoNum type="arabicPeriod"/>
            </a:pPr>
            <a:r>
              <a:rPr lang="zh-CN" altLang="en-US" b="1" dirty="0"/>
              <a:t>拓扑表示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67769D-F1AE-4AF3-A001-111EFC0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2645229"/>
            <a:ext cx="3406630" cy="1869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32D106-4BA3-43BE-A5C1-7F8FA94E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4" y="4849585"/>
            <a:ext cx="4805486" cy="12316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71D518-3DCA-4063-9FED-FDCF8BBBDE76}"/>
              </a:ext>
            </a:extLst>
          </p:cNvPr>
          <p:cNvSpPr txBox="1"/>
          <p:nvPr/>
        </p:nvSpPr>
        <p:spPr>
          <a:xfrm>
            <a:off x="6278336" y="1432628"/>
            <a:ext cx="5559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graph</a:t>
            </a:r>
            <a:r>
              <a:rPr lang="zh-CN" altLang="en-US" dirty="0"/>
              <a:t>、</a:t>
            </a:r>
            <a:r>
              <a:rPr lang="en-US" altLang="zh-CN" dirty="0"/>
              <a:t>SM</a:t>
            </a:r>
            <a:r>
              <a:rPr lang="zh-CN" altLang="en-US" dirty="0"/>
              <a:t>、</a:t>
            </a:r>
            <a:r>
              <a:rPr lang="en-US" altLang="zh-CN" dirty="0"/>
              <a:t>SOAP</a:t>
            </a:r>
            <a:r>
              <a:rPr lang="zh-CN" altLang="en-US" dirty="0"/>
              <a:t>表示和对应的模型搞明白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在且框架下写好自监督的代码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如何编码器足够好的话，同一类型的</a:t>
            </a:r>
            <a:r>
              <a:rPr lang="en-US" altLang="zh-CN" dirty="0"/>
              <a:t>COFs</a:t>
            </a:r>
            <a:r>
              <a:rPr lang="zh-CN" altLang="en-US" dirty="0"/>
              <a:t>在隐空间中可能被映射到同一个区间中（降维到更小的空间中）。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在区间内使用监督学习预测属性（应该所需要的数据会更少，预测的精度会更高）</a:t>
            </a:r>
          </a:p>
        </p:txBody>
      </p:sp>
    </p:spTree>
    <p:extLst>
      <p:ext uri="{BB962C8B-B14F-4D97-AF65-F5344CB8AC3E}">
        <p14:creationId xmlns:p14="http://schemas.microsoft.com/office/powerpoint/2010/main" val="110952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D2DF7E5-F719-45B5-AF44-E32699C15DD7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3BD205-EAB2-4160-AE6B-8A0E74A08B29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F174B-CF07-44F8-B06F-B082C773A0CB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68B269-E781-4D12-B06D-8040FAF71E49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12DB23A-8BDD-4C34-998F-B76431EA9EB0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B34008-F727-41F6-AEE6-964B45FF7D6A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DF75A06-5105-4A32-AA8E-DB315436689F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3F34BD7-B37A-4717-A5C1-C6BD29BE94AE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EEECDF-B17F-47ED-829E-D84D1B18B375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8C3540B-E744-488E-968D-69A592CB401B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73E601-66EE-47A0-A0E1-A4DE0F87FF2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BE7D491-B3B4-4825-ABAD-4A6737BC69E2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C54C8EB-61B1-4A31-9CC8-4E48F29655E0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A8DDE71-7DFF-4DD8-B503-08F2DA0896E1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F0A5D65-0241-403E-9DE1-2448B8ED16A0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C175AA-33B7-4B21-9AC3-5A9FBB89BAE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A79FAD4-3A89-4A60-8D60-0E887562B71F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9CBA606-795B-4F5B-B5A0-350AF1E2D7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0A273A1-CAD3-47FE-B5A2-ADC2E122A37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EE89626-4E26-4FF1-B393-5801E2463726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B9AD86-66A5-4995-8C9D-66262235D052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EAA65CC-3EB8-4A1F-9058-69045A8263A4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1D7A6FB-4633-4ADC-A78D-72A6A69CDCB3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7A44560-9D4A-437E-9DDF-4AB4D24DF69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549393D-C176-4A81-AC73-BB50F6F90181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7646A66-3026-459F-AAE7-CE4D109B0BF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3C32737-223C-4CEC-BABB-844EB9F7BE92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95615CF-3924-4400-AEE6-2C3B0C489B07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E46D272-85EA-4745-A6DB-86E6261D0D44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9CC7B54-39BB-46E2-B7B2-F821C3ED2D0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A85EB17-65D0-4346-BE00-97D23F5CF1C7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89DFE0D-9663-40D5-892E-406B2F266A9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F5C16F2-A668-4085-946A-C08B252D2166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B8F7A7F-4892-42AA-9415-0BBF92C305A1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BF2F610-6CEB-4011-9997-C0E5CCF1AD7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08697EC-AF6D-4B44-AE30-4E9388694F7B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891044D-E1A5-46A2-8385-7376F539C3A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D9D130E-ECE0-4693-B2AE-E751E9295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3DB9F44-CFB7-4620-AF5E-55F8F1F6A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3A4E9C3-7AF4-4EA2-B12F-795FAF197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77EA762-9A30-41EA-B895-E104F0D4C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43F3F17-D7B9-4909-BBD2-EFDF52FE8F77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/>
              <p:nvPr/>
            </p:nvSpPr>
            <p:spPr>
              <a:xfrm>
                <a:off x="5819003" y="884346"/>
                <a:ext cx="6097730" cy="245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周期图可以表示为：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表示单个晶格内的所有“点”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原子、原子簇，的集合；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表示目标节点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处于相对于源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的哪个象限。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，用于表示实际处于的象限。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03" y="884346"/>
                <a:ext cx="6097730" cy="2454262"/>
              </a:xfrm>
              <a:prstGeom prst="rect">
                <a:avLst/>
              </a:prstGeom>
              <a:blipFill>
                <a:blip r:embed="rId2"/>
                <a:stretch>
                  <a:fillRect l="-900" r="-4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9606ED5D-EDF8-4B91-AB3B-A375499034E3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8552AA3-B6C7-4D8F-9C9B-A844A0B33D28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E16ECA2-CD83-4EA6-AC5C-6974895AACC1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0AC7BF-EA39-4A4A-B013-FA9B097F595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47F748-B8C7-45F0-BE90-6B7B50E5E9C8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076D6F9-2A07-4675-90F3-A233AD8B792F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1EBF9CA-4E86-4061-B088-82DE385843D8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8E7FA93-DF9C-4670-8091-EAF0F7C62B51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4F1B19D-CD1F-41E3-BB31-987980024AA9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7E8689D-FDF6-490B-ABCA-BBB4223F57F5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3E1890-6CB3-4FA1-9A5E-D2FEB06DF058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/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E053EFA0-9D56-4566-BBB7-B1B735D4B0E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3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/>
              <p:nvPr/>
            </p:nvSpPr>
            <p:spPr>
              <a:xfrm>
                <a:off x="7593309" y="2388151"/>
                <a:ext cx="4119584" cy="264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09" y="2388151"/>
                <a:ext cx="4119584" cy="2641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34A1615-C215-40C8-9B4D-D776D5D3BB7E}"/>
              </a:ext>
            </a:extLst>
          </p:cNvPr>
          <p:cNvSpPr txBox="1"/>
          <p:nvPr/>
        </p:nvSpPr>
        <p:spPr>
          <a:xfrm>
            <a:off x="6129983" y="974737"/>
            <a:ext cx="4496827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周期图同样可以使用用图神经网络，只需要添加一些额外的处理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68602DF-7C7D-4B5B-82C9-618B80D40203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93A6FD6-B2A9-46E8-BD95-183EC75EE168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681BA8B-AEA1-43D3-896B-2003F171A3BA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7983B2D-0091-4609-B6DE-F3BFAA3C2BF8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7CE0EF-D4A7-4EEE-874B-3BA7773C2358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011652F-C446-4E7B-8A78-D08DB3CA59DF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EDE7CAD-EA56-4C09-BC75-7DFC4105A274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3AE5AF7-0203-4987-878D-AC58B52D5C31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53EBC7F-B79D-430D-8C5F-9A9AD0240371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E3BB3CA-7B3F-4214-98C7-EFE753F03DE8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971B601-4C98-47D2-BC24-74FAFE301CED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771CD2B-B831-4336-8901-991449E1F908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C3624E0-F5DC-4162-A4C6-79B864F2E325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8B89D49-6102-45B2-99F9-1DDF39FF3DC0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0575CB8-EF55-40B1-A440-CC6546340C05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128B5D2-B00B-450B-832A-392959B0971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EAB1664-8413-4D7A-9D05-B9CECC4B41D4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E3927A6-6FC9-452B-BE55-9E34967E95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2DD60B4-3B36-4C46-A80A-46F32FC65E0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736A15E-A598-4078-9863-0ADB924C7FDA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52DA407-1BB1-4071-B61E-BC98B4771754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44CF344-5506-4BE8-A39A-FD9AAA65CF07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F839B71-5307-43E0-B187-85D7BD20FBB0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23BE75B-4871-4186-9C62-F7746C1CB6A6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9D9777A-95A1-4D7A-ABC7-035414794B78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69D22AD-69DC-432C-A01C-201913502FD7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E233170-9D2C-4854-BD23-36A59032B67F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2986AC7-5D77-47E6-9B35-BD981DEAC2D5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9254FF6-45E0-4861-80C6-7ACC6F6EF2D2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8EB4991-2BF7-4E94-B5A8-C5E2D88A10A9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3FD1E5F-B493-4B3C-AFB8-728191D02DC0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B10934F-2F40-4118-B7D6-A931F42B1DE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65D1A7F-6904-4AE3-84DA-356FAD5703D4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4457FCB-57EB-4486-8B65-8E9B097E0F0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971A523-B6EC-435E-8DE3-80B7C0070F16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D0A6C95-98C9-4133-B00F-DC6871A42C3F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0DDFFA1-FFE2-414F-9E6C-C91D3FF7B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2ADD5A6-4703-465A-A440-561CEC9CF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CCDD156-6845-4799-972E-EC3A913CF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040D622-FF5C-4986-A012-8432801171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6A140C3-0C51-448A-BC24-1A1BCD05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29079B4-1861-4162-9CBF-D1E5DDBBB04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03BC5BE1-E01E-4EDA-86E1-16FBC40FE817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2B5810-C129-42DB-93AA-2869C408E250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7644CED-0FDD-47E9-A489-AD9E353C5840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23823C-9FD6-4491-918D-86BBECBFC54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C04FA59-9CE1-4158-AD91-9F435382082C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4E4C316-94AD-4CCE-8AA3-9EE3763B349C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087459-FE46-47E3-89CC-65772DA1C380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873B20D-2E6D-4027-B465-5EDE3B528C19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99839E7-D149-4B6B-B1DE-3E4C6A2BEDA1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B85D106-309A-4D80-8C02-50D7CCE3BD9A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2D8EA45-853D-472A-B94F-0156C203EC85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B0F0121-77FC-4ECF-B830-9986CB90EC20}"/>
              </a:ext>
            </a:extLst>
          </p:cNvPr>
          <p:cNvSpPr txBox="1"/>
          <p:nvPr/>
        </p:nvSpPr>
        <p:spPr>
          <a:xfrm>
            <a:off x="6045284" y="2585984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074C032-7F75-407D-962E-9C2C91C92E3C}"/>
              </a:ext>
            </a:extLst>
          </p:cNvPr>
          <p:cNvSpPr txBox="1"/>
          <p:nvPr/>
        </p:nvSpPr>
        <p:spPr>
          <a:xfrm>
            <a:off x="6046215" y="3191806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BB38048-D4B8-4A00-A617-32B1BC6E30A5}"/>
              </a:ext>
            </a:extLst>
          </p:cNvPr>
          <p:cNvSpPr txBox="1"/>
          <p:nvPr/>
        </p:nvSpPr>
        <p:spPr>
          <a:xfrm>
            <a:off x="5535065" y="3902685"/>
            <a:ext cx="20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边特征（一般图）：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0A0EC6E-F0CA-4BCC-9ED0-D716B681B6B3}"/>
              </a:ext>
            </a:extLst>
          </p:cNvPr>
          <p:cNvSpPr txBox="1"/>
          <p:nvPr/>
        </p:nvSpPr>
        <p:spPr>
          <a:xfrm>
            <a:off x="5535065" y="4546585"/>
            <a:ext cx="205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边特征（周期图）：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32A23C-2145-411F-8CF3-EB4E02AF2A9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8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FE0D68-70C0-44A4-8D93-5C469352967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处理为周期图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91E51C-CD88-42B9-9B76-71C9346F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50" y="1665691"/>
            <a:ext cx="3597679" cy="281053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D5FFED6-F01E-4F07-9550-65FAEA1B99CF}"/>
              </a:ext>
            </a:extLst>
          </p:cNvPr>
          <p:cNvSpPr/>
          <p:nvPr/>
        </p:nvSpPr>
        <p:spPr>
          <a:xfrm>
            <a:off x="4766733" y="28286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3C6764-B8D6-4218-BC42-1514CF40E9E5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现有条件，</a:t>
            </a:r>
            <a:r>
              <a:rPr lang="zh-CN" altLang="en-US" dirty="0">
                <a:sym typeface="Wingdings" panose="05000000000000000000" pitchFamily="2" charset="2"/>
              </a:rPr>
              <a:t>“</a:t>
            </a:r>
            <a:r>
              <a:rPr lang="zh-CN" altLang="en-US" dirty="0"/>
              <a:t>大量”没有标签的数据，某些数据有少量标签，每种标签都可以计算（计算量较大，不适合全部打标签）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79A2D1-21AE-4B91-B41F-30D42BE94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63589"/>
              </p:ext>
            </p:extLst>
          </p:nvPr>
        </p:nvGraphicFramePr>
        <p:xfrm>
          <a:off x="967558" y="1689946"/>
          <a:ext cx="10151655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3885">
                  <a:extLst>
                    <a:ext uri="{9D8B030D-6E8A-4147-A177-3AD203B41FA5}">
                      <a16:colId xmlns:a16="http://schemas.microsoft.com/office/drawing/2014/main" val="4151707971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51757130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750579890"/>
                    </a:ext>
                  </a:extLst>
                </a:gridCol>
              </a:tblGrid>
              <a:tr h="1007534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大量没有标签的数据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ReDD</a:t>
                      </a:r>
                      <a:r>
                        <a:rPr lang="en-US" altLang="zh-CN" dirty="0"/>
                        <a:t>-COF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共计</a:t>
                      </a:r>
                      <a:r>
                        <a:rPr lang="en-US" altLang="zh-CN" dirty="0"/>
                        <a:t>268687</a:t>
                      </a:r>
                      <a:r>
                        <a:rPr lang="zh-CN" altLang="en-US" dirty="0"/>
                        <a:t>个</a:t>
                      </a:r>
                      <a:r>
                        <a:rPr lang="en-US" altLang="zh-CN" dirty="0"/>
                        <a:t>COFs</a:t>
                      </a:r>
                      <a:r>
                        <a:rPr lang="zh-CN" altLang="en-US" dirty="0"/>
                        <a:t>结构文件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涉及了</a:t>
                      </a:r>
                      <a:r>
                        <a:rPr lang="en-US" altLang="zh-CN" dirty="0"/>
                        <a:t>1272</a:t>
                      </a:r>
                      <a:r>
                        <a:rPr lang="zh-CN" altLang="en-US" dirty="0"/>
                        <a:t>种拓扑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种反应类型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279</a:t>
                      </a:r>
                      <a:r>
                        <a:rPr lang="zh-CN" altLang="en-US" dirty="0"/>
                        <a:t>个</a:t>
                      </a:r>
                      <a:r>
                        <a:rPr lang="zh-CN" altLang="en-US" b="1" dirty="0"/>
                        <a:t>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515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北化工</a:t>
                      </a:r>
                      <a:r>
                        <a:rPr lang="en-US" altLang="zh-CN" dirty="0"/>
                        <a:t>COFs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共计</a:t>
                      </a:r>
                      <a:r>
                        <a:rPr lang="en-US" altLang="zh-CN" dirty="0"/>
                        <a:t>471671</a:t>
                      </a:r>
                      <a:r>
                        <a:rPr lang="zh-CN" altLang="en-US" dirty="0"/>
                        <a:t>个</a:t>
                      </a:r>
                      <a:r>
                        <a:rPr lang="en-US" altLang="zh-CN" dirty="0"/>
                        <a:t>COFs</a:t>
                      </a:r>
                      <a:r>
                        <a:rPr lang="zh-CN" altLang="en-US" dirty="0"/>
                        <a:t>结构文件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涉及了</a:t>
                      </a:r>
                      <a:r>
                        <a:rPr lang="en-US" altLang="zh-CN" dirty="0"/>
                        <a:t>26</a:t>
                      </a:r>
                      <a:r>
                        <a:rPr lang="zh-CN" altLang="en-US" dirty="0"/>
                        <a:t>种拓扑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130</a:t>
                      </a:r>
                      <a:r>
                        <a:rPr lang="zh-CN" altLang="en-US" dirty="0"/>
                        <a:t>个构建单元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7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某些数据有少量标签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甲烷存储数据集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涉及近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万个</a:t>
                      </a:r>
                      <a:r>
                        <a:rPr lang="en-US" altLang="zh-CN" dirty="0"/>
                        <a:t>COFs</a:t>
                      </a:r>
                      <a:r>
                        <a:rPr lang="zh-CN" altLang="en-US" dirty="0"/>
                        <a:t>的结构文件，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提供了孔隙率，高压吸附量和低压吸附量等数据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空间大小未知，目标属性计算量大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我们正在做的应用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所探索的</a:t>
                      </a:r>
                      <a:r>
                        <a:rPr lang="en-US" altLang="zh-CN" dirty="0"/>
                        <a:t>COFs</a:t>
                      </a:r>
                      <a:r>
                        <a:rPr lang="zh-CN" altLang="en-US" dirty="0"/>
                        <a:t>空间大小未知，带隙计算和氧气吸附计算耗时都比较大。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4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DDF852-00AD-4140-B133-B5FA360ED3FE}"/>
              </a:ext>
            </a:extLst>
          </p:cNvPr>
          <p:cNvSpPr txBox="1"/>
          <p:nvPr/>
        </p:nvSpPr>
        <p:spPr>
          <a:xfrm>
            <a:off x="685800" y="584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解决思路：在大量没有标注的数据上做自监督学习，再到实际问题中做微调。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10431-C675-4E6A-9B77-D4A8F76949FE}"/>
              </a:ext>
            </a:extLst>
          </p:cNvPr>
          <p:cNvSpPr txBox="1"/>
          <p:nvPr/>
        </p:nvSpPr>
        <p:spPr>
          <a:xfrm>
            <a:off x="1446984" y="2361567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85864E-5BD0-4BD0-9ACB-33BFD871C36C}"/>
              </a:ext>
            </a:extLst>
          </p:cNvPr>
          <p:cNvSpPr/>
          <p:nvPr/>
        </p:nvSpPr>
        <p:spPr>
          <a:xfrm>
            <a:off x="3041016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7D0A72-DBCF-43FE-A246-AB0B2500CF7E}"/>
              </a:ext>
            </a:extLst>
          </p:cNvPr>
          <p:cNvCxnSpPr/>
          <p:nvPr/>
        </p:nvCxnSpPr>
        <p:spPr>
          <a:xfrm>
            <a:off x="2555420" y="280814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6F522D-2F4F-4991-9198-FDFCA2B8FFC5}"/>
              </a:ext>
            </a:extLst>
          </p:cNvPr>
          <p:cNvCxnSpPr/>
          <p:nvPr/>
        </p:nvCxnSpPr>
        <p:spPr>
          <a:xfrm>
            <a:off x="3632380" y="282338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BD1555-3897-40AA-B75B-9B6D94CD92AF}"/>
              </a:ext>
            </a:extLst>
          </p:cNvPr>
          <p:cNvSpPr/>
          <p:nvPr/>
        </p:nvSpPr>
        <p:spPr>
          <a:xfrm>
            <a:off x="4246153" y="225259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92EC65-6B8B-4497-8410-053D7EE82D82}"/>
              </a:ext>
            </a:extLst>
          </p:cNvPr>
          <p:cNvSpPr/>
          <p:nvPr/>
        </p:nvSpPr>
        <p:spPr>
          <a:xfrm>
            <a:off x="4246153" y="249824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2606EC-0695-4570-BC8B-E15F5879E039}"/>
              </a:ext>
            </a:extLst>
          </p:cNvPr>
          <p:cNvSpPr/>
          <p:nvPr/>
        </p:nvSpPr>
        <p:spPr>
          <a:xfrm>
            <a:off x="4246153" y="2743169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9EE5B7-97F7-434E-9B7A-2A0F3A35EF4D}"/>
              </a:ext>
            </a:extLst>
          </p:cNvPr>
          <p:cNvSpPr/>
          <p:nvPr/>
        </p:nvSpPr>
        <p:spPr>
          <a:xfrm>
            <a:off x="4246153" y="29931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B8E0DE-1027-4A23-8F1C-BBE8AC403453}"/>
              </a:ext>
            </a:extLst>
          </p:cNvPr>
          <p:cNvSpPr/>
          <p:nvPr/>
        </p:nvSpPr>
        <p:spPr>
          <a:xfrm>
            <a:off x="4246153" y="32381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A81B1F-B73D-4F4D-92A6-5F6B5F1B8294}"/>
              </a:ext>
            </a:extLst>
          </p:cNvPr>
          <p:cNvSpPr txBox="1"/>
          <p:nvPr/>
        </p:nvSpPr>
        <p:spPr>
          <a:xfrm>
            <a:off x="3968431" y="1875080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A3EF82-6760-45FB-A625-CA1C1EC9D08D}"/>
              </a:ext>
            </a:extLst>
          </p:cNvPr>
          <p:cNvSpPr/>
          <p:nvPr/>
        </p:nvSpPr>
        <p:spPr>
          <a:xfrm>
            <a:off x="5067569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14AB15-778E-4FC5-905C-D1F303668F6D}"/>
              </a:ext>
            </a:extLst>
          </p:cNvPr>
          <p:cNvCxnSpPr/>
          <p:nvPr/>
        </p:nvCxnSpPr>
        <p:spPr>
          <a:xfrm>
            <a:off x="4511220" y="2838620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A630613-A582-49FA-83C5-68F9822D6090}"/>
              </a:ext>
            </a:extLst>
          </p:cNvPr>
          <p:cNvSpPr txBox="1"/>
          <p:nvPr/>
        </p:nvSpPr>
        <p:spPr>
          <a:xfrm>
            <a:off x="6079666" y="2021757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光催化产过氧化氢：带隙，氧气吸附量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16E81-220B-4CF0-9981-790C0E2174BC}"/>
              </a:ext>
            </a:extLst>
          </p:cNvPr>
          <p:cNvSpPr txBox="1"/>
          <p:nvPr/>
        </p:nvSpPr>
        <p:spPr>
          <a:xfrm>
            <a:off x="6079666" y="2658571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甲烷存储：高压吸附量</a:t>
            </a:r>
            <a:r>
              <a:rPr lang="en-US" altLang="zh-CN" sz="1200" dirty="0"/>
              <a:t>-</a:t>
            </a:r>
            <a:r>
              <a:rPr lang="zh-CN" altLang="en-US" sz="1200" dirty="0"/>
              <a:t>低压吸附量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DB8F49-1BB0-4623-AF03-1FF3ABC00BAB}"/>
              </a:ext>
            </a:extLst>
          </p:cNvPr>
          <p:cNvSpPr txBox="1"/>
          <p:nvPr/>
        </p:nvSpPr>
        <p:spPr>
          <a:xfrm>
            <a:off x="6079666" y="3295385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气体分离：吸附分离比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DC0BDC6-4552-4301-B955-9F958B16B492}"/>
              </a:ext>
            </a:extLst>
          </p:cNvPr>
          <p:cNvCxnSpPr>
            <a:cxnSpLocks/>
          </p:cNvCxnSpPr>
          <p:nvPr/>
        </p:nvCxnSpPr>
        <p:spPr>
          <a:xfrm>
            <a:off x="5632446" y="22684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78837F-52BE-4C89-BD24-7A19622EB529}"/>
              </a:ext>
            </a:extLst>
          </p:cNvPr>
          <p:cNvCxnSpPr>
            <a:cxnSpLocks/>
          </p:cNvCxnSpPr>
          <p:nvPr/>
        </p:nvCxnSpPr>
        <p:spPr>
          <a:xfrm>
            <a:off x="5663289" y="28653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405AF8E-C178-46A6-A10C-2C45A3BDB8A7}"/>
              </a:ext>
            </a:extLst>
          </p:cNvPr>
          <p:cNvCxnSpPr>
            <a:cxnSpLocks/>
          </p:cNvCxnSpPr>
          <p:nvPr/>
        </p:nvCxnSpPr>
        <p:spPr>
          <a:xfrm>
            <a:off x="5632446" y="343388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E91D79-89F9-4B0C-8A94-A6C8AA6DA13F}"/>
              </a:ext>
            </a:extLst>
          </p:cNvPr>
          <p:cNvSpPr/>
          <p:nvPr/>
        </p:nvSpPr>
        <p:spPr>
          <a:xfrm>
            <a:off x="1300480" y="1320808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00F369-45D0-4744-AB11-15844AB93814}"/>
              </a:ext>
            </a:extLst>
          </p:cNvPr>
          <p:cNvSpPr/>
          <p:nvPr/>
        </p:nvSpPr>
        <p:spPr>
          <a:xfrm>
            <a:off x="3974030" y="1320808"/>
            <a:ext cx="4383472" cy="299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7DC100-AEB1-4668-9BBC-D88494280B9B}"/>
              </a:ext>
            </a:extLst>
          </p:cNvPr>
          <p:cNvSpPr txBox="1"/>
          <p:nvPr/>
        </p:nvSpPr>
        <p:spPr>
          <a:xfrm>
            <a:off x="2120537" y="134908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61B375-AB93-41B0-9019-9E6A232BCFF3}"/>
              </a:ext>
            </a:extLst>
          </p:cNvPr>
          <p:cNvSpPr txBox="1"/>
          <p:nvPr/>
        </p:nvSpPr>
        <p:spPr>
          <a:xfrm>
            <a:off x="6165766" y="136721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监督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6C7DF7-285C-4AB3-8074-BE1A601BA2FE}"/>
              </a:ext>
            </a:extLst>
          </p:cNvPr>
          <p:cNvSpPr txBox="1"/>
          <p:nvPr/>
        </p:nvSpPr>
        <p:spPr>
          <a:xfrm>
            <a:off x="1071880" y="4907280"/>
            <a:ext cx="801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自监督应该怎么设计？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针对上一页</a:t>
            </a:r>
            <a:r>
              <a:rPr lang="en-US" altLang="zh-CN" dirty="0"/>
              <a:t>ppt</a:t>
            </a:r>
            <a:r>
              <a:rPr lang="zh-CN" altLang="en-US" dirty="0"/>
              <a:t>中样本空间未知的情况下如何做？</a:t>
            </a:r>
          </a:p>
        </p:txBody>
      </p:sp>
    </p:spTree>
    <p:extLst>
      <p:ext uri="{BB962C8B-B14F-4D97-AF65-F5344CB8AC3E}">
        <p14:creationId xmlns:p14="http://schemas.microsoft.com/office/powerpoint/2010/main" val="64894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17C023-E0E2-4F10-954C-ABF24F82070F}"/>
              </a:ext>
            </a:extLst>
          </p:cNvPr>
          <p:cNvSpPr/>
          <p:nvPr/>
        </p:nvSpPr>
        <p:spPr>
          <a:xfrm>
            <a:off x="6226992" y="1664446"/>
            <a:ext cx="375556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D52F7D-7A59-4A0D-A976-E8B819079AF5}"/>
              </a:ext>
            </a:extLst>
          </p:cNvPr>
          <p:cNvSpPr/>
          <p:nvPr/>
        </p:nvSpPr>
        <p:spPr>
          <a:xfrm>
            <a:off x="830399" y="1664446"/>
            <a:ext cx="338339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91C9D-E9CC-4935-98B4-4F37CAE570C7}"/>
              </a:ext>
            </a:extLst>
          </p:cNvPr>
          <p:cNvSpPr txBox="1"/>
          <p:nvPr/>
        </p:nvSpPr>
        <p:spPr>
          <a:xfrm>
            <a:off x="1405981" y="160350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在已经存在的数据库中进行搜索，材料</a:t>
            </a:r>
            <a:r>
              <a:rPr lang="zh-CN" altLang="en-US" b="1" dirty="0"/>
              <a:t>空间</a:t>
            </a:r>
            <a:r>
              <a:rPr lang="zh-CN" altLang="en-US" dirty="0"/>
              <a:t>是确定的，可以采用暴力搜索、漏斗筛选的方式。</a:t>
            </a:r>
            <a:endParaRPr lang="en-US" altLang="zh-CN" dirty="0"/>
          </a:p>
          <a:p>
            <a:r>
              <a:rPr lang="zh-CN" altLang="en-US" dirty="0"/>
              <a:t>代表：高通量搜索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ED66E3A-D4B5-4130-A26D-5875678752DE}"/>
              </a:ext>
            </a:extLst>
          </p:cNvPr>
          <p:cNvGrpSpPr/>
          <p:nvPr/>
        </p:nvGrpSpPr>
        <p:grpSpPr>
          <a:xfrm>
            <a:off x="1405981" y="2803835"/>
            <a:ext cx="3624943" cy="1873140"/>
            <a:chOff x="830399" y="2791051"/>
            <a:chExt cx="3624943" cy="18731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705C8E3-6CA9-45F8-8DEE-6D1CBBF3F652}"/>
                </a:ext>
              </a:extLst>
            </p:cNvPr>
            <p:cNvSpPr/>
            <p:nvPr/>
          </p:nvSpPr>
          <p:spPr>
            <a:xfrm>
              <a:off x="830399" y="3064238"/>
              <a:ext cx="2628900" cy="13389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ECF72C-B354-4C3D-B560-9A633B419DD8}"/>
                </a:ext>
              </a:extLst>
            </p:cNvPr>
            <p:cNvSpPr/>
            <p:nvPr/>
          </p:nvSpPr>
          <p:spPr>
            <a:xfrm>
              <a:off x="297760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A22DF0-06D2-4809-9C3E-1FC198B41808}"/>
                </a:ext>
              </a:extLst>
            </p:cNvPr>
            <p:cNvSpPr/>
            <p:nvPr/>
          </p:nvSpPr>
          <p:spPr>
            <a:xfrm>
              <a:off x="297760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FC88FBF-A448-495C-AE15-5CE69D52CBAD}"/>
                </a:ext>
              </a:extLst>
            </p:cNvPr>
            <p:cNvSpPr/>
            <p:nvPr/>
          </p:nvSpPr>
          <p:spPr>
            <a:xfrm>
              <a:off x="297760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715775-9576-4E6A-ABF6-5F7B134C1DE4}"/>
                </a:ext>
              </a:extLst>
            </p:cNvPr>
            <p:cNvSpPr/>
            <p:nvPr/>
          </p:nvSpPr>
          <p:spPr>
            <a:xfrm>
              <a:off x="297760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39E7F6-0910-427F-A445-E74B47C2234A}"/>
                </a:ext>
              </a:extLst>
            </p:cNvPr>
            <p:cNvSpPr/>
            <p:nvPr/>
          </p:nvSpPr>
          <p:spPr>
            <a:xfrm>
              <a:off x="297760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7BB89F-A38A-448E-A726-1A4892613A68}"/>
                </a:ext>
              </a:extLst>
            </p:cNvPr>
            <p:cNvSpPr/>
            <p:nvPr/>
          </p:nvSpPr>
          <p:spPr>
            <a:xfrm>
              <a:off x="2651033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190311-E186-48C8-B95E-CED23E9E38FD}"/>
                </a:ext>
              </a:extLst>
            </p:cNvPr>
            <p:cNvSpPr/>
            <p:nvPr/>
          </p:nvSpPr>
          <p:spPr>
            <a:xfrm>
              <a:off x="2651033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0B46850-9C22-481D-9F2F-60963DECB2D0}"/>
                </a:ext>
              </a:extLst>
            </p:cNvPr>
            <p:cNvSpPr/>
            <p:nvPr/>
          </p:nvSpPr>
          <p:spPr>
            <a:xfrm>
              <a:off x="2651033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1DD21F-ADAA-4276-AE4B-3C21558AE910}"/>
                </a:ext>
              </a:extLst>
            </p:cNvPr>
            <p:cNvSpPr/>
            <p:nvPr/>
          </p:nvSpPr>
          <p:spPr>
            <a:xfrm>
              <a:off x="2651033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77A818F-9FE5-4D03-BAD6-D2B67C538AF5}"/>
                </a:ext>
              </a:extLst>
            </p:cNvPr>
            <p:cNvSpPr/>
            <p:nvPr/>
          </p:nvSpPr>
          <p:spPr>
            <a:xfrm>
              <a:off x="2651033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B5A86EE-AE7E-4C99-9A8E-5357BCF2B41D}"/>
                </a:ext>
              </a:extLst>
            </p:cNvPr>
            <p:cNvSpPr/>
            <p:nvPr/>
          </p:nvSpPr>
          <p:spPr>
            <a:xfrm>
              <a:off x="2324461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9B65495-A584-434E-B84C-781FDA214E96}"/>
                </a:ext>
              </a:extLst>
            </p:cNvPr>
            <p:cNvSpPr/>
            <p:nvPr/>
          </p:nvSpPr>
          <p:spPr>
            <a:xfrm>
              <a:off x="2324461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9E2C8B-3F6A-4658-A588-4F4139554793}"/>
                </a:ext>
              </a:extLst>
            </p:cNvPr>
            <p:cNvSpPr/>
            <p:nvPr/>
          </p:nvSpPr>
          <p:spPr>
            <a:xfrm>
              <a:off x="2324461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F885CF-F7F5-43D2-B24D-5B16D037C202}"/>
                </a:ext>
              </a:extLst>
            </p:cNvPr>
            <p:cNvSpPr/>
            <p:nvPr/>
          </p:nvSpPr>
          <p:spPr>
            <a:xfrm>
              <a:off x="2324461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AFBB6E2-467B-4694-8F9E-FE016CE3C82B}"/>
                </a:ext>
              </a:extLst>
            </p:cNvPr>
            <p:cNvSpPr/>
            <p:nvPr/>
          </p:nvSpPr>
          <p:spPr>
            <a:xfrm>
              <a:off x="2324461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45400D-C6B7-41E5-B04F-112A4987DEC5}"/>
                </a:ext>
              </a:extLst>
            </p:cNvPr>
            <p:cNvSpPr/>
            <p:nvPr/>
          </p:nvSpPr>
          <p:spPr>
            <a:xfrm>
              <a:off x="199788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69FBD8-84F5-477E-8E4D-EE9ABA06BFE0}"/>
                </a:ext>
              </a:extLst>
            </p:cNvPr>
            <p:cNvSpPr/>
            <p:nvPr/>
          </p:nvSpPr>
          <p:spPr>
            <a:xfrm>
              <a:off x="199788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2F066B-64DC-4ADE-81F7-ABDA7DED8940}"/>
                </a:ext>
              </a:extLst>
            </p:cNvPr>
            <p:cNvSpPr/>
            <p:nvPr/>
          </p:nvSpPr>
          <p:spPr>
            <a:xfrm>
              <a:off x="199788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7D66B3C-1F7B-4710-BDC1-54CAA0B67D42}"/>
                </a:ext>
              </a:extLst>
            </p:cNvPr>
            <p:cNvSpPr/>
            <p:nvPr/>
          </p:nvSpPr>
          <p:spPr>
            <a:xfrm>
              <a:off x="199788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1044E81-C9E7-4335-B8EB-0E9C90F05278}"/>
                </a:ext>
              </a:extLst>
            </p:cNvPr>
            <p:cNvSpPr/>
            <p:nvPr/>
          </p:nvSpPr>
          <p:spPr>
            <a:xfrm>
              <a:off x="199788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9D1307D-7DC3-499C-90A7-08F1D00B60A7}"/>
                </a:ext>
              </a:extLst>
            </p:cNvPr>
            <p:cNvSpPr/>
            <p:nvPr/>
          </p:nvSpPr>
          <p:spPr>
            <a:xfrm>
              <a:off x="167055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90BE70-EA5D-431D-9CF0-6800337A0946}"/>
                </a:ext>
              </a:extLst>
            </p:cNvPr>
            <p:cNvSpPr/>
            <p:nvPr/>
          </p:nvSpPr>
          <p:spPr>
            <a:xfrm>
              <a:off x="167055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95980A-CC2B-427A-904A-A67632A77C78}"/>
                </a:ext>
              </a:extLst>
            </p:cNvPr>
            <p:cNvSpPr/>
            <p:nvPr/>
          </p:nvSpPr>
          <p:spPr>
            <a:xfrm>
              <a:off x="167055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641909-F79A-4AF9-AC05-CA4264C02BD7}"/>
                </a:ext>
              </a:extLst>
            </p:cNvPr>
            <p:cNvSpPr/>
            <p:nvPr/>
          </p:nvSpPr>
          <p:spPr>
            <a:xfrm>
              <a:off x="167055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E474322-6721-4AFF-9D42-80F16CC2FC66}"/>
                </a:ext>
              </a:extLst>
            </p:cNvPr>
            <p:cNvSpPr/>
            <p:nvPr/>
          </p:nvSpPr>
          <p:spPr>
            <a:xfrm>
              <a:off x="167055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F9B640D-A468-44D6-8E9D-22DE43A63673}"/>
                </a:ext>
              </a:extLst>
            </p:cNvPr>
            <p:cNvSpPr/>
            <p:nvPr/>
          </p:nvSpPr>
          <p:spPr>
            <a:xfrm>
              <a:off x="1343987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A63DBF-2409-4C03-B38B-3B0C27684CBF}"/>
                </a:ext>
              </a:extLst>
            </p:cNvPr>
            <p:cNvSpPr/>
            <p:nvPr/>
          </p:nvSpPr>
          <p:spPr>
            <a:xfrm>
              <a:off x="1343987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606575-D320-4634-9584-53AF6FA29D66}"/>
                </a:ext>
              </a:extLst>
            </p:cNvPr>
            <p:cNvSpPr/>
            <p:nvPr/>
          </p:nvSpPr>
          <p:spPr>
            <a:xfrm>
              <a:off x="1343987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9C6D7D-F196-47DB-8EB6-793DA1E31623}"/>
                </a:ext>
              </a:extLst>
            </p:cNvPr>
            <p:cNvSpPr/>
            <p:nvPr/>
          </p:nvSpPr>
          <p:spPr>
            <a:xfrm>
              <a:off x="1343987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E83F70B-59CF-4686-A728-BA6AD475D6B2}"/>
                </a:ext>
              </a:extLst>
            </p:cNvPr>
            <p:cNvSpPr/>
            <p:nvPr/>
          </p:nvSpPr>
          <p:spPr>
            <a:xfrm>
              <a:off x="1343987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04EE94D-42E4-462D-BCB7-CECAC8E5B7E3}"/>
                </a:ext>
              </a:extLst>
            </p:cNvPr>
            <p:cNvSpPr/>
            <p:nvPr/>
          </p:nvSpPr>
          <p:spPr>
            <a:xfrm>
              <a:off x="101741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2F35867-837B-4B78-9117-7781BC7D0DEF}"/>
                </a:ext>
              </a:extLst>
            </p:cNvPr>
            <p:cNvSpPr/>
            <p:nvPr/>
          </p:nvSpPr>
          <p:spPr>
            <a:xfrm>
              <a:off x="101741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3A95920-6A40-42A9-B599-E7D3D56BA817}"/>
                </a:ext>
              </a:extLst>
            </p:cNvPr>
            <p:cNvSpPr/>
            <p:nvPr/>
          </p:nvSpPr>
          <p:spPr>
            <a:xfrm>
              <a:off x="101741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4C2895C-EA84-4CA6-BC7C-E85E979CDE93}"/>
                </a:ext>
              </a:extLst>
            </p:cNvPr>
            <p:cNvSpPr/>
            <p:nvPr/>
          </p:nvSpPr>
          <p:spPr>
            <a:xfrm>
              <a:off x="101741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64540-35B5-4F0C-A4E4-DBA5CE3CBC45}"/>
                </a:ext>
              </a:extLst>
            </p:cNvPr>
            <p:cNvSpPr/>
            <p:nvPr/>
          </p:nvSpPr>
          <p:spPr>
            <a:xfrm>
              <a:off x="101741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AE2203E-ED8B-47D8-B448-4F79F0FBA817}"/>
                </a:ext>
              </a:extLst>
            </p:cNvPr>
            <p:cNvSpPr/>
            <p:nvPr/>
          </p:nvSpPr>
          <p:spPr>
            <a:xfrm>
              <a:off x="3916499" y="2791051"/>
              <a:ext cx="538843" cy="18731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预测器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EE4973-C026-40A2-8785-774467DA14B1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3132727" y="323704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BD82225-D86C-4C41-A4B7-59B96AF8BB2D}"/>
                </a:ext>
              </a:extLst>
            </p:cNvPr>
            <p:cNvCxnSpPr/>
            <p:nvPr/>
          </p:nvCxnSpPr>
          <p:spPr>
            <a:xfrm>
              <a:off x="3132727" y="348269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CEC5269-903E-4A88-ACB9-C3C82DEA4042}"/>
                </a:ext>
              </a:extLst>
            </p:cNvPr>
            <p:cNvCxnSpPr/>
            <p:nvPr/>
          </p:nvCxnSpPr>
          <p:spPr>
            <a:xfrm>
              <a:off x="3132727" y="3727621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4247480-9326-4DD2-B75E-546EEB25ED4B}"/>
                </a:ext>
              </a:extLst>
            </p:cNvPr>
            <p:cNvCxnSpPr/>
            <p:nvPr/>
          </p:nvCxnSpPr>
          <p:spPr>
            <a:xfrm>
              <a:off x="3132727" y="3977636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2DD890-34AF-407F-9D7A-2F60D2CF16BA}"/>
                </a:ext>
              </a:extLst>
            </p:cNvPr>
            <p:cNvCxnSpPr/>
            <p:nvPr/>
          </p:nvCxnSpPr>
          <p:spPr>
            <a:xfrm>
              <a:off x="3132727" y="4222565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B3BE937E-DB3E-40DF-80A8-59B7F62BEA3C}"/>
              </a:ext>
            </a:extLst>
          </p:cNvPr>
          <p:cNvSpPr txBox="1"/>
          <p:nvPr/>
        </p:nvSpPr>
        <p:spPr>
          <a:xfrm>
            <a:off x="782320" y="375920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材料搜索的方法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67B9402-F737-4288-91E1-B72A343CB210}"/>
              </a:ext>
            </a:extLst>
          </p:cNvPr>
          <p:cNvSpPr txBox="1"/>
          <p:nvPr/>
        </p:nvSpPr>
        <p:spPr>
          <a:xfrm>
            <a:off x="6933202" y="166444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在没有数据库的情况下，可能需要构造数据并同时搜索。相当于在一个</a:t>
            </a:r>
            <a:r>
              <a:rPr lang="zh-CN" altLang="en-US" b="1" dirty="0"/>
              <a:t>虚拟的，认为设计的空间</a:t>
            </a:r>
            <a:r>
              <a:rPr lang="zh-CN" altLang="en-US" dirty="0"/>
              <a:t>中进行搜索。</a:t>
            </a:r>
            <a:endParaRPr lang="en-US" altLang="zh-CN" dirty="0"/>
          </a:p>
          <a:p>
            <a:r>
              <a:rPr lang="zh-CN" altLang="en-US" dirty="0"/>
              <a:t>代表：强化学习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0DF51E0E-82AC-4AFF-87E8-11C380A5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02" y="2863938"/>
            <a:ext cx="4318000" cy="25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9EBC32-1DB3-46F2-8DDE-C8EF7E71EFF8}"/>
              </a:ext>
            </a:extLst>
          </p:cNvPr>
          <p:cNvSpPr txBox="1"/>
          <p:nvPr/>
        </p:nvSpPr>
        <p:spPr>
          <a:xfrm>
            <a:off x="619760" y="401320"/>
            <a:ext cx="325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空间怎么描述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659D6D-9896-4399-B22B-8868ECCEABE6}"/>
              </a:ext>
            </a:extLst>
          </p:cNvPr>
          <p:cNvSpPr txBox="1"/>
          <p:nvPr/>
        </p:nvSpPr>
        <p:spPr>
          <a:xfrm>
            <a:off x="1056640" y="1097280"/>
            <a:ext cx="1033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具有层次化空间结构，给定一个</a:t>
            </a:r>
            <a:r>
              <a:rPr lang="en-US" altLang="zh-CN" dirty="0"/>
              <a:t>COF</a:t>
            </a:r>
            <a:r>
              <a:rPr lang="zh-CN" altLang="en-US" dirty="0"/>
              <a:t>，可以确定其所属的拓扑类型，通过拓扑进行第一轮分类，再根据其反应类型，可以进行第二轮分类，最后可以根据构建单元的中心结构进行第三轮分类。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C25D1A-5CA9-42E8-BE31-80948F0A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10" y="2614150"/>
            <a:ext cx="5991060" cy="23815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3CAF1C-AE0F-473A-97C9-FA30303F1864}"/>
              </a:ext>
            </a:extLst>
          </p:cNvPr>
          <p:cNvSpPr txBox="1"/>
          <p:nvPr/>
        </p:nvSpPr>
        <p:spPr>
          <a:xfrm>
            <a:off x="7081520" y="2301240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COF-5</a:t>
            </a:r>
            <a:r>
              <a:rPr lang="zh-CN" altLang="en-US" dirty="0"/>
              <a:t>的结构，属于</a:t>
            </a:r>
            <a:r>
              <a:rPr lang="en-US" altLang="zh-CN" dirty="0" err="1"/>
              <a:t>hcb</a:t>
            </a:r>
            <a:r>
              <a:rPr lang="zh-CN" altLang="en-US" dirty="0"/>
              <a:t>拓扑，反应类型是硼酸和羟基反应。</a:t>
            </a:r>
            <a:endParaRPr lang="en-US" altLang="zh-CN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17C7EF7-08A7-40FD-9A53-D7E2E3E75B29}"/>
              </a:ext>
            </a:extLst>
          </p:cNvPr>
          <p:cNvGrpSpPr/>
          <p:nvPr/>
        </p:nvGrpSpPr>
        <p:grpSpPr>
          <a:xfrm>
            <a:off x="7161877" y="3429000"/>
            <a:ext cx="1358894" cy="1451531"/>
            <a:chOff x="8627366" y="3160350"/>
            <a:chExt cx="1358894" cy="1451531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6E015F7-E5F9-43D6-9D0D-8BE023D401DE}"/>
                </a:ext>
              </a:extLst>
            </p:cNvPr>
            <p:cNvSpPr/>
            <p:nvPr/>
          </p:nvSpPr>
          <p:spPr>
            <a:xfrm>
              <a:off x="9667236" y="3996376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C05EFAA5-7DA9-43A3-9ADD-041C46864315}"/>
                </a:ext>
              </a:extLst>
            </p:cNvPr>
            <p:cNvSpPr/>
            <p:nvPr/>
          </p:nvSpPr>
          <p:spPr>
            <a:xfrm rot="10800000">
              <a:off x="9667236" y="3491138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866A94-C346-4E2C-BD0B-15DA0539267E}"/>
                </a:ext>
              </a:extLst>
            </p:cNvPr>
            <p:cNvSpPr/>
            <p:nvPr/>
          </p:nvSpPr>
          <p:spPr>
            <a:xfrm>
              <a:off x="9779123" y="376615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D232A83-137F-4505-ABD8-6DAA7EEEA395}"/>
                </a:ext>
              </a:extLst>
            </p:cNvPr>
            <p:cNvGrpSpPr/>
            <p:nvPr/>
          </p:nvGrpSpPr>
          <p:grpSpPr>
            <a:xfrm>
              <a:off x="8627366" y="3494313"/>
              <a:ext cx="319024" cy="780258"/>
              <a:chOff x="8746429" y="3494313"/>
              <a:chExt cx="319024" cy="78025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583BDBF-A2A4-452A-AE24-E896629892AF}"/>
                  </a:ext>
                </a:extLst>
              </p:cNvPr>
              <p:cNvSpPr/>
              <p:nvPr/>
            </p:nvSpPr>
            <p:spPr>
              <a:xfrm>
                <a:off x="8746429" y="3999551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EBCA0CE7-D70F-442E-92BF-4F6B6926F221}"/>
                  </a:ext>
                </a:extLst>
              </p:cNvPr>
              <p:cNvSpPr/>
              <p:nvPr/>
            </p:nvSpPr>
            <p:spPr>
              <a:xfrm rot="10800000">
                <a:off x="8746429" y="3494313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DAE1843-FC0A-40FE-82B3-68B7033DB9DE}"/>
                  </a:ext>
                </a:extLst>
              </p:cNvPr>
              <p:cNvSpPr/>
              <p:nvPr/>
            </p:nvSpPr>
            <p:spPr>
              <a:xfrm>
                <a:off x="8858316" y="3769332"/>
                <a:ext cx="95250" cy="23021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A56E77-D2B8-4784-A7DF-E1C73DF12800}"/>
                </a:ext>
              </a:extLst>
            </p:cNvPr>
            <p:cNvSpPr/>
            <p:nvPr/>
          </p:nvSpPr>
          <p:spPr>
            <a:xfrm rot="17955915">
              <a:off x="9000829" y="421439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7E5F5B-F4EC-4019-AC4B-62599CFBC2ED}"/>
                </a:ext>
              </a:extLst>
            </p:cNvPr>
            <p:cNvSpPr/>
            <p:nvPr/>
          </p:nvSpPr>
          <p:spPr>
            <a:xfrm rot="14366294">
              <a:off x="9526286" y="4213609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FBC0104F-72EB-4F06-9867-429A90E27FF9}"/>
                </a:ext>
              </a:extLst>
            </p:cNvPr>
            <p:cNvSpPr/>
            <p:nvPr/>
          </p:nvSpPr>
          <p:spPr>
            <a:xfrm rot="18017191">
              <a:off x="9111351" y="4314859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E7DE46-713B-44F5-8D93-C304AE83A5DD}"/>
                </a:ext>
              </a:extLst>
            </p:cNvPr>
            <p:cNvSpPr/>
            <p:nvPr/>
          </p:nvSpPr>
          <p:spPr>
            <a:xfrm rot="7155915">
              <a:off x="9517695" y="332761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269E290-EE43-4B01-B14E-B19F477E6723}"/>
                </a:ext>
              </a:extLst>
            </p:cNvPr>
            <p:cNvSpPr/>
            <p:nvPr/>
          </p:nvSpPr>
          <p:spPr>
            <a:xfrm rot="3566294">
              <a:off x="8995414" y="332522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7D88BBDA-C696-42CF-879F-2B7C880DE68B}"/>
                </a:ext>
              </a:extLst>
            </p:cNvPr>
            <p:cNvSpPr/>
            <p:nvPr/>
          </p:nvSpPr>
          <p:spPr>
            <a:xfrm rot="7217191">
              <a:off x="9183399" y="3182352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78E11E2-FCE5-4550-8BEB-A5C0A495EE83}"/>
              </a:ext>
            </a:extLst>
          </p:cNvPr>
          <p:cNvSpPr txBox="1"/>
          <p:nvPr/>
        </p:nvSpPr>
        <p:spPr>
          <a:xfrm>
            <a:off x="8813346" y="3429000"/>
            <a:ext cx="2788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hcb</a:t>
            </a:r>
            <a:r>
              <a:rPr lang="zh-CN" altLang="en-US" sz="1400" dirty="0"/>
              <a:t>拓扑有两个构建块</a:t>
            </a:r>
            <a:endParaRPr lang="en-US" altLang="zh-CN" sz="1400" dirty="0"/>
          </a:p>
          <a:p>
            <a:r>
              <a:rPr lang="en-US" altLang="zh-CN" sz="1400" b="1" dirty="0"/>
              <a:t>Wyckoff vertex V1</a:t>
            </a:r>
          </a:p>
          <a:p>
            <a:r>
              <a:rPr lang="en-US" altLang="zh-CN" sz="1400" b="1" dirty="0"/>
              <a:t>Wyckoff edge E1</a:t>
            </a:r>
          </a:p>
          <a:p>
            <a:r>
              <a:rPr lang="en-US" altLang="zh-CN" sz="1400" dirty="0"/>
              <a:t>V1</a:t>
            </a:r>
            <a:r>
              <a:rPr lang="zh-CN" altLang="en-US" sz="1400" dirty="0"/>
              <a:t>满足</a:t>
            </a:r>
            <a:r>
              <a:rPr lang="en-US" altLang="zh-CN" sz="1400" dirty="0"/>
              <a:t>C3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120</a:t>
            </a:r>
            <a:r>
              <a:rPr lang="zh-CN" altLang="en-US" sz="1400" dirty="0"/>
              <a:t>度重合。</a:t>
            </a:r>
            <a:endParaRPr lang="en-US" altLang="zh-CN" sz="1400" dirty="0"/>
          </a:p>
          <a:p>
            <a:r>
              <a:rPr lang="en-US" altLang="zh-CN" sz="1400" dirty="0"/>
              <a:t>E1</a:t>
            </a:r>
            <a:r>
              <a:rPr lang="zh-CN" altLang="en-US" sz="1400" dirty="0"/>
              <a:t>满足</a:t>
            </a:r>
            <a:r>
              <a:rPr lang="en-US" altLang="zh-CN" sz="1400" dirty="0"/>
              <a:t>C2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180</a:t>
            </a:r>
            <a:r>
              <a:rPr lang="zh-CN" altLang="en-US" sz="1400" dirty="0"/>
              <a:t>度重合。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DF7EBB8-BA3A-43E4-8334-F8F7E2CA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533" y="5049693"/>
            <a:ext cx="4534133" cy="175904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441A67E6-0C7E-4DFB-B5A7-569EE8C775C4}"/>
              </a:ext>
            </a:extLst>
          </p:cNvPr>
          <p:cNvSpPr txBox="1"/>
          <p:nvPr/>
        </p:nvSpPr>
        <p:spPr>
          <a:xfrm>
            <a:off x="7136551" y="5161518"/>
            <a:ext cx="5643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>
                <a:solidFill>
                  <a:srgbClr val="FF0000"/>
                </a:solidFill>
              </a:rPr>
              <a:t>其他例子</a:t>
            </a:r>
          </a:p>
        </p:txBody>
      </p:sp>
    </p:spTree>
    <p:extLst>
      <p:ext uri="{BB962C8B-B14F-4D97-AF65-F5344CB8AC3E}">
        <p14:creationId xmlns:p14="http://schemas.microsoft.com/office/powerpoint/2010/main" val="144473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C82E97-70AA-4AED-9AC0-45C084EAE36F}"/>
              </a:ext>
            </a:extLst>
          </p:cNvPr>
          <p:cNvSpPr/>
          <p:nvPr/>
        </p:nvSpPr>
        <p:spPr>
          <a:xfrm>
            <a:off x="5173436" y="661307"/>
            <a:ext cx="1845128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COFs</a:t>
            </a:r>
            <a:r>
              <a:rPr lang="zh-CN" altLang="en-US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528F93-4C9F-456B-A5AD-40AE07CCD07D}"/>
              </a:ext>
            </a:extLst>
          </p:cNvPr>
          <p:cNvSpPr/>
          <p:nvPr/>
        </p:nvSpPr>
        <p:spPr>
          <a:xfrm>
            <a:off x="1315811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hcb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3D58B2-44A6-4FEE-B89C-357D376E3AE8}"/>
              </a:ext>
            </a:extLst>
          </p:cNvPr>
          <p:cNvSpPr/>
          <p:nvPr/>
        </p:nvSpPr>
        <p:spPr>
          <a:xfrm>
            <a:off x="7573736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40C07-A9F7-4B98-9329-24D7FAAE1E73}"/>
              </a:ext>
            </a:extLst>
          </p:cNvPr>
          <p:cNvSpPr/>
          <p:nvPr/>
        </p:nvSpPr>
        <p:spPr>
          <a:xfrm>
            <a:off x="8835119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5C81212-0106-442F-B308-BB0B2DDC7DAF}"/>
              </a:ext>
            </a:extLst>
          </p:cNvPr>
          <p:cNvSpPr/>
          <p:nvPr/>
        </p:nvSpPr>
        <p:spPr>
          <a:xfrm>
            <a:off x="4384903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602C2B-3C1E-43C2-84B9-71B994E13EE3}"/>
              </a:ext>
            </a:extLst>
          </p:cNvPr>
          <p:cNvSpPr/>
          <p:nvPr/>
        </p:nvSpPr>
        <p:spPr>
          <a:xfrm>
            <a:off x="4618265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C034A-073A-4148-BC3A-F68CA162C824}"/>
              </a:ext>
            </a:extLst>
          </p:cNvPr>
          <p:cNvSpPr/>
          <p:nvPr/>
        </p:nvSpPr>
        <p:spPr>
          <a:xfrm>
            <a:off x="4851627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A8DF74-62B7-4D27-9765-054CAC141C43}"/>
              </a:ext>
            </a:extLst>
          </p:cNvPr>
          <p:cNvSpPr/>
          <p:nvPr/>
        </p:nvSpPr>
        <p:spPr>
          <a:xfrm>
            <a:off x="541564" y="2641146"/>
            <a:ext cx="1119867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C7FEB6-0921-487D-8623-1AAC0096C93B}"/>
              </a:ext>
            </a:extLst>
          </p:cNvPr>
          <p:cNvSpPr/>
          <p:nvPr/>
        </p:nvSpPr>
        <p:spPr>
          <a:xfrm>
            <a:off x="2090057" y="2641146"/>
            <a:ext cx="1330779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CE9A69F-F3CD-4261-8B20-1232163AD5BE}"/>
              </a:ext>
            </a:extLst>
          </p:cNvPr>
          <p:cNvSpPr/>
          <p:nvPr/>
        </p:nvSpPr>
        <p:spPr>
          <a:xfrm>
            <a:off x="3994007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8BA8E02-EDFB-4AA0-BEB4-7F9DF864D49A}"/>
              </a:ext>
            </a:extLst>
          </p:cNvPr>
          <p:cNvSpPr/>
          <p:nvPr/>
        </p:nvSpPr>
        <p:spPr>
          <a:xfrm>
            <a:off x="4227369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DA84898-707F-4379-B022-01FE286B6E47}"/>
              </a:ext>
            </a:extLst>
          </p:cNvPr>
          <p:cNvSpPr/>
          <p:nvPr/>
        </p:nvSpPr>
        <p:spPr>
          <a:xfrm>
            <a:off x="4460731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FB6EF-7976-404B-BE97-1210D06E5E86}"/>
              </a:ext>
            </a:extLst>
          </p:cNvPr>
          <p:cNvSpPr/>
          <p:nvPr/>
        </p:nvSpPr>
        <p:spPr>
          <a:xfrm>
            <a:off x="195944" y="3816803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A86606-0377-40C5-8CC6-998D86A3BC5E}"/>
              </a:ext>
            </a:extLst>
          </p:cNvPr>
          <p:cNvSpPr/>
          <p:nvPr/>
        </p:nvSpPr>
        <p:spPr>
          <a:xfrm>
            <a:off x="2049236" y="3816802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0C9457D-3643-4CE1-B98D-021C1622B673}"/>
              </a:ext>
            </a:extLst>
          </p:cNvPr>
          <p:cNvSpPr/>
          <p:nvPr/>
        </p:nvSpPr>
        <p:spPr>
          <a:xfrm>
            <a:off x="3902528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481C653-730E-4EB8-96BD-FBD1DBA45653}"/>
              </a:ext>
            </a:extLst>
          </p:cNvPr>
          <p:cNvSpPr/>
          <p:nvPr/>
        </p:nvSpPr>
        <p:spPr>
          <a:xfrm>
            <a:off x="4135890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576EC05-6A28-4B41-AB18-9AF2A028BF1E}"/>
              </a:ext>
            </a:extLst>
          </p:cNvPr>
          <p:cNvSpPr/>
          <p:nvPr/>
        </p:nvSpPr>
        <p:spPr>
          <a:xfrm>
            <a:off x="4369252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BCE7D80-1006-4049-A86D-661EB43D3A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25951" y="-798399"/>
            <a:ext cx="747032" cy="439306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2625B1-C7D5-426D-AAAF-75E403F32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654913" y="465704"/>
            <a:ext cx="747032" cy="18648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901D357-F246-4D0B-B2B2-AB9A27D45F3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285605" y="-164987"/>
            <a:ext cx="747032" cy="31262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BD2BDEC-C27E-47D8-8A92-40D3903B23F7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5400000">
            <a:off x="1149124" y="2087335"/>
            <a:ext cx="506185" cy="6014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10FE619-DCCE-4DAF-B19A-C103D4291806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1976098" y="1861796"/>
            <a:ext cx="506185" cy="10525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466E1F9-E53D-4E21-B852-74A63C476BCE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5400000">
            <a:off x="595653" y="3310958"/>
            <a:ext cx="812346" cy="1993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3E89F71-5871-44B5-BC51-5F8C032BCE2A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rot="16200000" flipH="1">
            <a:off x="1522300" y="2583655"/>
            <a:ext cx="812345" cy="16539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ACAD3D4-AEC7-4B72-9B6D-FA0B1E27E176}"/>
              </a:ext>
            </a:extLst>
          </p:cNvPr>
          <p:cNvSpPr/>
          <p:nvPr/>
        </p:nvSpPr>
        <p:spPr>
          <a:xfrm>
            <a:off x="395287" y="4693858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877529F-D3B8-416E-AF79-889B45D72C99}"/>
              </a:ext>
            </a:extLst>
          </p:cNvPr>
          <p:cNvSpPr/>
          <p:nvPr/>
        </p:nvSpPr>
        <p:spPr>
          <a:xfrm>
            <a:off x="2314573" y="4686297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63BD4CA2-0E46-4175-9A7A-43B8B1F1809D}"/>
              </a:ext>
            </a:extLst>
          </p:cNvPr>
          <p:cNvCxnSpPr>
            <a:cxnSpLocks/>
            <a:stCxn id="33" idx="2"/>
            <a:endCxn id="59" idx="0"/>
          </p:cNvCxnSpPr>
          <p:nvPr/>
        </p:nvCxnSpPr>
        <p:spPr>
          <a:xfrm rot="16200000" flipH="1">
            <a:off x="744953" y="4337314"/>
            <a:ext cx="513744" cy="1993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0062FFC-0A00-4DDB-850F-4C2D55942AE1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rot="16200000" flipH="1">
            <a:off x="1708377" y="3373890"/>
            <a:ext cx="506183" cy="21186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7294DA2C-2B33-4FD2-A65D-9BF7C64AA6F4}"/>
              </a:ext>
            </a:extLst>
          </p:cNvPr>
          <p:cNvSpPr/>
          <p:nvPr/>
        </p:nvSpPr>
        <p:spPr>
          <a:xfrm>
            <a:off x="3955596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244E63B-7AC9-4769-AE1E-2EB2AE9C803B}"/>
              </a:ext>
            </a:extLst>
          </p:cNvPr>
          <p:cNvSpPr/>
          <p:nvPr/>
        </p:nvSpPr>
        <p:spPr>
          <a:xfrm>
            <a:off x="4188958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9703ADE-6D8E-4BF8-A06C-15CCA0D211BF}"/>
              </a:ext>
            </a:extLst>
          </p:cNvPr>
          <p:cNvSpPr/>
          <p:nvPr/>
        </p:nvSpPr>
        <p:spPr>
          <a:xfrm>
            <a:off x="4422320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1135</Words>
  <Application>Microsoft Office PowerPoint</Application>
  <PresentationFormat>宽屏</PresentationFormat>
  <Paragraphs>166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盖文浩</dc:creator>
  <cp:lastModifiedBy>盖文浩</cp:lastModifiedBy>
  <cp:revision>936</cp:revision>
  <dcterms:created xsi:type="dcterms:W3CDTF">2023-06-28T09:36:46Z</dcterms:created>
  <dcterms:modified xsi:type="dcterms:W3CDTF">2023-11-07T09:10:59Z</dcterms:modified>
</cp:coreProperties>
</file>