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65" r:id="rId4"/>
    <p:sldId id="258" r:id="rId5"/>
    <p:sldId id="262" r:id="rId6"/>
    <p:sldId id="259"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BDCE3-A5DB-D00D-6DF8-02ABDD64C647}" v="898" dt="2023-06-19T04:05:44.743"/>
    <p1510:client id="{4CD79ECF-1683-9C9F-6422-27F4CCFE83BA}" v="684" dt="2023-06-19T03:00:53.039"/>
    <p1510:client id="{6550672C-7212-4222-A986-C520D799DCE7}" v="2202" dt="2023-06-19T06:21:02.836"/>
    <p1510:client id="{BD1859E2-26EC-C1EF-392F-E27388D68D36}" v="386" dt="2023-06-19T05:14:37.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3FDFC-633F-42E8-811E-8F0252BBFA15}" type="datetimeFigureOut">
              <a:rPr lang="en-NZ" smtClean="0"/>
              <a:t>20/06/2023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CBED9-403D-4CFF-9FE7-94A9E870C90C}" type="slidenum">
              <a:rPr lang="en-NZ" smtClean="0"/>
              <a:t>‹#›</a:t>
            </a:fld>
            <a:endParaRPr lang="en-NZ"/>
          </a:p>
        </p:txBody>
      </p:sp>
    </p:spTree>
    <p:extLst>
      <p:ext uri="{BB962C8B-B14F-4D97-AF65-F5344CB8AC3E}">
        <p14:creationId xmlns:p14="http://schemas.microsoft.com/office/powerpoint/2010/main" val="122817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1ACBED9-403D-4CFF-9FE7-94A9E870C90C}" type="slidenum">
              <a:rPr lang="en-NZ" smtClean="0"/>
              <a:t>2</a:t>
            </a:fld>
            <a:endParaRPr lang="en-NZ"/>
          </a:p>
        </p:txBody>
      </p:sp>
    </p:spTree>
    <p:extLst>
      <p:ext uri="{BB962C8B-B14F-4D97-AF65-F5344CB8AC3E}">
        <p14:creationId xmlns:p14="http://schemas.microsoft.com/office/powerpoint/2010/main" val="64724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0034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91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09981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38621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3853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7915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33178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8461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2463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1088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994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21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774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5408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5924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100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9751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8077954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ea typeface="Calibri Light"/>
                <a:cs typeface="Calibri Light"/>
              </a:rPr>
              <a:t>ITPR7.508 Business Application Programming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Bee</a:t>
            </a:r>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5046-D7E9-8C72-150F-35B874A8719C}"/>
              </a:ext>
            </a:extLst>
          </p:cNvPr>
          <p:cNvSpPr>
            <a:spLocks noGrp="1"/>
          </p:cNvSpPr>
          <p:nvPr>
            <p:ph type="title"/>
          </p:nvPr>
        </p:nvSpPr>
        <p:spPr/>
        <p:txBody>
          <a:bodyPr/>
          <a:lstStyle/>
          <a:p>
            <a:r>
              <a:rPr lang="en-US">
                <a:ea typeface="Calibri Light"/>
                <a:cs typeface="Calibri Light"/>
              </a:rPr>
              <a:t>General overview of client's business</a:t>
            </a:r>
            <a:endParaRPr lang="en-US"/>
          </a:p>
        </p:txBody>
      </p:sp>
      <p:sp>
        <p:nvSpPr>
          <p:cNvPr id="3" name="Content Placeholder 2">
            <a:extLst>
              <a:ext uri="{FF2B5EF4-FFF2-40B4-BE49-F238E27FC236}">
                <a16:creationId xmlns:a16="http://schemas.microsoft.com/office/drawing/2014/main" id="{8CF3B4EA-00F9-328E-9CAF-E8D32F1ED14C}"/>
              </a:ext>
            </a:extLst>
          </p:cNvPr>
          <p:cNvSpPr>
            <a:spLocks noGrp="1"/>
          </p:cNvSpPr>
          <p:nvPr>
            <p:ph idx="1"/>
          </p:nvPr>
        </p:nvSpPr>
        <p:spPr>
          <a:xfrm>
            <a:off x="1103312" y="2052918"/>
            <a:ext cx="8899504" cy="4195481"/>
          </a:xfrm>
        </p:spPr>
        <p:txBody>
          <a:bodyPr vert="horz" lIns="91440" tIns="45720" rIns="91440" bIns="45720" rtlCol="0" anchor="t">
            <a:normAutofit/>
          </a:bodyPr>
          <a:lstStyle/>
          <a:p>
            <a:r>
              <a:rPr lang="en-US" dirty="0">
                <a:cs typeface="Calibri"/>
              </a:rPr>
              <a:t>The client owns a business called </a:t>
            </a:r>
            <a:r>
              <a:rPr lang="en-US" dirty="0">
                <a:ea typeface="+mj-lt"/>
                <a:cs typeface="+mj-lt"/>
              </a:rPr>
              <a:t>Haukainga Home Winds</a:t>
            </a:r>
            <a:r>
              <a:rPr lang="en-US" dirty="0">
                <a:cs typeface="Calibri"/>
              </a:rPr>
              <a:t>, which has property listings that they can manage. This includes adding images, descriptions, amenities, pricing and its availability. </a:t>
            </a:r>
          </a:p>
          <a:p>
            <a:r>
              <a:rPr lang="en-US" dirty="0">
                <a:cs typeface="Calibri"/>
              </a:rPr>
              <a:t>The business came about after the client started running a holiday rental service with Bachcare.</a:t>
            </a:r>
          </a:p>
          <a:p>
            <a:r>
              <a:rPr lang="en-US" dirty="0">
                <a:cs typeface="Calibri"/>
              </a:rPr>
              <a:t>This service provided by Bachcare was overpriced and didn’t provide an experience tailored to New Zealand. All international competitors charge a 15% commission, not making it very viable for companies such as Haukainga HomeWinds.</a:t>
            </a:r>
          </a:p>
          <a:p>
            <a:r>
              <a:rPr lang="en-US" dirty="0">
                <a:cs typeface="Calibri"/>
              </a:rPr>
              <a:t>Māori hospitality is very important to the client, they want their solution to this problem to be representative of their culture and identity. </a:t>
            </a:r>
          </a:p>
          <a:p>
            <a:endParaRPr lang="en-US" dirty="0">
              <a:cs typeface="Calibri"/>
            </a:endParaRPr>
          </a:p>
          <a:p>
            <a:endParaRPr lang="en-US" dirty="0">
              <a:cs typeface="Calibri"/>
            </a:endParaRPr>
          </a:p>
          <a:p>
            <a:pPr>
              <a:buClr>
                <a:srgbClr val="8AD0D6"/>
              </a:buClr>
            </a:pPr>
            <a:endParaRPr lang="en-US" dirty="0">
              <a:cs typeface="Calibri"/>
            </a:endParaRPr>
          </a:p>
          <a:p>
            <a:pPr>
              <a:buClr>
                <a:srgbClr val="8AD0D6"/>
              </a:buClr>
            </a:pPr>
            <a:endParaRPr lang="en-US" dirty="0"/>
          </a:p>
        </p:txBody>
      </p:sp>
    </p:spTree>
    <p:extLst>
      <p:ext uri="{BB962C8B-B14F-4D97-AF65-F5344CB8AC3E}">
        <p14:creationId xmlns:p14="http://schemas.microsoft.com/office/powerpoint/2010/main" val="3405090978"/>
      </p:ext>
    </p:extLst>
  </p:cSld>
  <p:clrMapOvr>
    <a:masterClrMapping/>
  </p:clrMapOvr>
  <mc:AlternateContent xmlns:mc="http://schemas.openxmlformats.org/markup-compatibility/2006" xmlns:p14="http://schemas.microsoft.com/office/powerpoint/2010/main">
    <mc:Choice Requires="p14">
      <p:transition spd="slow" p14:dur="2000" advTm="1761"/>
    </mc:Choice>
    <mc:Fallback xmlns="">
      <p:transition spd="slow" advTm="1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5046-D7E9-8C72-150F-35B874A8719C}"/>
              </a:ext>
            </a:extLst>
          </p:cNvPr>
          <p:cNvSpPr>
            <a:spLocks noGrp="1"/>
          </p:cNvSpPr>
          <p:nvPr>
            <p:ph type="title"/>
          </p:nvPr>
        </p:nvSpPr>
        <p:spPr/>
        <p:txBody>
          <a:bodyPr/>
          <a:lstStyle/>
          <a:p>
            <a:r>
              <a:rPr lang="en-US">
                <a:ea typeface="Calibri Light"/>
                <a:cs typeface="Calibri Light"/>
              </a:rPr>
              <a:t>General overview of client's business part two</a:t>
            </a:r>
            <a:endParaRPr lang="en-US"/>
          </a:p>
        </p:txBody>
      </p:sp>
      <p:sp>
        <p:nvSpPr>
          <p:cNvPr id="3" name="Content Placeholder 2">
            <a:extLst>
              <a:ext uri="{FF2B5EF4-FFF2-40B4-BE49-F238E27FC236}">
                <a16:creationId xmlns:a16="http://schemas.microsoft.com/office/drawing/2014/main" id="{8CF3B4EA-00F9-328E-9CAF-E8D32F1ED14C}"/>
              </a:ext>
            </a:extLst>
          </p:cNvPr>
          <p:cNvSpPr>
            <a:spLocks noGrp="1"/>
          </p:cNvSpPr>
          <p:nvPr>
            <p:ph idx="1"/>
          </p:nvPr>
        </p:nvSpPr>
        <p:spPr>
          <a:xfrm>
            <a:off x="994670" y="2270201"/>
            <a:ext cx="8899504" cy="3415375"/>
          </a:xfrm>
        </p:spPr>
        <p:txBody>
          <a:bodyPr vert="horz" lIns="91440" tIns="45720" rIns="91440" bIns="45720" rtlCol="0" anchor="t">
            <a:normAutofit fontScale="92500" lnSpcReduction="10000"/>
          </a:bodyPr>
          <a:lstStyle/>
          <a:p>
            <a:r>
              <a:rPr lang="en-US" dirty="0">
                <a:cs typeface="Calibri"/>
              </a:rPr>
              <a:t>The homes available to the business are located in major centers, making them an appealing choice to anyone needing somewhere to stay.</a:t>
            </a:r>
          </a:p>
          <a:p>
            <a:pPr>
              <a:buClr>
                <a:srgbClr val="8AD0D6"/>
              </a:buClr>
            </a:pPr>
            <a:r>
              <a:rPr lang="en-US" dirty="0">
                <a:cs typeface="Calibri"/>
              </a:rPr>
              <a:t>Users who are interested in clients booking website can create an account. They need to validate personal information to gain booking functionality.</a:t>
            </a:r>
          </a:p>
          <a:p>
            <a:pPr>
              <a:buClr>
                <a:srgbClr val="8AD0D6"/>
              </a:buClr>
            </a:pPr>
            <a:r>
              <a:rPr lang="en-US" dirty="0">
                <a:cs typeface="Calibri"/>
              </a:rPr>
              <a:t>The website will also handle payment processing. This will be paid to the property owner after a service fee deduction.</a:t>
            </a:r>
          </a:p>
          <a:p>
            <a:pPr>
              <a:buClr>
                <a:srgbClr val="8AD0D6"/>
              </a:buClr>
            </a:pPr>
            <a:r>
              <a:rPr lang="en-US" dirty="0">
                <a:cs typeface="Calibri"/>
              </a:rPr>
              <a:t>The website will also contain reviews and rating on properties that can be viewed by everyone. This reviews and ratings help future users make a choice on their booking accommodation. </a:t>
            </a:r>
          </a:p>
          <a:p>
            <a:endParaRPr lang="en-US" dirty="0">
              <a:cs typeface="Calibri"/>
            </a:endParaRPr>
          </a:p>
          <a:p>
            <a:pPr>
              <a:buClr>
                <a:srgbClr val="8AD0D6"/>
              </a:buClr>
            </a:pPr>
            <a:endParaRPr lang="en-US" dirty="0"/>
          </a:p>
        </p:txBody>
      </p:sp>
    </p:spTree>
    <p:extLst>
      <p:ext uri="{BB962C8B-B14F-4D97-AF65-F5344CB8AC3E}">
        <p14:creationId xmlns:p14="http://schemas.microsoft.com/office/powerpoint/2010/main" val="1050724800"/>
      </p:ext>
    </p:extLst>
  </p:cSld>
  <p:clrMapOvr>
    <a:masterClrMapping/>
  </p:clrMapOvr>
  <mc:AlternateContent xmlns:mc="http://schemas.openxmlformats.org/markup-compatibility/2006" xmlns:p14="http://schemas.microsoft.com/office/powerpoint/2010/main">
    <mc:Choice Requires="p14">
      <p:transition spd="slow" p14:dur="2000" advTm="2187"/>
    </mc:Choice>
    <mc:Fallback xmlns="">
      <p:transition spd="slow" advTm="218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14CA26-858A-79FC-847A-6C3DADBE564D}"/>
              </a:ext>
            </a:extLst>
          </p:cNvPr>
          <p:cNvSpPr>
            <a:spLocks noGrp="1"/>
          </p:cNvSpPr>
          <p:nvPr>
            <p:ph type="title"/>
          </p:nvPr>
        </p:nvSpPr>
        <p:spPr>
          <a:xfrm>
            <a:off x="612724" y="1929062"/>
            <a:ext cx="3522879" cy="4470821"/>
          </a:xfrm>
        </p:spPr>
        <p:txBody>
          <a:bodyPr>
            <a:normAutofit/>
          </a:bodyPr>
          <a:lstStyle/>
          <a:p>
            <a:pPr algn="r"/>
            <a:r>
              <a:rPr lang="en-US" dirty="0">
                <a:solidFill>
                  <a:srgbClr val="FFFFFF"/>
                </a:solidFill>
                <a:ea typeface="Calibri Light"/>
                <a:cs typeface="Calibri Light"/>
              </a:rPr>
              <a:t>How proposed product fits business</a:t>
            </a:r>
            <a:br>
              <a:rPr lang="en-US" dirty="0">
                <a:solidFill>
                  <a:srgbClr val="FFFFFF"/>
                </a:solidFill>
                <a:ea typeface="Calibri Light"/>
                <a:cs typeface="Calibri Light"/>
              </a:rPr>
            </a:br>
            <a:endParaRPr lang="en-US" dirty="0">
              <a:ea typeface="Calibri Light"/>
              <a:cs typeface="Calibri Light"/>
            </a:endParaRPr>
          </a:p>
        </p:txBody>
      </p:sp>
      <p:sp>
        <p:nvSpPr>
          <p:cNvPr id="3" name="Content Placeholder 2">
            <a:extLst>
              <a:ext uri="{FF2B5EF4-FFF2-40B4-BE49-F238E27FC236}">
                <a16:creationId xmlns:a16="http://schemas.microsoft.com/office/drawing/2014/main" id="{66D70B5F-CD45-853E-1D1F-2CA8FEE5A2A3}"/>
              </a:ext>
            </a:extLst>
          </p:cNvPr>
          <p:cNvSpPr>
            <a:spLocks noGrp="1"/>
          </p:cNvSpPr>
          <p:nvPr>
            <p:ph idx="1"/>
          </p:nvPr>
        </p:nvSpPr>
        <p:spPr>
          <a:xfrm>
            <a:off x="5204108" y="1929062"/>
            <a:ext cx="5919388" cy="3901370"/>
          </a:xfrm>
        </p:spPr>
        <p:txBody>
          <a:bodyPr vert="horz" lIns="91440" tIns="45720" rIns="91440" bIns="45720" rtlCol="0" anchor="t">
            <a:noAutofit/>
          </a:bodyPr>
          <a:lstStyle/>
          <a:p>
            <a:pPr>
              <a:lnSpc>
                <a:spcPct val="90000"/>
              </a:lnSpc>
              <a:buClr>
                <a:schemeClr val="tx1"/>
              </a:buClr>
            </a:pPr>
            <a:r>
              <a:rPr lang="en-US" sz="1800">
                <a:latin typeface="Calibri"/>
                <a:cs typeface="Calibri"/>
              </a:rPr>
              <a:t>In terms of functionality, the application in its current state is capable of the basic essential features that would be required by a property booking application and requested by the client.</a:t>
            </a:r>
            <a:endParaRPr lang="en-US" sz="1800">
              <a:latin typeface="Century Gothic" panose="020B0502020202020204"/>
              <a:cs typeface="Calibri"/>
            </a:endParaRPr>
          </a:p>
          <a:p>
            <a:pPr>
              <a:lnSpc>
                <a:spcPct val="90000"/>
              </a:lnSpc>
              <a:buClr>
                <a:schemeClr val="tx1"/>
              </a:buClr>
            </a:pPr>
            <a:r>
              <a:rPr lang="en-US" sz="1800">
                <a:latin typeface="Calibri"/>
                <a:cs typeface="Calibri"/>
              </a:rPr>
              <a:t>Admins have access to a property management plugin that interacts with the MySQL database. From within this plugin, new properties can be added, and existing ones edited or deleted. </a:t>
            </a:r>
            <a:endParaRPr lang="en-US" sz="1800">
              <a:latin typeface="Century Gothic" panose="020B0502020202020204"/>
              <a:cs typeface="Calibri"/>
            </a:endParaRPr>
          </a:p>
          <a:p>
            <a:pPr>
              <a:lnSpc>
                <a:spcPct val="90000"/>
              </a:lnSpc>
              <a:buClr>
                <a:schemeClr val="tx1"/>
              </a:buClr>
            </a:pPr>
            <a:r>
              <a:rPr lang="en-US" sz="1800">
                <a:latin typeface="Calibri"/>
                <a:cs typeface="Calibri"/>
              </a:rPr>
              <a:t>The information contained within the property table includes the address, price per night, image upload, a short description, and city so that properties can be filtered by location. </a:t>
            </a:r>
          </a:p>
          <a:p>
            <a:pPr>
              <a:lnSpc>
                <a:spcPct val="90000"/>
              </a:lnSpc>
              <a:buClr>
                <a:srgbClr val="000000"/>
              </a:buClr>
            </a:pPr>
            <a:r>
              <a:rPr lang="en-US" sz="1800">
                <a:latin typeface="Calibri"/>
                <a:ea typeface="Calibri"/>
                <a:cs typeface="Calibri"/>
              </a:rPr>
              <a:t>The main features will revolve around an account system, which ties into booking properties and leaving reviews.</a:t>
            </a:r>
          </a:p>
        </p:txBody>
      </p:sp>
    </p:spTree>
    <p:extLst>
      <p:ext uri="{BB962C8B-B14F-4D97-AF65-F5344CB8AC3E}">
        <p14:creationId xmlns:p14="http://schemas.microsoft.com/office/powerpoint/2010/main" val="34916608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391"/>
    </mc:Choice>
    <mc:Fallback xmlns="">
      <p:transition spd="slow" advTm="23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14CA26-858A-79FC-847A-6C3DADBE564D}"/>
              </a:ext>
            </a:extLst>
          </p:cNvPr>
          <p:cNvSpPr>
            <a:spLocks noGrp="1"/>
          </p:cNvSpPr>
          <p:nvPr>
            <p:ph type="title"/>
          </p:nvPr>
        </p:nvSpPr>
        <p:spPr>
          <a:xfrm>
            <a:off x="612956" y="1997647"/>
            <a:ext cx="3522879" cy="3007561"/>
          </a:xfrm>
        </p:spPr>
        <p:txBody>
          <a:bodyPr>
            <a:normAutofit fontScale="90000"/>
          </a:bodyPr>
          <a:lstStyle/>
          <a:p>
            <a:pPr algn="r"/>
            <a:r>
              <a:rPr lang="en-US" dirty="0">
                <a:solidFill>
                  <a:srgbClr val="FFFFFF"/>
                </a:solidFill>
                <a:ea typeface="Calibri Light"/>
                <a:cs typeface="Calibri Light"/>
              </a:rPr>
              <a:t>How proposed product fits business</a:t>
            </a:r>
            <a:br>
              <a:rPr lang="en-US" dirty="0">
                <a:solidFill>
                  <a:srgbClr val="FFFFFF"/>
                </a:solidFill>
                <a:ea typeface="Calibri Light"/>
                <a:cs typeface="Calibri Light"/>
              </a:rPr>
            </a:br>
            <a:endParaRPr lang="en-US" dirty="0">
              <a:ea typeface="Calibri Light"/>
              <a:cs typeface="Calibri Light"/>
            </a:endParaRPr>
          </a:p>
        </p:txBody>
      </p:sp>
      <p:sp>
        <p:nvSpPr>
          <p:cNvPr id="3" name="Content Placeholder 2">
            <a:extLst>
              <a:ext uri="{FF2B5EF4-FFF2-40B4-BE49-F238E27FC236}">
                <a16:creationId xmlns:a16="http://schemas.microsoft.com/office/drawing/2014/main" id="{66D70B5F-CD45-853E-1D1F-2CA8FEE5A2A3}"/>
              </a:ext>
            </a:extLst>
          </p:cNvPr>
          <p:cNvSpPr>
            <a:spLocks noGrp="1"/>
          </p:cNvSpPr>
          <p:nvPr>
            <p:ph idx="1"/>
          </p:nvPr>
        </p:nvSpPr>
        <p:spPr>
          <a:xfrm>
            <a:off x="5204224" y="1478161"/>
            <a:ext cx="5919388" cy="4462962"/>
          </a:xfrm>
        </p:spPr>
        <p:txBody>
          <a:bodyPr vert="horz" lIns="91440" tIns="45720" rIns="91440" bIns="45720" rtlCol="0" anchor="t">
            <a:noAutofit/>
          </a:bodyPr>
          <a:lstStyle/>
          <a:p>
            <a:pPr>
              <a:lnSpc>
                <a:spcPct val="90000"/>
              </a:lnSpc>
              <a:buClr>
                <a:schemeClr val="tx1"/>
              </a:buClr>
            </a:pPr>
            <a:r>
              <a:rPr lang="en-US" sz="1800">
                <a:latin typeface="Calibri"/>
                <a:cs typeface="Calibri"/>
              </a:rPr>
              <a:t>On the user side of the application, they have access to a page that lists all the properties that are currently available for them to book. By clicking on a property they’re interested in, it will open a new page with more details regarding that property specifically. </a:t>
            </a:r>
            <a:endParaRPr lang="en-US" sz="1800">
              <a:latin typeface="Century Gothic" panose="020B0502020202020204"/>
              <a:cs typeface="Calibri"/>
            </a:endParaRPr>
          </a:p>
          <a:p>
            <a:pPr>
              <a:lnSpc>
                <a:spcPct val="90000"/>
              </a:lnSpc>
              <a:buClr>
                <a:schemeClr val="tx1"/>
              </a:buClr>
            </a:pPr>
            <a:r>
              <a:rPr lang="en-US" sz="1800">
                <a:latin typeface="Calibri"/>
                <a:cs typeface="Calibri"/>
              </a:rPr>
              <a:t>From here, the user can choose to proceed with this property by clicking on the booking button, which they must be signed into a valid account to access. They will be asked to select the dates on which they plan to arrive and leave, which will be used to calculate the price based on the number of days stayed and the nightly rate of the property. </a:t>
            </a:r>
            <a:endParaRPr lang="en-US" sz="1800">
              <a:latin typeface="Century Gothic" panose="020B0502020202020204"/>
              <a:cs typeface="Calibri"/>
            </a:endParaRPr>
          </a:p>
          <a:p>
            <a:pPr>
              <a:lnSpc>
                <a:spcPct val="90000"/>
              </a:lnSpc>
              <a:buClr>
                <a:schemeClr val="tx1"/>
              </a:buClr>
            </a:pPr>
            <a:r>
              <a:rPr lang="en-US" sz="1800">
                <a:latin typeface="Calibri"/>
                <a:cs typeface="Calibri"/>
              </a:rPr>
              <a:t>After confirming your details and proceeding through the checkout, this property will now be displayed on your account’s booking page.</a:t>
            </a:r>
            <a:endParaRPr lang="en-US" sz="1800"/>
          </a:p>
        </p:txBody>
      </p:sp>
    </p:spTree>
    <p:extLst>
      <p:ext uri="{BB962C8B-B14F-4D97-AF65-F5344CB8AC3E}">
        <p14:creationId xmlns:p14="http://schemas.microsoft.com/office/powerpoint/2010/main" val="1577400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912"/>
    </mc:Choice>
    <mc:Fallback xmlns="">
      <p:transition spd="slow" advTm="191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444254D-17E3-D576-D897-1EEDD06167BB}"/>
              </a:ext>
            </a:extLst>
          </p:cNvPr>
          <p:cNvSpPr>
            <a:spLocks noGrp="1"/>
          </p:cNvSpPr>
          <p:nvPr>
            <p:ph type="title"/>
          </p:nvPr>
        </p:nvSpPr>
        <p:spPr>
          <a:xfrm>
            <a:off x="806195" y="804672"/>
            <a:ext cx="3521359" cy="5248656"/>
          </a:xfrm>
        </p:spPr>
        <p:txBody>
          <a:bodyPr anchor="ctr">
            <a:normAutofit/>
          </a:bodyPr>
          <a:lstStyle/>
          <a:p>
            <a:pPr algn="ctr"/>
            <a:r>
              <a:rPr lang="en-US" dirty="0">
                <a:ea typeface="Calibri Light"/>
                <a:cs typeface="Calibri Light"/>
              </a:rPr>
              <a:t>Highlights of interest to client</a:t>
            </a:r>
            <a:endParaRPr lang="en-US" dirty="0"/>
          </a:p>
        </p:txBody>
      </p:sp>
      <p:sp>
        <p:nvSpPr>
          <p:cNvPr id="3" name="Content Placeholder 2">
            <a:extLst>
              <a:ext uri="{FF2B5EF4-FFF2-40B4-BE49-F238E27FC236}">
                <a16:creationId xmlns:a16="http://schemas.microsoft.com/office/drawing/2014/main" id="{53E47B13-4518-7643-4ECB-09B94CB3E9BE}"/>
              </a:ext>
            </a:extLst>
          </p:cNvPr>
          <p:cNvSpPr>
            <a:spLocks noGrp="1"/>
          </p:cNvSpPr>
          <p:nvPr>
            <p:ph idx="1"/>
          </p:nvPr>
        </p:nvSpPr>
        <p:spPr>
          <a:xfrm>
            <a:off x="4945270" y="1184917"/>
            <a:ext cx="6399930" cy="5248657"/>
          </a:xfrm>
        </p:spPr>
        <p:txBody>
          <a:bodyPr vert="horz" lIns="91440" tIns="45720" rIns="91440" bIns="45720" rtlCol="0" anchor="ctr">
            <a:normAutofit/>
          </a:bodyPr>
          <a:lstStyle/>
          <a:p>
            <a:pPr>
              <a:lnSpc>
                <a:spcPct val="90000"/>
              </a:lnSpc>
            </a:pPr>
            <a:r>
              <a:rPr lang="en-US" sz="1700" dirty="0"/>
              <a:t>The client would benefit from a user-friendly design that is easy to use with a clean and organized design. This enhances the user experience and makes it easier for users to book properties.</a:t>
            </a:r>
          </a:p>
          <a:p>
            <a:pPr>
              <a:lnSpc>
                <a:spcPct val="90000"/>
              </a:lnSpc>
              <a:buClr>
                <a:srgbClr val="8AD0D6"/>
              </a:buClr>
            </a:pPr>
            <a:r>
              <a:rPr lang="en-US" sz="1700" dirty="0"/>
              <a:t>The website also has detailed property information. This includes detailed descriptions, high quality images, amenities and nearby attractions. This provides users with detailed information aiding decision making choices.</a:t>
            </a:r>
          </a:p>
          <a:p>
            <a:pPr>
              <a:lnSpc>
                <a:spcPct val="90000"/>
              </a:lnSpc>
              <a:buClr>
                <a:srgbClr val="8AD0D6"/>
              </a:buClr>
            </a:pPr>
            <a:r>
              <a:rPr lang="en-US" sz="1700" dirty="0"/>
              <a:t>We regularly sent emails detailing the progress we have made on the project. We also asked for feedback or improvements we could be making on the project.</a:t>
            </a:r>
          </a:p>
          <a:p>
            <a:pPr>
              <a:lnSpc>
                <a:spcPct val="90000"/>
              </a:lnSpc>
              <a:buClr>
                <a:srgbClr val="8AD0D6"/>
              </a:buClr>
            </a:pPr>
            <a:r>
              <a:rPr lang="en-US" sz="1700" dirty="0">
                <a:latin typeface="Century Gothic"/>
                <a:ea typeface="Calibri"/>
                <a:cs typeface="Calibri"/>
              </a:rPr>
              <a:t>We also used Trello and git issues for task management and the workflow. This helped scheduling for the goal and created a timeframe. </a:t>
            </a:r>
            <a:endParaRPr lang="en-US" sz="1700" dirty="0">
              <a:latin typeface="Century Gothic"/>
            </a:endParaRPr>
          </a:p>
          <a:p>
            <a:pPr>
              <a:lnSpc>
                <a:spcPct val="90000"/>
              </a:lnSpc>
              <a:buClr>
                <a:srgbClr val="8AD0D6"/>
              </a:buClr>
            </a:pPr>
            <a:endParaRPr lang="en-US" sz="1700" dirty="0"/>
          </a:p>
          <a:p>
            <a:pPr>
              <a:lnSpc>
                <a:spcPct val="90000"/>
              </a:lnSpc>
              <a:buClr>
                <a:srgbClr val="8AD0D6"/>
              </a:buClr>
            </a:pPr>
            <a:endParaRPr lang="en-US" sz="1700" dirty="0"/>
          </a:p>
        </p:txBody>
      </p:sp>
    </p:spTree>
    <p:extLst>
      <p:ext uri="{BB962C8B-B14F-4D97-AF65-F5344CB8AC3E}">
        <p14:creationId xmlns:p14="http://schemas.microsoft.com/office/powerpoint/2010/main" val="1803181369"/>
      </p:ext>
    </p:extLst>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34">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57" name="Freeform: Shape 38">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89547D-4B3A-376F-A30E-AB750FA528C7}"/>
              </a:ext>
            </a:extLst>
          </p:cNvPr>
          <p:cNvSpPr>
            <a:spLocks noGrp="1"/>
          </p:cNvSpPr>
          <p:nvPr>
            <p:ph type="title"/>
          </p:nvPr>
        </p:nvSpPr>
        <p:spPr>
          <a:xfrm>
            <a:off x="559069" y="2257401"/>
            <a:ext cx="3522879" cy="2090747"/>
          </a:xfrm>
        </p:spPr>
        <p:txBody>
          <a:bodyPr>
            <a:normAutofit/>
          </a:bodyPr>
          <a:lstStyle/>
          <a:p>
            <a:pPr algn="r"/>
            <a:r>
              <a:rPr lang="en-US">
                <a:solidFill>
                  <a:srgbClr val="FFFFFF"/>
                </a:solidFill>
                <a:ea typeface="Calibri Light"/>
                <a:cs typeface="Calibri Light"/>
              </a:rPr>
              <a:t>Boundaries and Constraints</a:t>
            </a:r>
            <a:endParaRPr lang="en-US">
              <a:solidFill>
                <a:srgbClr val="FFFFFF"/>
              </a:solidFill>
            </a:endParaRPr>
          </a:p>
        </p:txBody>
      </p:sp>
      <p:sp>
        <p:nvSpPr>
          <p:cNvPr id="3" name="Content Placeholder 2">
            <a:extLst>
              <a:ext uri="{FF2B5EF4-FFF2-40B4-BE49-F238E27FC236}">
                <a16:creationId xmlns:a16="http://schemas.microsoft.com/office/drawing/2014/main" id="{A638F502-B12C-4399-0C38-FBA68C01424C}"/>
              </a:ext>
            </a:extLst>
          </p:cNvPr>
          <p:cNvSpPr>
            <a:spLocks noGrp="1"/>
          </p:cNvSpPr>
          <p:nvPr>
            <p:ph idx="1"/>
          </p:nvPr>
        </p:nvSpPr>
        <p:spPr>
          <a:xfrm>
            <a:off x="5260553" y="1268705"/>
            <a:ext cx="5919503" cy="5158479"/>
          </a:xfrm>
        </p:spPr>
        <p:txBody>
          <a:bodyPr vert="horz" lIns="91440" tIns="45720" rIns="91440" bIns="45720" rtlCol="0" anchor="t">
            <a:normAutofit/>
          </a:bodyPr>
          <a:lstStyle/>
          <a:p>
            <a:pPr>
              <a:buClr>
                <a:schemeClr val="tx1"/>
              </a:buClr>
            </a:pPr>
            <a:r>
              <a:rPr lang="en-US" sz="1800">
                <a:latin typeface="Calibri"/>
                <a:ea typeface="Calibri"/>
                <a:cs typeface="Calibri"/>
              </a:rPr>
              <a:t>Prior to beginning the project, we were given requirements for the requested product. It was to be an application for the business to list various properties that were available to them, taking a more cultural oriented approach than their competitors.</a:t>
            </a:r>
          </a:p>
          <a:p>
            <a:pPr>
              <a:buClr>
                <a:schemeClr val="tx1"/>
              </a:buClr>
            </a:pPr>
            <a:r>
              <a:rPr lang="en-US" sz="1800">
                <a:latin typeface="Calibri"/>
                <a:ea typeface="Calibri"/>
                <a:cs typeface="Calibri"/>
              </a:rPr>
              <a:t>We were given a timeframe of approximately 3 months to create this product, including the process of proposing our solution, planning/documentation, and development of the software. 6 weeks were dedicated to software development, in which team meetings were conducted.</a:t>
            </a:r>
          </a:p>
          <a:p>
            <a:pPr>
              <a:buClr>
                <a:schemeClr val="tx1"/>
              </a:buClr>
            </a:pPr>
            <a:r>
              <a:rPr lang="en-US" sz="1800">
                <a:latin typeface="Calibri"/>
                <a:ea typeface="Calibri"/>
                <a:cs typeface="Calibri"/>
              </a:rPr>
              <a:t>Given that the product is being created for academic purposes, the resources should come at no cost to the client. Because of this, we turned to free solutions such as the WordPress website builder. This included themes and plugins that could be used in the product, as well as the ability to implement custom functions to suit our requirements.</a:t>
            </a:r>
          </a:p>
        </p:txBody>
      </p:sp>
    </p:spTree>
    <p:extLst>
      <p:ext uri="{BB962C8B-B14F-4D97-AF65-F5344CB8AC3E}">
        <p14:creationId xmlns:p14="http://schemas.microsoft.com/office/powerpoint/2010/main" val="2249002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946"/>
    </mc:Choice>
    <mc:Fallback xmlns="">
      <p:transition spd="slow" advTm="19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34">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57" name="Freeform: Shape 38">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89547D-4B3A-376F-A30E-AB750FA528C7}"/>
              </a:ext>
            </a:extLst>
          </p:cNvPr>
          <p:cNvSpPr>
            <a:spLocks noGrp="1"/>
          </p:cNvSpPr>
          <p:nvPr>
            <p:ph type="title"/>
          </p:nvPr>
        </p:nvSpPr>
        <p:spPr>
          <a:xfrm>
            <a:off x="559069" y="2257401"/>
            <a:ext cx="3522879" cy="2090747"/>
          </a:xfrm>
        </p:spPr>
        <p:txBody>
          <a:bodyPr>
            <a:normAutofit/>
          </a:bodyPr>
          <a:lstStyle/>
          <a:p>
            <a:pPr algn="r"/>
            <a:r>
              <a:rPr lang="en-US">
                <a:solidFill>
                  <a:srgbClr val="FFFFFF"/>
                </a:solidFill>
                <a:ea typeface="Calibri Light"/>
                <a:cs typeface="Calibri Light"/>
              </a:rPr>
              <a:t>Boundaries and Constraints</a:t>
            </a:r>
            <a:endParaRPr lang="en-US">
              <a:solidFill>
                <a:srgbClr val="FFFFFF"/>
              </a:solidFill>
            </a:endParaRPr>
          </a:p>
        </p:txBody>
      </p:sp>
      <p:sp>
        <p:nvSpPr>
          <p:cNvPr id="3" name="Content Placeholder 2">
            <a:extLst>
              <a:ext uri="{FF2B5EF4-FFF2-40B4-BE49-F238E27FC236}">
                <a16:creationId xmlns:a16="http://schemas.microsoft.com/office/drawing/2014/main" id="{A638F502-B12C-4399-0C38-FBA68C01424C}"/>
              </a:ext>
            </a:extLst>
          </p:cNvPr>
          <p:cNvSpPr>
            <a:spLocks noGrp="1"/>
          </p:cNvSpPr>
          <p:nvPr>
            <p:ph idx="1"/>
          </p:nvPr>
        </p:nvSpPr>
        <p:spPr>
          <a:xfrm>
            <a:off x="5314873" y="1450818"/>
            <a:ext cx="5919503" cy="4240409"/>
          </a:xfrm>
        </p:spPr>
        <p:txBody>
          <a:bodyPr vert="horz" lIns="91440" tIns="45720" rIns="91440" bIns="45720" rtlCol="0" anchor="t">
            <a:normAutofit lnSpcReduction="10000"/>
          </a:bodyPr>
          <a:lstStyle/>
          <a:p>
            <a:pPr>
              <a:buClr>
                <a:schemeClr val="tx1"/>
              </a:buClr>
            </a:pPr>
            <a:r>
              <a:rPr lang="en-US" sz="1600" dirty="0">
                <a:latin typeface="Calibri"/>
                <a:ea typeface="Calibri"/>
                <a:cs typeface="Calibri"/>
              </a:rPr>
              <a:t>Other free resources that were used for development include GitHub for storing and managing the files, and Trello for task management. We also made use of the issues tab on GitHub so that we could get feedback from other team members. This helped assist teamwork and prevented team members being stuck on a task. </a:t>
            </a:r>
          </a:p>
          <a:p>
            <a:pPr>
              <a:buClr>
                <a:schemeClr val="tx1"/>
              </a:buClr>
            </a:pPr>
            <a:r>
              <a:rPr lang="en-US" sz="1600" dirty="0">
                <a:latin typeface="Calibri"/>
                <a:ea typeface="Calibri"/>
                <a:cs typeface="Calibri"/>
              </a:rPr>
              <a:t>Since there weren't many opportunities to work as a team in-person, communication was an obstacle we needed to get around. Discord was our tool of choice for this aspect of development, as it provided features such as messaging, voice chat, and screen sharing that proved to be useful for collaboration during team meetings. </a:t>
            </a:r>
          </a:p>
          <a:p>
            <a:pPr>
              <a:buClr>
                <a:srgbClr val="000000"/>
              </a:buClr>
            </a:pPr>
            <a:r>
              <a:rPr lang="en-US" sz="1600" dirty="0">
                <a:latin typeface="Calibri"/>
                <a:ea typeface="Calibri"/>
                <a:cs typeface="Calibri"/>
              </a:rPr>
              <a:t>WordPress didn’t seem to be very well suited for multiple people working on the project simultaneously, so we ran the risk of encountering merge conflicts whenever we pushed our work to GitHub. Our solution to this was to coordinate the files we were working on, ensuring not to create any kind of overlap.</a:t>
            </a:r>
          </a:p>
        </p:txBody>
      </p:sp>
    </p:spTree>
    <p:extLst>
      <p:ext uri="{BB962C8B-B14F-4D97-AF65-F5344CB8AC3E}">
        <p14:creationId xmlns:p14="http://schemas.microsoft.com/office/powerpoint/2010/main" val="3797550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98"/>
    </mc:Choice>
    <mc:Fallback xmlns="">
      <p:transition spd="slow" advTm="189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970</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ITPR7.508 Business Application Programming</vt:lpstr>
      <vt:lpstr>General overview of client's business</vt:lpstr>
      <vt:lpstr>General overview of client's business part two</vt:lpstr>
      <vt:lpstr>How proposed product fits business </vt:lpstr>
      <vt:lpstr>How proposed product fits business </vt:lpstr>
      <vt:lpstr>Highlights of interest to client</vt:lpstr>
      <vt:lpstr>Boundaries and Constraints</vt:lpstr>
      <vt:lpstr>Boundaries and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Javarn Tromp de Haas</dc:creator>
  <cp:lastModifiedBy>Tromp De Haas Javarn Jean</cp:lastModifiedBy>
  <cp:revision>2</cp:revision>
  <dcterms:created xsi:type="dcterms:W3CDTF">2023-06-18T04:06:59Z</dcterms:created>
  <dcterms:modified xsi:type="dcterms:W3CDTF">2023-06-19T22:21:38Z</dcterms:modified>
</cp:coreProperties>
</file>