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</p:sldMasterIdLst>
  <p:notesMasterIdLst>
    <p:notesMasterId r:id="rId21"/>
  </p:notesMasterIdLst>
  <p:handoutMasterIdLst>
    <p:handoutMasterId r:id="rId22"/>
  </p:handoutMasterIdLst>
  <p:sldIdLst>
    <p:sldId id="1487" r:id="rId2"/>
    <p:sldId id="1471" r:id="rId3"/>
    <p:sldId id="1477" r:id="rId4"/>
    <p:sldId id="1478" r:id="rId5"/>
    <p:sldId id="1479" r:id="rId6"/>
    <p:sldId id="1466" r:id="rId7"/>
    <p:sldId id="1467" r:id="rId8"/>
    <p:sldId id="1480" r:id="rId9"/>
    <p:sldId id="1481" r:id="rId10"/>
    <p:sldId id="1484" r:id="rId11"/>
    <p:sldId id="1485" r:id="rId12"/>
    <p:sldId id="1464" r:id="rId13"/>
    <p:sldId id="1474" r:id="rId14"/>
    <p:sldId id="1475" r:id="rId15"/>
    <p:sldId id="1476" r:id="rId16"/>
    <p:sldId id="1473" r:id="rId17"/>
    <p:sldId id="1482" r:id="rId18"/>
    <p:sldId id="1483" r:id="rId19"/>
    <p:sldId id="1491" r:id="rId20"/>
  </p:sldIdLst>
  <p:sldSz cx="12188825" cy="6858000"/>
  <p:notesSz cx="7086600" cy="93726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orient="horz" pos="3000" userDrawn="1">
          <p15:clr>
            <a:srgbClr val="A4A3A4"/>
          </p15:clr>
        </p15:guide>
        <p15:guide id="3" orient="horz" pos="4200" userDrawn="1">
          <p15:clr>
            <a:srgbClr val="A4A3A4"/>
          </p15:clr>
        </p15:guide>
        <p15:guide id="8" orient="horz" pos="2376" userDrawn="1">
          <p15:clr>
            <a:srgbClr val="A4A3A4"/>
          </p15:clr>
        </p15:guide>
        <p15:guide id="9" orient="horz" pos="2952" userDrawn="1">
          <p15:clr>
            <a:srgbClr val="A4A3A4"/>
          </p15:clr>
        </p15:guide>
        <p15:guide id="10" pos="311" userDrawn="1">
          <p15:clr>
            <a:srgbClr val="A4A3A4"/>
          </p15:clr>
        </p15:guide>
        <p15:guide id="12" pos="7559" userDrawn="1">
          <p15:clr>
            <a:srgbClr val="A4A3A4"/>
          </p15:clr>
        </p15:guide>
        <p15:guide id="14" pos="3911" userDrawn="1">
          <p15:clr>
            <a:srgbClr val="A4A3A4"/>
          </p15:clr>
        </p15:guide>
        <p15:guide id="15" pos="2111" userDrawn="1">
          <p15:clr>
            <a:srgbClr val="A4A3A4"/>
          </p15:clr>
        </p15:guide>
        <p15:guide id="19" pos="2759" userDrawn="1">
          <p15:clr>
            <a:srgbClr val="A4A3A4"/>
          </p15:clr>
        </p15:guide>
        <p15:guide id="20" orient="horz" pos="2040" userDrawn="1">
          <p15:clr>
            <a:srgbClr val="A4A3A4"/>
          </p15:clr>
        </p15:guide>
        <p15:guide id="21" orient="horz" pos="2880" userDrawn="1">
          <p15:clr>
            <a:srgbClr val="A4A3A4"/>
          </p15:clr>
        </p15:guide>
        <p15:guide id="22" orient="horz" pos="3942">
          <p15:clr>
            <a:srgbClr val="A4A3A4"/>
          </p15:clr>
        </p15:guide>
        <p15:guide id="23" pos="7229">
          <p15:clr>
            <a:srgbClr val="A4A3A4"/>
          </p15:clr>
        </p15:guide>
        <p15:guide id="24" orient="horz" pos="3648" userDrawn="1">
          <p15:clr>
            <a:srgbClr val="A4A3A4"/>
          </p15:clr>
        </p15:guide>
        <p15:guide id="25" orient="horz" pos="4104" userDrawn="1">
          <p15:clr>
            <a:srgbClr val="A4A3A4"/>
          </p15:clr>
        </p15:guide>
        <p15:guide id="26" orient="horz" pos="3696" userDrawn="1">
          <p15:clr>
            <a:srgbClr val="A4A3A4"/>
          </p15:clr>
        </p15:guide>
        <p15:guide id="27" pos="149">
          <p15:clr>
            <a:srgbClr val="A4A3A4"/>
          </p15:clr>
        </p15:guide>
        <p15:guide id="28" pos="1967" userDrawn="1">
          <p15:clr>
            <a:srgbClr val="A4A3A4"/>
          </p15:clr>
        </p15:guide>
        <p15:guide id="29" pos="6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3" userDrawn="1">
          <p15:clr>
            <a:srgbClr val="A4A3A4"/>
          </p15:clr>
        </p15:guide>
        <p15:guide id="3" orient="horz" pos="2952" userDrawn="1">
          <p15:clr>
            <a:srgbClr val="A4A3A4"/>
          </p15:clr>
        </p15:guide>
        <p15:guide id="4" pos="223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Aut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456"/>
    <a:srgbClr val="56C0EF"/>
    <a:srgbClr val="53513A"/>
    <a:srgbClr val="000080"/>
    <a:srgbClr val="B7A7A7"/>
    <a:srgbClr val="FF9379"/>
    <a:srgbClr val="CC0000"/>
    <a:srgbClr val="9A9600"/>
    <a:srgbClr val="614234"/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77128" autoAdjust="0"/>
  </p:normalViewPr>
  <p:slideViewPr>
    <p:cSldViewPr snapToGrid="0">
      <p:cViewPr>
        <p:scale>
          <a:sx n="33" d="100"/>
          <a:sy n="33" d="100"/>
        </p:scale>
        <p:origin x="3630" y="1560"/>
      </p:cViewPr>
      <p:guideLst>
        <p:guide orient="horz" pos="2328"/>
        <p:guide orient="horz" pos="3000"/>
        <p:guide orient="horz" pos="4200"/>
        <p:guide orient="horz" pos="2376"/>
        <p:guide orient="horz" pos="2952"/>
        <p:guide pos="311"/>
        <p:guide pos="7559"/>
        <p:guide pos="3911"/>
        <p:guide pos="2111"/>
        <p:guide pos="2759"/>
        <p:guide orient="horz" pos="2040"/>
        <p:guide orient="horz" pos="2880"/>
        <p:guide orient="horz" pos="3942"/>
        <p:guide pos="7229"/>
        <p:guide orient="horz" pos="3648"/>
        <p:guide orient="horz" pos="4104"/>
        <p:guide orient="horz" pos="3696"/>
        <p:guide pos="149"/>
        <p:guide pos="1967"/>
        <p:guide pos="6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260"/>
    </p:cViewPr>
  </p:sorterViewPr>
  <p:notesViewPr>
    <p:cSldViewPr snapToGrid="0" showGuides="1">
      <p:cViewPr>
        <p:scale>
          <a:sx n="75" d="100"/>
          <a:sy n="75" d="100"/>
        </p:scale>
        <p:origin x="4038" y="732"/>
      </p:cViewPr>
      <p:guideLst>
        <p:guide orient="horz" pos="2904"/>
        <p:guide pos="2183"/>
        <p:guide orient="horz" pos="2952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488649-8371-4304-BCBF-DF4DE0147E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14788" y="8902700"/>
            <a:ext cx="3070225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1CB6-3E5E-411A-A4FC-FE2317F7D52D}" type="slidenum">
              <a:rPr lang="de-DE" sz="1400" smtClean="0">
                <a:latin typeface="Consolas" panose="020B0609020204030204" pitchFamily="49" charset="0"/>
              </a:rPr>
              <a:t>‹Nr.›</a:t>
            </a:fld>
            <a:endParaRPr lang="de-DE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3263"/>
            <a:ext cx="6245225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4" tIns="47022" rIns="94044" bIns="47022" rtlCol="0" anchor="ctr"/>
          <a:lstStyle/>
          <a:p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437005" y="4451330"/>
            <a:ext cx="6228907" cy="4451013"/>
          </a:xfrm>
          <a:prstGeom prst="rect">
            <a:avLst/>
          </a:prstGeom>
        </p:spPr>
        <p:txBody>
          <a:bodyPr vert="horz" lIns="94044" tIns="47022" rIns="94044" bIns="47022" rtlCol="0"/>
          <a:lstStyle/>
          <a:p>
            <a:pPr lvl="0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106286" y="8902344"/>
            <a:ext cx="978673" cy="468630"/>
          </a:xfrm>
          <a:prstGeom prst="rect">
            <a:avLst/>
          </a:prstGeom>
        </p:spPr>
        <p:txBody>
          <a:bodyPr vert="horz" lIns="94044" tIns="47022" rIns="94044" bIns="47022" rtlCol="0" anchor="b"/>
          <a:lstStyle>
            <a:lvl1pPr algn="r">
              <a:defRPr sz="1400">
                <a:latin typeface="Consolas" panose="020B0609020204030204" pitchFamily="49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1pPr>
    <a:lvl2pPr marL="107152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2pPr>
    <a:lvl3pPr marL="212980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3pPr>
    <a:lvl4pPr marL="336008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4pPr>
    <a:lvl5pPr marL="500042" indent="0" algn="l" defTabSz="914363" rtl="0" eaLnBrk="1" latinLnBrk="0" hangingPunct="1">
      <a:lnSpc>
        <a:spcPct val="150000"/>
      </a:lnSpc>
      <a:spcAft>
        <a:spcPts val="0"/>
      </a:spcAft>
      <a:buFont typeface="Arial" panose="020B0604020202020204" pitchFamily="34" charset="0"/>
      <a:buNone/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JustinWGrote/status/1222562135508566016?s=20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indowsadmins.com/why-move-to-powershell-7-from-windows-powershell/" TargetMode="External"/><Relationship Id="rId4" Type="http://schemas.openxmlformats.org/officeDocument/2006/relationships/hyperlink" Target="https://powershell.one/tricks/performance/group-objec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werShell/blob/b1e998046e12ebe5da9dee479f20d479aa2256d7/src/System.Management.Automation/FormatAndOutput/DefaultFormatters/PowerShellCore_format_ps1xml.cs#L1649-L168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12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8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85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Ubuntu 20.04 LTS</a:t>
            </a:r>
            <a:endParaRPr lang="en-DE"/>
          </a:p>
          <a:p>
            <a:r>
              <a:rPr lang="de-DE"/>
              <a:t>Focal Fossa	</a:t>
            </a:r>
            <a:endParaRPr lang="en-DE"/>
          </a:p>
          <a:p>
            <a:r>
              <a:rPr lang="de-DE"/>
              <a:t>R</a:t>
            </a:r>
            <a:r>
              <a:rPr lang="en-DE"/>
              <a:t>eleased: </a:t>
            </a:r>
            <a:r>
              <a:rPr lang="de-DE"/>
              <a:t>April 23, 2020</a:t>
            </a:r>
            <a:endParaRPr lang="en-DE"/>
          </a:p>
          <a:p>
            <a:endParaRPr lang="en-DE"/>
          </a:p>
          <a:p>
            <a:r>
              <a:rPr lang="en-DE"/>
              <a:t># Use PS preview</a:t>
            </a:r>
          </a:p>
          <a:p>
            <a:r>
              <a:rPr lang="en-DE" sz="12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nap info powershell-preview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13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B</a:t>
            </a:r>
            <a:r>
              <a:rPr lang="en-US"/>
              <a:t>i</a:t>
            </a:r>
            <a:r>
              <a:rPr lang="en-DE"/>
              <a:t>l</a:t>
            </a:r>
            <a:r>
              <a:rPr lang="en-US"/>
              <a:t>d</a:t>
            </a:r>
            <a:r>
              <a:rPr lang="en-DE"/>
              <a:t>: </a:t>
            </a:r>
            <a:r>
              <a:rPr lang="en-US"/>
              <a:t>https://commons.wikimedia.org/wiki/File:Maui,_Hawaii_beach.jpg</a:t>
            </a:r>
            <a:endParaRPr lang="en-DE"/>
          </a:p>
          <a:p>
            <a:endParaRPr lang="en-DE"/>
          </a:p>
          <a:p>
            <a:r>
              <a:rPr lang="en-US"/>
              <a:t>https://www.heise.de/developer/meldung/Build-2020-Aus-Xamarin-Forms-wird-MAUI-4724947.html</a:t>
            </a:r>
            <a:endParaRPr lang="en-DE"/>
          </a:p>
          <a:p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410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B</a:t>
            </a:r>
            <a:r>
              <a:rPr lang="en-US"/>
              <a:t>i</a:t>
            </a:r>
            <a:r>
              <a:rPr lang="en-DE"/>
              <a:t>l</a:t>
            </a:r>
            <a:r>
              <a:rPr lang="en-US"/>
              <a:t>d</a:t>
            </a:r>
            <a:r>
              <a:rPr lang="en-DE"/>
              <a:t>: </a:t>
            </a:r>
            <a:r>
              <a:rPr lang="en-US"/>
              <a:t>https://commons.wikimedia.org/wiki/File:Maui,_Hawaii_beach.jpg</a:t>
            </a:r>
            <a:endParaRPr lang="en-DE"/>
          </a:p>
          <a:p>
            <a:endParaRPr lang="en-DE"/>
          </a:p>
          <a:p>
            <a:r>
              <a:rPr lang="en-US"/>
              <a:t>https://itsfoss.com/microsoft-maui-kde-row/</a:t>
            </a:r>
            <a:endParaRPr lang="en-DE"/>
          </a:p>
          <a:p>
            <a:endParaRPr lang="en-DE"/>
          </a:p>
          <a:p>
            <a:r>
              <a:rPr lang="en-US"/>
              <a:t>https://github.com/dotnet/maui/issues/35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0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5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94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30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8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DE"/>
              <a:t>c</a:t>
            </a:r>
            <a:r>
              <a:rPr lang="en-US"/>
              <a:t>r</a:t>
            </a:r>
            <a:r>
              <a:rPr lang="en-DE"/>
              <a:t>e</a:t>
            </a:r>
            <a:r>
              <a:rPr lang="en-US"/>
              <a:t>e</a:t>
            </a:r>
            <a:r>
              <a:rPr lang="en-DE"/>
              <a:t>n</a:t>
            </a:r>
            <a:r>
              <a:rPr lang="en-US"/>
              <a:t>s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t: </a:t>
            </a:r>
            <a:r>
              <a:rPr lang="en-US"/>
              <a:t>https://www.sportschau.de/tourdefrance/tour-de-france-erste-etappe-114.html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7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https://twitter.com/JustinWGrote/status/1222562135508566016?s=20</a:t>
            </a:r>
            <a:endParaRPr lang="en-US"/>
          </a:p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DE">
                <a:hlinkClick r:id="rId4"/>
              </a:rPr>
              <a:t>https://powershell.one/tricks/performance/group-object</a:t>
            </a:r>
            <a:endParaRPr lang="en-US"/>
          </a:p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DE">
                <a:hlinkClick r:id="rId5"/>
              </a:rPr>
              <a:t>https://windowsadmins.com/why-move-to-powershell-7-from-windows-powershell/</a:t>
            </a:r>
            <a:endParaRPr lang="en-US"/>
          </a:p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l" defTabSz="914363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DE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4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9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</a:t>
            </a:r>
            <a:r>
              <a:rPr lang="en-DE"/>
              <a:t>h</a:t>
            </a:r>
            <a:r>
              <a:rPr lang="de-DE"/>
              <a:t>i</a:t>
            </a:r>
            <a:r>
              <a:rPr lang="en-DE"/>
              <a:t>s </a:t>
            </a:r>
            <a:r>
              <a:rPr lang="de-DE"/>
              <a:t>i</a:t>
            </a:r>
            <a:r>
              <a:rPr lang="en-DE"/>
              <a:t>s </a:t>
            </a:r>
            <a:r>
              <a:rPr lang="de-DE"/>
              <a:t>a</a:t>
            </a:r>
            <a:r>
              <a:rPr lang="en-DE"/>
              <a:t>n </a:t>
            </a:r>
            <a:r>
              <a:rPr lang="de-DE"/>
              <a:t>e</a:t>
            </a:r>
            <a:r>
              <a:rPr lang="en-DE"/>
              <a:t>r</a:t>
            </a:r>
            <a:r>
              <a:rPr lang="de-DE"/>
              <a:t>r</a:t>
            </a:r>
            <a:r>
              <a:rPr lang="en-DE"/>
              <a:t>o</a:t>
            </a:r>
            <a:r>
              <a:rPr lang="de-DE"/>
              <a:t>r</a:t>
            </a:r>
            <a:r>
              <a:rPr lang="en-DE"/>
              <a:t> </a:t>
            </a:r>
            <a:r>
              <a:rPr lang="de-DE"/>
              <a:t>i</a:t>
            </a:r>
            <a:r>
              <a:rPr lang="en-DE"/>
              <a:t>n </a:t>
            </a:r>
            <a:r>
              <a:rPr lang="de-DE"/>
              <a:t>t</a:t>
            </a:r>
            <a:r>
              <a:rPr lang="en-DE"/>
              <a:t>h</a:t>
            </a:r>
            <a:r>
              <a:rPr lang="de-DE"/>
              <a:t>e</a:t>
            </a:r>
            <a:r>
              <a:rPr lang="en-DE"/>
              <a:t> </a:t>
            </a:r>
            <a:r>
              <a:rPr lang="de-DE"/>
              <a:t>s</a:t>
            </a:r>
            <a:r>
              <a:rPr lang="en-DE"/>
              <a:t>o</a:t>
            </a:r>
            <a:r>
              <a:rPr lang="de-DE"/>
              <a:t>u</a:t>
            </a:r>
            <a:r>
              <a:rPr lang="en-DE"/>
              <a:t>r</a:t>
            </a:r>
            <a:r>
              <a:rPr lang="de-DE"/>
              <a:t>c</a:t>
            </a:r>
            <a:r>
              <a:rPr lang="en-DE"/>
              <a:t>e </a:t>
            </a:r>
            <a:r>
              <a:rPr lang="de-DE"/>
              <a:t>c</a:t>
            </a:r>
            <a:r>
              <a:rPr lang="en-DE"/>
              <a:t>o</a:t>
            </a:r>
            <a:r>
              <a:rPr lang="de-DE"/>
              <a:t>d</a:t>
            </a:r>
            <a:r>
              <a:rPr lang="en-DE"/>
              <a:t>e: </a:t>
            </a:r>
          </a:p>
          <a:p>
            <a:endParaRPr lang="en-DE"/>
          </a:p>
          <a:p>
            <a:r>
              <a:rPr lang="de-DE">
                <a:hlinkClick r:id="rId3"/>
              </a:rPr>
              <a:t>https://github.com/PowerShell/PowerShell/blob/b1e998046e12ebe5da9dee479f20d479aa2256d7/src/System.Management.Automation/FormatAndOutput/DefaultFormatters/PowerShellCore_format_ps1xml.cs#L1649-L1686</a:t>
            </a:r>
            <a:endParaRPr lang="en-DE"/>
          </a:p>
          <a:p>
            <a:endParaRPr lang="en-DE" sz="1000"/>
          </a:p>
          <a:p>
            <a:endParaRPr lang="en-DE" sz="1000"/>
          </a:p>
          <a:p>
            <a:r>
              <a:rPr lang="de-DE" sz="1000"/>
              <a:t>L</a:t>
            </a:r>
            <a:r>
              <a:rPr lang="en-DE" sz="1000"/>
              <a:t>i</a:t>
            </a:r>
            <a:r>
              <a:rPr lang="de-DE" sz="1000"/>
              <a:t>n</a:t>
            </a:r>
            <a:r>
              <a:rPr lang="en-DE" sz="1000"/>
              <a:t>e 1672-1675 (2020-04-29)</a:t>
            </a:r>
          </a:p>
          <a:p>
            <a:r>
              <a:rPr lang="de-DE" sz="1000"/>
              <a:t>                .AddScriptBlockColumn(@"</a:t>
            </a:r>
          </a:p>
          <a:p>
            <a:r>
              <a:rPr lang="de-DE" sz="1000"/>
              <a:t>                    $result = [System.Collections.ArrayList]::new()</a:t>
            </a:r>
          </a:p>
          <a:p>
            <a:r>
              <a:rPr lang="de-DE" sz="1000"/>
              <a:t>                    $editions = $_.CompatiblePSEditions</a:t>
            </a:r>
          </a:p>
          <a:p>
            <a:r>
              <a:rPr lang="de-DE" sz="1000"/>
              <a:t>                    </a:t>
            </a:r>
            <a:r>
              <a:rPr lang="de-DE" sz="1000" b="1"/>
              <a:t>if (-not $editions)</a:t>
            </a:r>
          </a:p>
          <a:p>
            <a:r>
              <a:rPr lang="de-DE" sz="1000"/>
              <a:t>                    {</a:t>
            </a:r>
          </a:p>
          <a:p>
            <a:r>
              <a:rPr lang="de-DE" sz="1000"/>
              <a:t>                        $editions = @('Desktop')</a:t>
            </a:r>
          </a:p>
          <a:p>
            <a:r>
              <a:rPr lang="de-DE" sz="1000"/>
              <a:t>                    }</a:t>
            </a:r>
            <a:endParaRPr lang="en-DE" sz="1000"/>
          </a:p>
          <a:p>
            <a:br>
              <a:rPr lang="en-DE" sz="1000"/>
            </a:br>
            <a:r>
              <a:rPr lang="en-DE" sz="1000"/>
              <a:t>I</a:t>
            </a:r>
            <a:r>
              <a:rPr lang="de-DE" sz="1000"/>
              <a:t>s</a:t>
            </a:r>
            <a:r>
              <a:rPr lang="en-DE" sz="1000"/>
              <a:t>s</a:t>
            </a:r>
            <a:r>
              <a:rPr lang="de-DE" sz="1000"/>
              <a:t>u</a:t>
            </a:r>
            <a:r>
              <a:rPr lang="en-DE" sz="1000"/>
              <a:t>e </a:t>
            </a:r>
            <a:r>
              <a:rPr lang="en-US" sz="1000"/>
              <a:t>#7856</a:t>
            </a:r>
            <a:r>
              <a:rPr lang="en-DE" sz="1000"/>
              <a:t>: "</a:t>
            </a:r>
            <a:r>
              <a:rPr lang="en-US" sz="1000"/>
              <a:t>PSEdition module field should not say "Desk" when no CompatiblePSEditions field is given in the manifest</a:t>
            </a:r>
            <a:r>
              <a:rPr lang="en-DE" sz="1000"/>
              <a:t>"</a:t>
            </a:r>
            <a:r>
              <a:rPr lang="en-US" sz="1000"/>
              <a:t> </a:t>
            </a:r>
            <a:r>
              <a:rPr lang="de-DE" sz="1000"/>
              <a:t>https://github.com/PowerShell/PowerShell/issues/7856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0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0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694" y="2109542"/>
            <a:ext cx="10237787" cy="997196"/>
          </a:xfrm>
        </p:spPr>
        <p:txBody>
          <a:bodyPr anchor="b" anchorCtr="0"/>
          <a:lstStyle>
            <a:lvl1pPr>
              <a:defRPr sz="7200" spc="-150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694" y="3425825"/>
            <a:ext cx="10237787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7715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8090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8090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13237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-9525" y="0"/>
            <a:ext cx="5986463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0"/>
            <a:ext cx="523240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149" y="1681904"/>
            <a:ext cx="5484740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0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8713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0" y="0"/>
            <a:ext cx="621982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99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6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621982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99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9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5967413" y="0"/>
            <a:ext cx="6221411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18090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6218090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</p:spTree>
    <p:extLst>
      <p:ext uri="{BB962C8B-B14F-4D97-AF65-F5344CB8AC3E}">
        <p14:creationId xmlns:p14="http://schemas.microsoft.com/office/powerpoint/2010/main" val="279596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857250"/>
            <a:ext cx="12188825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520700" y="1358053"/>
            <a:ext cx="11152188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4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“Click to edit Master text styles”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520700" y="4343400"/>
            <a:ext cx="11152188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261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54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0" y="1155940"/>
            <a:ext cx="12188825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8318" y="1447800"/>
            <a:ext cx="11152188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3972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730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79851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30288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000" y="2339546"/>
            <a:ext cx="8822964" cy="2837529"/>
          </a:xfrm>
          <a:solidFill>
            <a:srgbClr val="01245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4572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sz="4000" baseline="0" dirty="0">
                <a:solidFill>
                  <a:srgbClr val="FFFFFF"/>
                </a:solidFill>
                <a:latin typeface="Segoe UI Light"/>
                <a:cs typeface="+mn-cs"/>
              </a:defRPr>
            </a:lvl1pPr>
          </a:lstStyle>
          <a:p>
            <a:pPr marL="0" lvl="0"/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Session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" y="214287"/>
            <a:ext cx="3161888" cy="14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0126" y="2980724"/>
            <a:ext cx="7169534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spc="-7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619" rtl="0" eaLnBrk="1" latinLnBrk="0" hangingPunct="1">
              <a:spcBef>
                <a:spcPct val="2000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169" y="1505896"/>
            <a:ext cx="3853623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noAutofit/>
          </a:bodyPr>
          <a:lstStyle>
            <a:lvl1pPr>
              <a:defRPr lang="en-US" dirty="0">
                <a:solidFill>
                  <a:srgbClr val="00B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chy Slide Orange">
    <p:bg>
      <p:bgPr>
        <a:solidFill>
          <a:srgbClr val="A82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4" y="2819603"/>
            <a:ext cx="11149013" cy="1218795"/>
          </a:xfrm>
          <a:prstGeom prst="rect">
            <a:avLst/>
          </a:prstGeom>
        </p:spPr>
        <p:txBody>
          <a:bodyPr lIns="91419" tIns="45710" rIns="91419" bIns="45710" anchor="b" anchorCtr="0"/>
          <a:lstStyle>
            <a:lvl1pPr>
              <a:defRPr sz="880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3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112" y="2819603"/>
            <a:ext cx="11149013" cy="1218795"/>
          </a:xfrm>
        </p:spPr>
        <p:txBody>
          <a:bodyPr anchor="b" anchorCtr="0"/>
          <a:lstStyle>
            <a:lvl1pPr>
              <a:defRPr sz="8800" spc="-3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139" y="4343400"/>
            <a:ext cx="10237786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3138" y="2739678"/>
            <a:ext cx="10245725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rgbClr val="00BFFF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3138" y="1447800"/>
            <a:ext cx="10237787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6600" spc="-15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5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400"/>
              </a:spcBef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3177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693738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112" y="1447799"/>
            <a:ext cx="11149013" cy="2043636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4000"/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20700" y="1447800"/>
            <a:ext cx="5394960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33363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693738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277928" y="1447800"/>
            <a:ext cx="5394960" cy="2462213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lang="en-US" sz="2800" kern="1200" spc="-7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1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33363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603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8738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-7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Edit Master text styles</a:t>
            </a:r>
          </a:p>
          <a:p>
            <a:pPr marL="0" marR="0" lvl="1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Third level</a:t>
            </a:r>
          </a:p>
          <a:p>
            <a:pPr marL="0" marR="0" lvl="3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Fourth level</a:t>
            </a:r>
          </a:p>
          <a:p>
            <a:pPr marL="0" marR="0" lvl="4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684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0"/>
            <a:ext cx="543353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8149" y="1681904"/>
            <a:ext cx="5484740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lang="en-US" sz="2000" kern="12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00B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1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08713" y="0"/>
            <a:ext cx="5980112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insert photo.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0699" y="1447801"/>
            <a:ext cx="5433533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520699" y="2734985"/>
            <a:ext cx="5444165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 lang="en-US" sz="2000" kern="1200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Segoe UI" pitchFamily="34" charset="0"/>
              </a:defRPr>
            </a:lvl1pPr>
            <a:lvl2pPr marL="914240" indent="-380933">
              <a:defRPr lang="en-US" sz="21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914240" indent="-228560">
              <a:defRPr lang="en-US" sz="1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1218987" indent="-228560"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447547" indent="-228560">
              <a:defRPr lang="en-US" sz="16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2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700" y="1447800"/>
            <a:ext cx="11152188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278" r:id="rId2"/>
    <p:sldLayoutId id="2147484084" r:id="rId3"/>
    <p:sldLayoutId id="2147484085" r:id="rId4"/>
    <p:sldLayoutId id="2147484088" r:id="rId5"/>
    <p:sldLayoutId id="2147484086" r:id="rId6"/>
    <p:sldLayoutId id="2147484091" r:id="rId7"/>
    <p:sldLayoutId id="2147484119" r:id="rId8"/>
    <p:sldLayoutId id="2147484116" r:id="rId9"/>
    <p:sldLayoutId id="2147484117" r:id="rId10"/>
    <p:sldLayoutId id="2147484140" r:id="rId11"/>
    <p:sldLayoutId id="2147484141" r:id="rId12"/>
    <p:sldLayoutId id="2147484164" r:id="rId13"/>
    <p:sldLayoutId id="2147484142" r:id="rId14"/>
    <p:sldLayoutId id="2147484143" r:id="rId15"/>
    <p:sldLayoutId id="2147484092" r:id="rId16"/>
    <p:sldLayoutId id="2147484148" r:id="rId17"/>
    <p:sldLayoutId id="2147484093" r:id="rId18"/>
    <p:sldLayoutId id="2147484094" r:id="rId19"/>
    <p:sldLayoutId id="2147484291" r:id="rId20"/>
    <p:sldLayoutId id="2147484293" r:id="rId21"/>
  </p:sldLayoutIdLst>
  <p:transition>
    <p:fade/>
  </p:transition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00BFFF"/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3600" kern="1200" spc="-70" baseline="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73088" marR="0" indent="-233363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github.com/dotnet/maui/issues/35" TargetMode="External"/><Relationship Id="rId4" Type="http://schemas.openxmlformats.org/officeDocument/2006/relationships/hyperlink" Target="https://github.com/davidortinau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zdnet.com/article/one-microsoft-strikes-again-with-latest-partner-services-re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owerShell/PowerShell/blob/master/LICENSE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4C2690-F97F-4CAB-BAC1-583229758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Title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  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7 Mythen über PS 7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Speaker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Thorsten Butz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Uri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thorsten-butz.de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Twitter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DE" sz="3600">
                <a:solidFill>
                  <a:srgbClr val="8B0000"/>
                </a:solidFill>
                <a:latin typeface="Consolas" panose="020B0609020204030204" pitchFamily="49" charset="0"/>
              </a:rPr>
              <a:t>@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thorstenbutz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Podcast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slidingwindows.de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36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70EF8A-ADC9-403F-B5C4-A87E6D03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about_Session</a:t>
            </a:r>
          </a:p>
        </p:txBody>
      </p:sp>
    </p:spTree>
    <p:extLst>
      <p:ext uri="{BB962C8B-B14F-4D97-AF65-F5344CB8AC3E}">
        <p14:creationId xmlns:p14="http://schemas.microsoft.com/office/powerpoint/2010/main" val="12873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2BF32-E92F-4A47-802D-07093D80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MIT-Lizenz: ThreadJobs, PowerShellGet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FC8A5D-5FBA-46EB-B5FF-489C454DAA8B}"/>
              </a:ext>
            </a:extLst>
          </p:cNvPr>
          <p:cNvSpPr/>
          <p:nvPr/>
        </p:nvSpPr>
        <p:spPr>
          <a:xfrm>
            <a:off x="4079631" y="6436957"/>
            <a:ext cx="86516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https://github.com/PowerShell/PowerShellGet/blob/master/LICENSE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4B7F50-FDFE-4070-AD23-BA665CAEF59E}"/>
              </a:ext>
            </a:extLst>
          </p:cNvPr>
          <p:cNvSpPr/>
          <p:nvPr/>
        </p:nvSpPr>
        <p:spPr>
          <a:xfrm>
            <a:off x="519112" y="4418864"/>
            <a:ext cx="6092825" cy="698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https://github.com/PaulHigin/PSThreadJob/</a:t>
            </a:r>
          </a:p>
          <a:p>
            <a:pPr>
              <a:lnSpc>
                <a:spcPct val="150000"/>
              </a:lnSpc>
            </a:pPr>
            <a:r>
              <a:rPr lang="en-US" sz="1400"/>
              <a:t>blob/master/LICENSE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0F4C17-B8CD-48F8-893D-CD814CD6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196392"/>
            <a:ext cx="7173326" cy="319608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16D903C-2CCC-4947-B123-C5F1FB7AF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556" y="3227032"/>
            <a:ext cx="7243763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8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7AA31-CA6E-4A34-BB91-FC5D4B27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Apache-Lizenz: Azure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E352B-475C-4D4B-99AB-423C05D12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747C861-B34E-47C0-BD14-915CE7F1CB46}"/>
              </a:ext>
            </a:extLst>
          </p:cNvPr>
          <p:cNvSpPr/>
          <p:nvPr/>
        </p:nvSpPr>
        <p:spPr>
          <a:xfrm>
            <a:off x="519112" y="5982413"/>
            <a:ext cx="10711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https://github.com/Azure/azure-powershell/blob/master/LICENSE.txt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05B4EE-25C1-43C1-BC77-CB981914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125414"/>
            <a:ext cx="7536599" cy="44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8783F-D4F4-444E-A3EA-0AAEC557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1" y="321469"/>
            <a:ext cx="11149013" cy="747897"/>
          </a:xfrm>
        </p:spPr>
        <p:txBody>
          <a:bodyPr/>
          <a:lstStyle/>
          <a:p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s 6: "Microsoft ♥ Linux"</a:t>
            </a:r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73BB78-E36E-4CDD-AF33-72B9F3AB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289" y="-46435"/>
            <a:ext cx="9144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1201AFE-0255-49FD-A648-672B5D4828EA}"/>
              </a:ext>
            </a:extLst>
          </p:cNvPr>
          <p:cNvGrpSpPr/>
          <p:nvPr/>
        </p:nvGrpSpPr>
        <p:grpSpPr>
          <a:xfrm>
            <a:off x="519111" y="1226961"/>
            <a:ext cx="11323758" cy="4080912"/>
            <a:chOff x="519111" y="1226961"/>
            <a:chExt cx="11323758" cy="408091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54684C2-6138-49ED-8084-7BD445E60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0868"/>
            <a:stretch/>
          </p:blipFill>
          <p:spPr>
            <a:xfrm>
              <a:off x="519111" y="1252604"/>
              <a:ext cx="9144000" cy="405526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D380ED-BB8B-4FAE-A821-EA17E6B7FDAC}"/>
                </a:ext>
              </a:extLst>
            </p:cNvPr>
            <p:cNvSpPr/>
            <p:nvPr/>
          </p:nvSpPr>
          <p:spPr>
            <a:xfrm>
              <a:off x="9732996" y="1226961"/>
              <a:ext cx="2109873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DE" sz="2400"/>
                <a:t>U</a:t>
              </a:r>
              <a:r>
                <a:rPr lang="de-DE" sz="2400"/>
                <a:t>b</a:t>
              </a:r>
              <a:r>
                <a:rPr lang="en-DE" sz="2400"/>
                <a:t>u</a:t>
              </a:r>
              <a:r>
                <a:rPr lang="de-DE" sz="2400"/>
                <a:t>n</a:t>
              </a:r>
              <a:r>
                <a:rPr lang="en-DE" sz="2400"/>
                <a:t>t</a:t>
              </a:r>
              <a:r>
                <a:rPr lang="de-DE" sz="2400"/>
                <a:t>u</a:t>
              </a:r>
              <a:r>
                <a:rPr lang="en-DE" sz="2400"/>
                <a:t> 20.04 </a:t>
              </a:r>
            </a:p>
            <a:p>
              <a:r>
                <a:rPr lang="de-DE" sz="2400"/>
                <a:t>L</a:t>
              </a:r>
              <a:r>
                <a:rPr lang="en-DE" sz="2400"/>
                <a:t>T</a:t>
              </a:r>
              <a:r>
                <a:rPr lang="de-DE" sz="2400"/>
                <a:t>S</a:t>
              </a:r>
              <a:r>
                <a:rPr lang="en-DE" sz="2400"/>
                <a:t> (</a:t>
              </a:r>
              <a:r>
                <a:rPr lang="de-DE" sz="2400"/>
                <a:t>S</a:t>
              </a:r>
              <a:r>
                <a:rPr lang="en-DE" sz="2400"/>
                <a:t>e</a:t>
              </a:r>
              <a:r>
                <a:rPr lang="de-DE" sz="2400"/>
                <a:t>r</a:t>
              </a:r>
              <a:r>
                <a:rPr lang="en-DE" sz="2400"/>
                <a:t>v</a:t>
              </a:r>
              <a:r>
                <a:rPr lang="de-DE" sz="2400"/>
                <a:t>e</a:t>
              </a:r>
              <a:r>
                <a:rPr lang="en-DE" sz="2400"/>
                <a:t>r)</a:t>
              </a:r>
              <a:r>
                <a:rPr lang="en-US" sz="2400"/>
                <a:t> </a:t>
              </a:r>
              <a:endParaRPr lang="en-DE" sz="24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C49803-90AE-4E6E-91D8-81D856AC52A4}"/>
              </a:ext>
            </a:extLst>
          </p:cNvPr>
          <p:cNvGrpSpPr/>
          <p:nvPr/>
        </p:nvGrpSpPr>
        <p:grpSpPr>
          <a:xfrm>
            <a:off x="519111" y="3927588"/>
            <a:ext cx="11470482" cy="2608943"/>
            <a:chOff x="519111" y="3927588"/>
            <a:chExt cx="11470482" cy="2608943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CAB0EF4-A5C3-4A2F-9FCE-ACD4D852A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30832"/>
            <a:stretch/>
          </p:blipFill>
          <p:spPr>
            <a:xfrm>
              <a:off x="6093618" y="3927588"/>
              <a:ext cx="5895975" cy="260894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3489F1-A90B-4C2C-B92D-D44B218A4507}"/>
                </a:ext>
              </a:extLst>
            </p:cNvPr>
            <p:cNvSpPr/>
            <p:nvPr/>
          </p:nvSpPr>
          <p:spPr bwMode="auto">
            <a:xfrm>
              <a:off x="519111" y="5605396"/>
              <a:ext cx="5895975" cy="547554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n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t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o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e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l –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l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r>
                <a:rPr lang="de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en-DE" sz="220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DE" sz="2200">
                  <a:solidFill>
                    <a:schemeClr val="tx1"/>
                  </a:solidFill>
                  <a:latin typeface="Consolas" panose="020B0609020204030204" pitchFamily="49" charset="0"/>
                </a:rPr>
                <a:t>snap remove powershell</a:t>
              </a:r>
              <a:endParaRPr lang="de-DE" sz="2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6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F58C0-0300-4B4B-9B33-8C7EE45AB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3" y="1447799"/>
            <a:ext cx="7127501" cy="47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3271F0-DD64-4BC1-A533-E09CA31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s 6: "Microsoft ♥ Linux"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A08FD-13EC-47EA-A759-33F11F57792A}"/>
              </a:ext>
            </a:extLst>
          </p:cNvPr>
          <p:cNvSpPr/>
          <p:nvPr/>
        </p:nvSpPr>
        <p:spPr bwMode="auto">
          <a:xfrm>
            <a:off x="507013" y="1447799"/>
            <a:ext cx="7127501" cy="4744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99147-8525-49A4-8035-A63D246BF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036" y="1603709"/>
            <a:ext cx="8033163" cy="43817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350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F58C0-0300-4B4B-9B33-8C7EE45AB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13" y="1447799"/>
            <a:ext cx="7127501" cy="474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3271F0-DD64-4BC1-A533-E09CA319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s 6: "Microsoft ♥ Linux"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A08FD-13EC-47EA-A759-33F11F57792A}"/>
              </a:ext>
            </a:extLst>
          </p:cNvPr>
          <p:cNvSpPr/>
          <p:nvPr/>
        </p:nvSpPr>
        <p:spPr bwMode="auto">
          <a:xfrm>
            <a:off x="507013" y="1447799"/>
            <a:ext cx="7127501" cy="474434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652AFF-32C8-47AE-941B-FFC366D32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5746" y="1767187"/>
            <a:ext cx="9795744" cy="4166683"/>
          </a:xfrm>
          <a:solidFill>
            <a:srgbClr val="012456"/>
          </a:solidFill>
          <a:ln>
            <a:noFill/>
          </a:ln>
        </p:spPr>
        <p:txBody>
          <a:bodyPr lIns="108000" tIns="108000"/>
          <a:lstStyle/>
          <a:p>
            <a:r>
              <a:rPr lang="en-US">
                <a:solidFill>
                  <a:schemeClr val="bg1"/>
                </a:solidFill>
              </a:rPr>
              <a:t>Microsoft’s Program Manager </a:t>
            </a:r>
            <a:r>
              <a:rPr lang="en-US" u="sng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Ortinau</a:t>
            </a:r>
            <a:r>
              <a:rPr lang="en-US">
                <a:solidFill>
                  <a:schemeClr val="bg1"/>
                </a:solidFill>
              </a:rPr>
              <a:t> closed the thread with the message, “</a:t>
            </a:r>
            <a:r>
              <a:rPr lang="en-US" b="1">
                <a:solidFill>
                  <a:schemeClr val="bg1"/>
                </a:solidFill>
              </a:rPr>
              <a:t>official legal name is .NET Multi-platform App UI and MAUI is an acronym, code name. This has been through legal review</a:t>
            </a:r>
            <a:r>
              <a:rPr lang="en-US">
                <a:solidFill>
                  <a:schemeClr val="bg1"/>
                </a:solidFill>
              </a:rPr>
              <a:t>”.</a:t>
            </a:r>
            <a:endParaRPr lang="en-DE" sz="32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3200">
                <a:solidFill>
                  <a:schemeClr val="bg1"/>
                </a:solidFill>
              </a:rPr>
              <a:t>https://itsfoss.com/microsoft-maui-kde-row/</a:t>
            </a:r>
            <a:endParaRPr lang="en-DE" sz="32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>
                <a:solidFill>
                  <a:schemeClr val="bg1"/>
                </a:solidFill>
              </a:rPr>
              <a:t>https://github.com/dotnet/maui/issues/35</a:t>
            </a:r>
          </a:p>
          <a:p>
            <a:endParaRPr lang="en-DE" sz="3200">
              <a:solidFill>
                <a:schemeClr val="bg1"/>
              </a:solidFill>
            </a:endParaRPr>
          </a:p>
          <a:p>
            <a:endParaRPr lang="en-DE">
              <a:solidFill>
                <a:schemeClr val="bg1"/>
              </a:solidFill>
            </a:endParaRPr>
          </a:p>
        </p:txBody>
      </p:sp>
      <p:pic>
        <p:nvPicPr>
          <p:cNvPr id="6" name="Picture 2" descr="GitHub Logos and Usage · GitHub">
            <a:hlinkClick r:id="rId5"/>
            <a:extLst>
              <a:ext uri="{FF2B5EF4-FFF2-40B4-BE49-F238E27FC236}">
                <a16:creationId xmlns:a16="http://schemas.microsoft.com/office/drawing/2014/main" id="{C2266BFC-1CC3-42E7-A54F-894CDDAC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90" y="5044260"/>
            <a:ext cx="889610" cy="88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65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C49D14E-B29A-474B-B2FD-4F91CF56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43" y="2855068"/>
            <a:ext cx="11149012" cy="747713"/>
          </a:xfrm>
        </p:spPr>
        <p:txBody>
          <a:bodyPr/>
          <a:lstStyle/>
          <a:p>
            <a:pPr algn="ctr"/>
            <a:r>
              <a:rPr lang="en-DE"/>
              <a:t>Linux ♥ Microsoft ?</a:t>
            </a:r>
          </a:p>
        </p:txBody>
      </p:sp>
    </p:spTree>
    <p:extLst>
      <p:ext uri="{BB962C8B-B14F-4D97-AF65-F5344CB8AC3E}">
        <p14:creationId xmlns:p14="http://schemas.microsoft.com/office/powerpoint/2010/main" val="394355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84557C-CE35-4BF2-A683-FE785E78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s 7: </a:t>
            </a:r>
            <a:r>
              <a:rPr lang="en-US"/>
              <a:t>O</a:t>
            </a:r>
            <a:r>
              <a:rPr lang="en-DE"/>
              <a:t>n</a:t>
            </a:r>
            <a:r>
              <a:rPr lang="en-US"/>
              <a:t>e</a:t>
            </a:r>
            <a:r>
              <a:rPr lang="en-DE"/>
              <a:t> </a:t>
            </a:r>
            <a:r>
              <a:rPr lang="en-US"/>
              <a:t>M</a:t>
            </a:r>
            <a:r>
              <a:rPr lang="en-DE"/>
              <a:t>icrosoft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99A06-647F-4B5C-9815-FBB8DCA3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474867"/>
            <a:ext cx="10492546" cy="33941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A0D9DA-374D-495B-8125-BD951839F258}"/>
              </a:ext>
            </a:extLst>
          </p:cNvPr>
          <p:cNvSpPr/>
          <p:nvPr/>
        </p:nvSpPr>
        <p:spPr>
          <a:xfrm>
            <a:off x="519112" y="5252687"/>
            <a:ext cx="11487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>
                <a:hlinkClick r:id="rId4"/>
              </a:rPr>
              <a:t>https://www.zdnet.com/article/one-microsoft-strikes-again-with-latest-partner-services-reorg/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654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D34F9-604B-4470-83BC-82ED02A4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5" y="3055051"/>
            <a:ext cx="11149013" cy="747897"/>
          </a:xfrm>
        </p:spPr>
        <p:txBody>
          <a:bodyPr/>
          <a:lstStyle/>
          <a:p>
            <a:pPr algn="ctr"/>
            <a:r>
              <a:rPr lang="en-US"/>
              <a:t>B</a:t>
            </a:r>
            <a:r>
              <a:rPr lang="en-DE"/>
              <a:t>o</a:t>
            </a:r>
            <a:r>
              <a:rPr lang="en-US"/>
              <a:t>n</a:t>
            </a:r>
            <a:r>
              <a:rPr lang="en-DE"/>
              <a:t>u</a:t>
            </a:r>
            <a:r>
              <a:rPr lang="en-US"/>
              <a:t>s</a:t>
            </a:r>
            <a:r>
              <a:rPr lang="en-DE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528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81E463-3851-4216-B1E4-3D513F3E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en-DE"/>
              <a:t>o</a:t>
            </a:r>
            <a:r>
              <a:rPr lang="en-US"/>
              <a:t>n</a:t>
            </a:r>
            <a:r>
              <a:rPr lang="en-DE"/>
              <a:t>u</a:t>
            </a:r>
            <a:r>
              <a:rPr lang="en-US"/>
              <a:t>s</a:t>
            </a:r>
            <a:r>
              <a:rPr lang="en-DE"/>
              <a:t>: "</a:t>
            </a:r>
            <a:r>
              <a:rPr lang="en-US"/>
              <a:t>W</a:t>
            </a:r>
            <a:r>
              <a:rPr lang="en-DE"/>
              <a:t>h</a:t>
            </a:r>
            <a:r>
              <a:rPr lang="en-US"/>
              <a:t>a</a:t>
            </a:r>
            <a:r>
              <a:rPr lang="en-DE"/>
              <a:t>t i</a:t>
            </a:r>
            <a:r>
              <a:rPr lang="en-US"/>
              <a:t>s</a:t>
            </a:r>
            <a:r>
              <a:rPr lang="en-DE"/>
              <a:t> </a:t>
            </a:r>
            <a:r>
              <a:rPr lang="en-US"/>
              <a:t>a</a:t>
            </a:r>
            <a:r>
              <a:rPr lang="en-DE"/>
              <a:t> </a:t>
            </a:r>
            <a:r>
              <a:rPr lang="en-US"/>
              <a:t>C</a:t>
            </a:r>
            <a:r>
              <a:rPr lang="en-DE"/>
              <a:t>m</a:t>
            </a:r>
            <a:r>
              <a:rPr lang="en-US"/>
              <a:t>d</a:t>
            </a:r>
            <a:r>
              <a:rPr lang="en-DE"/>
              <a:t>l</a:t>
            </a:r>
            <a:r>
              <a:rPr lang="en-US"/>
              <a:t>e</a:t>
            </a:r>
            <a:r>
              <a:rPr lang="en-DE"/>
              <a:t>t"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23D9D-7F4B-4D5B-B71B-354CF8FC2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74" y="1633537"/>
            <a:ext cx="5629275" cy="3590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DCC526-F9CE-4669-A366-822058EAE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643" y="1333500"/>
            <a:ext cx="6457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6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D4C2690-F97F-4CAB-BAC1-583229758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Title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  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7 Mythen über PS 7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Speaker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Thorsten Butz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Uri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thorsten-butz.de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Twitter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DE" sz="3600">
                <a:solidFill>
                  <a:srgbClr val="8B0000"/>
                </a:solidFill>
                <a:latin typeface="Consolas" panose="020B0609020204030204" pitchFamily="49" charset="0"/>
              </a:rPr>
              <a:t>@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thorstenbutz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00008B"/>
                </a:solidFill>
                <a:latin typeface="Consolas" panose="020B0609020204030204" pitchFamily="49" charset="0"/>
              </a:rPr>
              <a:t>Podcast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":</a:t>
            </a:r>
            <a:r>
              <a:rPr lang="de-DE" sz="36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de-DE" sz="3600">
                <a:solidFill>
                  <a:srgbClr val="8B0000"/>
                </a:solidFill>
                <a:latin typeface="Consolas" panose="020B0609020204030204" pitchFamily="49" charset="0"/>
              </a:rPr>
              <a:t>slidingwindows.de</a:t>
            </a:r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de-DE" sz="3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360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sz="36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70EF8A-ADC9-403F-B5C4-A87E6D03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Vielen Dank für die Aufmerksamkeit! </a:t>
            </a:r>
          </a:p>
        </p:txBody>
      </p:sp>
    </p:spTree>
    <p:extLst>
      <p:ext uri="{BB962C8B-B14F-4D97-AF65-F5344CB8AC3E}">
        <p14:creationId xmlns:p14="http://schemas.microsoft.com/office/powerpoint/2010/main" val="3382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A25A59-50CA-458B-B6CB-03D7EF82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ab</a:t>
            </a:r>
            <a:r>
              <a:rPr lang="en-US"/>
              <a:t>o</a:t>
            </a:r>
            <a:r>
              <a:rPr lang="en-DE"/>
              <a:t>u</a:t>
            </a:r>
            <a:r>
              <a:rPr lang="en-US"/>
              <a:t>t</a:t>
            </a:r>
            <a:r>
              <a:rPr lang="en-DE"/>
              <a:t>_</a:t>
            </a:r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F041F-AB18-41DF-9EC6-66A236046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12" y="1447798"/>
            <a:ext cx="11342688" cy="5181601"/>
          </a:xfrm>
        </p:spPr>
        <p:txBody>
          <a:bodyPr/>
          <a:lstStyle/>
          <a:p>
            <a:r>
              <a:rPr lang="de-DE" sz="3600" u="sng"/>
              <a:t>Mythos</a:t>
            </a:r>
            <a:r>
              <a:rPr lang="en-DE" sz="3600"/>
              <a:t>:</a:t>
            </a:r>
            <a:r>
              <a:rPr lang="de-DE" sz="3600"/>
              <a:t> </a:t>
            </a:r>
            <a:r>
              <a:rPr lang="de-DE" sz="3200" i="1"/>
              <a:t>maskulin, von altgriechisch μῦθος, „Laut, Wort, Rede, Erzählung, sagenhafte Geschichte, Mär“, lateinisch mythus</a:t>
            </a:r>
            <a:endParaRPr lang="en-DE" sz="3200" i="1"/>
          </a:p>
          <a:p>
            <a:r>
              <a:rPr lang="en-DE" sz="3600"/>
              <a:t>"(</a:t>
            </a:r>
            <a:r>
              <a:rPr lang="en-US" sz="3600"/>
              <a:t>E</a:t>
            </a:r>
            <a:r>
              <a:rPr lang="en-DE" sz="3600"/>
              <a:t>i</a:t>
            </a:r>
            <a:r>
              <a:rPr lang="en-US" sz="3600"/>
              <a:t>n</a:t>
            </a:r>
            <a:r>
              <a:rPr lang="en-DE" sz="3600"/>
              <a:t> </a:t>
            </a:r>
            <a:r>
              <a:rPr lang="en-US" sz="3600"/>
              <a:t>M</a:t>
            </a:r>
            <a:r>
              <a:rPr lang="en-DE" sz="3600"/>
              <a:t>y</a:t>
            </a:r>
            <a:r>
              <a:rPr lang="en-US" sz="3600"/>
              <a:t>t</a:t>
            </a:r>
            <a:r>
              <a:rPr lang="en-DE" sz="3600"/>
              <a:t>h</a:t>
            </a:r>
            <a:r>
              <a:rPr lang="en-US" sz="3600"/>
              <a:t>o</a:t>
            </a:r>
            <a:r>
              <a:rPr lang="en-DE" sz="3600"/>
              <a:t>s) </a:t>
            </a:r>
            <a:r>
              <a:rPr lang="de-DE" sz="3600"/>
              <a:t>ist in seiner ursprünglichen Bedeutung eine Erzählung. Im religiösen Mythos wird das Dasein der Menschen mit der Welt der Götter oder Geister verknüpft.</a:t>
            </a:r>
          </a:p>
          <a:p>
            <a:r>
              <a:rPr lang="de-DE" sz="3600"/>
              <a:t>Mythen erheben einen Anspruch auf Geltung für die von ihnen behauptete Wahrheit.</a:t>
            </a:r>
            <a:r>
              <a:rPr lang="en-DE" sz="3600"/>
              <a:t>"</a:t>
            </a:r>
          </a:p>
          <a:p>
            <a:pPr algn="r"/>
            <a:r>
              <a:rPr lang="en-US" sz="2800"/>
              <a:t>https://de.wikipedia.org/wiki/Mythos</a:t>
            </a:r>
            <a:endParaRPr lang="en-DE" sz="2800"/>
          </a:p>
          <a:p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33243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F687BA-89CD-4861-A03A-488A61F1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s 1: </a:t>
            </a:r>
            <a:r>
              <a:rPr lang="en-US"/>
              <a:t>P</a:t>
            </a:r>
            <a:r>
              <a:rPr lang="en-DE"/>
              <a:t>a</a:t>
            </a:r>
            <a:r>
              <a:rPr lang="en-US"/>
              <a:t>r</a:t>
            </a:r>
            <a:r>
              <a:rPr lang="en-DE"/>
              <a:t>a</a:t>
            </a:r>
            <a:r>
              <a:rPr lang="en-US"/>
              <a:t>l</a:t>
            </a:r>
            <a:r>
              <a:rPr lang="en-DE"/>
              <a:t>l</a:t>
            </a:r>
            <a:r>
              <a:rPr lang="en-US"/>
              <a:t>e</a:t>
            </a:r>
            <a:r>
              <a:rPr lang="en-DE"/>
              <a:t>l</a:t>
            </a:r>
            <a:r>
              <a:rPr lang="en-US"/>
              <a:t>i</a:t>
            </a:r>
            <a:r>
              <a:rPr lang="en-DE"/>
              <a:t>s</a:t>
            </a:r>
            <a:r>
              <a:rPr lang="en-US"/>
              <a:t>i</a:t>
            </a:r>
            <a:r>
              <a:rPr lang="en-DE"/>
              <a:t>e</a:t>
            </a:r>
            <a:r>
              <a:rPr lang="en-US"/>
              <a:t>r</a:t>
            </a:r>
            <a:r>
              <a:rPr lang="en-DE"/>
              <a:t>e</a:t>
            </a:r>
            <a:r>
              <a:rPr lang="en-US"/>
              <a:t>n</a:t>
            </a:r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0F7D4-8D5F-4616-AED2-57E47F983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94"/>
          <a:stretch/>
        </p:blipFill>
        <p:spPr>
          <a:xfrm>
            <a:off x="2063674" y="1492547"/>
            <a:ext cx="8059888" cy="46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E5966-F1FE-48AA-8CE1-58961883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s 2: </a:t>
            </a:r>
            <a:r>
              <a:rPr lang="en-US"/>
              <a:t>G</a:t>
            </a:r>
            <a:r>
              <a:rPr lang="en-DE"/>
              <a:t>e</a:t>
            </a:r>
            <a:r>
              <a:rPr lang="en-US"/>
              <a:t>s</a:t>
            </a:r>
            <a:r>
              <a:rPr lang="en-DE"/>
              <a:t>c</a:t>
            </a:r>
            <a:r>
              <a:rPr lang="en-US"/>
              <a:t>h</a:t>
            </a:r>
            <a:r>
              <a:rPr lang="en-DE"/>
              <a:t>w</a:t>
            </a:r>
            <a:r>
              <a:rPr lang="en-US"/>
              <a:t>i</a:t>
            </a:r>
            <a:r>
              <a:rPr lang="en-DE"/>
              <a:t>n</a:t>
            </a:r>
            <a:r>
              <a:rPr lang="en-US"/>
              <a:t>d</a:t>
            </a:r>
            <a:r>
              <a:rPr lang="en-DE"/>
              <a:t>igkeit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0D903-26C6-421B-BD67-F300E0AB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52" y="1534095"/>
            <a:ext cx="6793377" cy="3357825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693818A-0315-4267-9D51-0D7BD0B09CA6}"/>
              </a:ext>
            </a:extLst>
          </p:cNvPr>
          <p:cNvSpPr txBox="1">
            <a:spLocks/>
          </p:cNvSpPr>
          <p:nvPr/>
        </p:nvSpPr>
        <p:spPr>
          <a:xfrm>
            <a:off x="347652" y="6200777"/>
            <a:ext cx="11149013" cy="6572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 sz="4000" kern="1200" spc="-7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sz="240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EE68CC6-DB78-4387-8040-D68419C1E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52" y="5323905"/>
            <a:ext cx="8919857" cy="10816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646331-5304-43B3-B2FD-98EFEEBE86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33"/>
          <a:stretch/>
        </p:blipFill>
        <p:spPr>
          <a:xfrm>
            <a:off x="12402370" y="5181619"/>
            <a:ext cx="10740530" cy="122392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21DBCB5-7F40-4EF5-8888-9B1DB8EE6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2370" y="1988156"/>
            <a:ext cx="8564510" cy="19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635D0-348B-435F-A686-8AC8114C9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chemeClr val="tx1"/>
          </a:solidFill>
        </p:spPr>
        <p:txBody>
          <a:bodyPr lIns="108000" tIns="108000" rIns="108000" bIns="108000"/>
          <a:lstStyle/>
          <a:p>
            <a:r>
              <a:rPr lang="en-DE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Get-Command | Measure-Object</a:t>
            </a:r>
            <a:endParaRPr lang="en-DE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75126-443D-4985-AA33-3AC03FC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s 3: </a:t>
            </a:r>
            <a:r>
              <a:rPr lang="en-US"/>
              <a:t>F</a:t>
            </a:r>
            <a:r>
              <a:rPr lang="en-DE"/>
              <a:t>e</a:t>
            </a:r>
            <a:r>
              <a:rPr lang="en-US"/>
              <a:t>a</a:t>
            </a:r>
            <a:r>
              <a:rPr lang="en-DE"/>
              <a:t>t</a:t>
            </a:r>
            <a:r>
              <a:rPr lang="en-US"/>
              <a:t>u</a:t>
            </a:r>
            <a:r>
              <a:rPr lang="en-DE"/>
              <a:t>r</a:t>
            </a:r>
            <a:r>
              <a:rPr lang="en-US"/>
              <a:t>e</a:t>
            </a:r>
            <a:r>
              <a:rPr lang="en-DE"/>
              <a:t> </a:t>
            </a:r>
            <a:r>
              <a:rPr lang="en-US"/>
              <a:t>P</a:t>
            </a:r>
            <a:r>
              <a:rPr lang="en-DE"/>
              <a:t>a</a:t>
            </a:r>
            <a:r>
              <a:rPr lang="en-US"/>
              <a:t>r</a:t>
            </a:r>
            <a:r>
              <a:rPr lang="en-DE"/>
              <a:t>ität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F36223-23EF-41EE-8D7D-5E7C6CE2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789" y="976497"/>
            <a:ext cx="60388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2930F-9C85-4C2E-9A1D-B424EB7B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DE"/>
              <a:t>y</a:t>
            </a:r>
            <a:r>
              <a:rPr lang="en-US"/>
              <a:t>t</a:t>
            </a:r>
            <a:r>
              <a:rPr lang="en-DE"/>
              <a:t>h</a:t>
            </a:r>
            <a:r>
              <a:rPr lang="en-US"/>
              <a:t>o</a:t>
            </a:r>
            <a:r>
              <a:rPr lang="en-DE"/>
              <a:t>s 4: </a:t>
            </a:r>
            <a:r>
              <a:rPr lang="en-US"/>
              <a:t>FullCLR </a:t>
            </a:r>
            <a:r>
              <a:rPr lang="en-US">
                <a:solidFill>
                  <a:srgbClr val="FF0000"/>
                </a:solidFill>
              </a:rPr>
              <a:t>???</a:t>
            </a:r>
            <a:r>
              <a:rPr lang="en-US"/>
              <a:t> 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A618FC-D692-4914-8667-F341E60F99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112" y="6006372"/>
            <a:ext cx="11149013" cy="623028"/>
          </a:xfrm>
        </p:spPr>
        <p:txBody>
          <a:bodyPr/>
          <a:lstStyle/>
          <a:p>
            <a:pPr marL="0" indent="0">
              <a:buNone/>
            </a:pPr>
            <a:r>
              <a:rPr lang="en-DE" sz="2400"/>
              <a:t>P</a:t>
            </a:r>
            <a:r>
              <a:rPr lang="de-DE" sz="2400"/>
              <a:t>S</a:t>
            </a:r>
            <a:r>
              <a:rPr lang="en-DE" sz="2400"/>
              <a:t> 7.0 on Debian "</a:t>
            </a:r>
            <a:r>
              <a:rPr lang="de-DE" sz="2400"/>
              <a:t>B</a:t>
            </a:r>
            <a:r>
              <a:rPr lang="en-DE" sz="2400"/>
              <a:t>u</a:t>
            </a:r>
            <a:r>
              <a:rPr lang="de-DE" sz="2400"/>
              <a:t>s</a:t>
            </a:r>
            <a:r>
              <a:rPr lang="en-DE" sz="2400"/>
              <a:t>t</a:t>
            </a:r>
            <a:r>
              <a:rPr lang="de-DE" sz="2400"/>
              <a:t>e</a:t>
            </a:r>
            <a:r>
              <a:rPr lang="en-DE" sz="2400"/>
              <a:t>r" 10</a:t>
            </a:r>
            <a:endParaRPr lang="de-DE" sz="24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B826A80-FAEF-463E-84C0-E7F611E8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133154"/>
            <a:ext cx="9030960" cy="459169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A19F9C5E-B751-410B-B6C8-4269817E9EE5}"/>
              </a:ext>
            </a:extLst>
          </p:cNvPr>
          <p:cNvSpPr/>
          <p:nvPr/>
        </p:nvSpPr>
        <p:spPr bwMode="auto">
          <a:xfrm>
            <a:off x="7953665" y="2873829"/>
            <a:ext cx="1393371" cy="1450522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632CE15C-EF49-49DA-B6DF-5C18F72721FA}"/>
              </a:ext>
            </a:extLst>
          </p:cNvPr>
          <p:cNvSpPr/>
          <p:nvPr/>
        </p:nvSpPr>
        <p:spPr bwMode="auto">
          <a:xfrm>
            <a:off x="9337511" y="2820778"/>
            <a:ext cx="2000251" cy="1556623"/>
          </a:xfrm>
          <a:prstGeom prst="leftArrow">
            <a:avLst/>
          </a:prstGeom>
          <a:solidFill>
            <a:srgbClr val="53513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DE" sz="540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?</a:t>
            </a:r>
            <a:endParaRPr lang="de-DE" sz="22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AAABF-A04E-4DCB-90EE-A6377582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</a:t>
            </a:r>
            <a:r>
              <a:rPr lang="en-US"/>
              <a:t>y</a:t>
            </a:r>
            <a:r>
              <a:rPr lang="en-DE"/>
              <a:t>t</a:t>
            </a:r>
            <a:r>
              <a:rPr lang="en-US"/>
              <a:t>h</a:t>
            </a:r>
            <a:r>
              <a:rPr lang="en-DE"/>
              <a:t>o</a:t>
            </a:r>
            <a:r>
              <a:rPr lang="en-US"/>
              <a:t>s</a:t>
            </a:r>
            <a:r>
              <a:rPr lang="en-DE"/>
              <a:t> 4</a:t>
            </a: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B83FB1-F20F-49C2-BB39-A0C3854EC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380839"/>
            <a:ext cx="972638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3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2358-628B-4347-BBD8-5C7CE18D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</a:t>
            </a:r>
            <a:r>
              <a:rPr lang="en-US"/>
              <a:t>y</a:t>
            </a:r>
            <a:r>
              <a:rPr lang="en-DE"/>
              <a:t>t</a:t>
            </a:r>
            <a:r>
              <a:rPr lang="en-US"/>
              <a:t>h</a:t>
            </a:r>
            <a:r>
              <a:rPr lang="en-DE"/>
              <a:t>o</a:t>
            </a:r>
            <a:r>
              <a:rPr lang="en-US"/>
              <a:t>s</a:t>
            </a:r>
            <a:r>
              <a:rPr lang="en-DE"/>
              <a:t> 4</a:t>
            </a:r>
          </a:p>
        </p:txBody>
      </p:sp>
      <p:pic>
        <p:nvPicPr>
          <p:cNvPr id="4" name="Grafik 8">
            <a:extLst>
              <a:ext uri="{FF2B5EF4-FFF2-40B4-BE49-F238E27FC236}">
                <a16:creationId xmlns:a16="http://schemas.microsoft.com/office/drawing/2014/main" id="{54EF1C74-C2D4-4415-BA92-0C3042C14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698" t="-10139" r="5698" b="28012"/>
          <a:stretch/>
        </p:blipFill>
        <p:spPr>
          <a:xfrm>
            <a:off x="0" y="490330"/>
            <a:ext cx="9110671" cy="563217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D35E3FF-06A7-486A-A4A7-71C6B5CAF435}"/>
              </a:ext>
            </a:extLst>
          </p:cNvPr>
          <p:cNvSpPr/>
          <p:nvPr/>
        </p:nvSpPr>
        <p:spPr bwMode="auto">
          <a:xfrm>
            <a:off x="2133600" y="5155096"/>
            <a:ext cx="2835965" cy="922566"/>
          </a:xfrm>
          <a:prstGeom prst="ellipse">
            <a:avLst/>
          </a:prstGeom>
          <a:noFill/>
          <a:ln w="38100">
            <a:solidFill>
              <a:srgbClr val="FF0000">
                <a:alpha val="90000"/>
              </a:srgb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DE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F40F-CED5-4E43-98A3-8CE12A17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Mythos 5: </a:t>
            </a:r>
            <a:r>
              <a:rPr lang="en-US"/>
              <a:t>O</a:t>
            </a:r>
            <a:r>
              <a:rPr lang="en-DE"/>
              <a:t>p</a:t>
            </a:r>
            <a:r>
              <a:rPr lang="en-US"/>
              <a:t>e</a:t>
            </a:r>
            <a:r>
              <a:rPr lang="en-DE"/>
              <a:t>n </a:t>
            </a:r>
            <a:r>
              <a:rPr lang="en-US"/>
              <a:t>S</a:t>
            </a:r>
            <a:r>
              <a:rPr lang="en-DE"/>
              <a:t>o</a:t>
            </a:r>
            <a:r>
              <a:rPr lang="en-US"/>
              <a:t>u</a:t>
            </a:r>
            <a:r>
              <a:rPr lang="en-DE"/>
              <a:t>r</a:t>
            </a:r>
            <a:r>
              <a:rPr lang="en-US"/>
              <a:t>c</a:t>
            </a:r>
            <a:r>
              <a:rPr lang="en-DE"/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0CE4B-3801-456A-95A0-A9E9FFC9F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5" y="1914900"/>
            <a:ext cx="12188825" cy="2524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DF4907-8F59-4950-86E5-C911A67EC093}"/>
              </a:ext>
            </a:extLst>
          </p:cNvPr>
          <p:cNvSpPr/>
          <p:nvPr/>
        </p:nvSpPr>
        <p:spPr>
          <a:xfrm>
            <a:off x="132522" y="4855122"/>
            <a:ext cx="11794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>
                <a:hlinkClick r:id="rId4"/>
              </a:rPr>
              <a:t>https://github.com/PowerShell/PowerShell/blob/master/LICENSE.txt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88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5-30055_Office Template 2012 - 16x9 - White Background">
  <a:themeElements>
    <a:clrScheme name="PoSh">
      <a:dk1>
        <a:sysClr val="windowText" lastClr="000000"/>
      </a:dk1>
      <a:lt1>
        <a:sysClr val="window" lastClr="FFFFFF"/>
      </a:lt1>
      <a:dk2>
        <a:srgbClr val="012456"/>
      </a:dk2>
      <a:lt2>
        <a:srgbClr val="EAEAEA"/>
      </a:lt2>
      <a:accent1>
        <a:srgbClr val="012456"/>
      </a:accent1>
      <a:accent2>
        <a:srgbClr val="00BFFF"/>
      </a:accent2>
      <a:accent3>
        <a:srgbClr val="006400"/>
      </a:accent3>
      <a:accent4>
        <a:srgbClr val="8A2BE2"/>
      </a:accent4>
      <a:accent5>
        <a:srgbClr val="F9F1A5"/>
      </a:accent5>
      <a:accent6>
        <a:srgbClr val="F79646"/>
      </a:accent6>
      <a:hlink>
        <a:srgbClr val="262626"/>
      </a:hlink>
      <a:folHlink>
        <a:srgbClr val="595959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365 Template Orange.potx" id="{A418BC41-9312-4E81-974D-3B62BBA9F7CA}" vid="{6D227263-DACE-442F-8D98-551E7A302C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Office365 Template Orange</Template>
  <TotalTime>0</TotalTime>
  <Words>1094</Words>
  <Application>Microsoft Office PowerPoint</Application>
  <PresentationFormat>Benutzerdefiniert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Wingdings</vt:lpstr>
      <vt:lpstr>5-30055_Office Template 2012 - 16x9 - White Background</vt:lpstr>
      <vt:lpstr>about_Session</vt:lpstr>
      <vt:lpstr>about_Myths</vt:lpstr>
      <vt:lpstr>Mythos 1: Parallelisieren</vt:lpstr>
      <vt:lpstr>Mythos 2: Geschwindigkeit </vt:lpstr>
      <vt:lpstr>Mythos 3: Feature Parität</vt:lpstr>
      <vt:lpstr>Mythos 4: FullCLR ??? </vt:lpstr>
      <vt:lpstr>Mythos 4</vt:lpstr>
      <vt:lpstr>Mythos 4</vt:lpstr>
      <vt:lpstr>Mythos 5: Open Source</vt:lpstr>
      <vt:lpstr>MIT-Lizenz: ThreadJobs, PowerShellGet</vt:lpstr>
      <vt:lpstr>Apache-Lizenz: Azure</vt:lpstr>
      <vt:lpstr>Mythos 6: "Microsoft ♥ Linux"</vt:lpstr>
      <vt:lpstr>Mythos 6: "Microsoft ♥ Linux"</vt:lpstr>
      <vt:lpstr>Mythos 6: "Microsoft ♥ Linux"</vt:lpstr>
      <vt:lpstr>Linux ♥ Microsoft ?</vt:lpstr>
      <vt:lpstr>Mythos 7: One Microsoft</vt:lpstr>
      <vt:lpstr>Bonus?</vt:lpstr>
      <vt:lpstr>Bonus: "What is a Cmdlet" ?</vt:lpstr>
      <vt:lpstr>Vielen Dank für die Aufmerksamkeit!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2015-11-29T15:38:23Z</dcterms:created>
  <dcterms:modified xsi:type="dcterms:W3CDTF">2020-06-20T12:55:39Z</dcterms:modified>
</cp:coreProperties>
</file>