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809" r:id="rId2"/>
    <p:sldMasterId id="2147483812" r:id="rId3"/>
    <p:sldMasterId id="2147483814" r:id="rId4"/>
  </p:sldMasterIdLst>
  <p:notesMasterIdLst>
    <p:notesMasterId r:id="rId24"/>
  </p:notesMasterIdLst>
  <p:handoutMasterIdLst>
    <p:handoutMasterId r:id="rId25"/>
  </p:handoutMasterIdLst>
  <p:sldIdLst>
    <p:sldId id="321" r:id="rId5"/>
    <p:sldId id="320" r:id="rId6"/>
    <p:sldId id="325" r:id="rId7"/>
    <p:sldId id="322" r:id="rId8"/>
    <p:sldId id="323" r:id="rId9"/>
    <p:sldId id="305" r:id="rId10"/>
    <p:sldId id="281" r:id="rId11"/>
    <p:sldId id="326" r:id="rId12"/>
    <p:sldId id="327" r:id="rId13"/>
    <p:sldId id="310" r:id="rId14"/>
    <p:sldId id="335" r:id="rId15"/>
    <p:sldId id="336" r:id="rId16"/>
    <p:sldId id="339" r:id="rId17"/>
    <p:sldId id="337" r:id="rId18"/>
    <p:sldId id="302" r:id="rId19"/>
    <p:sldId id="341" r:id="rId20"/>
    <p:sldId id="314" r:id="rId21"/>
    <p:sldId id="333" r:id="rId22"/>
    <p:sldId id="312" r:id="rId23"/>
  </p:sldIdLst>
  <p:sldSz cx="12192000" cy="6858000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2456"/>
    <a:srgbClr val="011F51"/>
    <a:srgbClr val="405E9B"/>
    <a:srgbClr val="352949"/>
    <a:srgbClr val="99A9C9"/>
    <a:srgbClr val="43619D"/>
    <a:srgbClr val="4865A0"/>
    <a:srgbClr val="46639D"/>
    <a:srgbClr val="5671A4"/>
    <a:srgbClr val="655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84328" autoAdjust="0"/>
  </p:normalViewPr>
  <p:slideViewPr>
    <p:cSldViewPr>
      <p:cViewPr>
        <p:scale>
          <a:sx n="75" d="100"/>
          <a:sy n="75" d="100"/>
        </p:scale>
        <p:origin x="1162" y="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50" d="100"/>
          <a:sy n="50" d="100"/>
        </p:scale>
        <p:origin x="3442" y="331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8022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47" y="9721851"/>
            <a:ext cx="308022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8022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47" y="1"/>
            <a:ext cx="308022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8022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47" y="9721851"/>
            <a:ext cx="308022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60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84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864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"Microsoft * announced on Monday a new technology called Azure Sphere, a new system for securing the tiny processors that power smart appliances, connected toys, and other gadgets.</a:t>
            </a:r>
          </a:p>
          <a:p>
            <a:endParaRPr lang="en-US"/>
          </a:p>
          <a:p>
            <a:r>
              <a:rPr lang="en-US"/>
              <a:t>Azure Sphere is powered in large part by Linux, a free operating system that Microsoft once viewed as a major threat."</a:t>
            </a:r>
          </a:p>
          <a:p>
            <a:endParaRPr lang="en-US"/>
          </a:p>
          <a:p>
            <a:r>
              <a:rPr lang="en-US"/>
              <a:t>Announced by Brad Smith: Microsoft's president and chief legal officer</a:t>
            </a:r>
          </a:p>
          <a:p>
            <a:endParaRPr lang="en-US"/>
          </a:p>
          <a:p>
            <a:r>
              <a:rPr lang="en-US" sz="1100"/>
              <a:t>https://amp.businessinsider.com/microsoft-azure-sphere-is-powered-by-linux-2018-4</a:t>
            </a:r>
          </a:p>
          <a:p>
            <a:endParaRPr lang="en-US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669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/>
              <a:t>https://stefanscherer.github.io/sneak-peek-at-lcow/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/>
              <a:t>https://blog.docker.com/2017/11/docker-for-windows-17-11/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/>
              <a:t>https://blog.docker.com/2017/12/top-5-blogs-2017-linuxkit-toolkit-building-secure-lean-portable-linux-subsystems/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766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450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Joey Aiello about PowerShell 6</a:t>
            </a:r>
          </a:p>
          <a:p>
            <a:r>
              <a:rPr lang="en-US"/>
              <a:t>"I really dont see it as Microsoft's product anymore, this is very much a community OpenSoure project</a:t>
            </a:r>
          </a:p>
          <a:p>
            <a:r>
              <a:rPr lang="en-US"/>
              <a:t>that all of us are working on. "</a:t>
            </a:r>
          </a:p>
          <a:p>
            <a:endParaRPr lang="de-DE"/>
          </a:p>
          <a:p>
            <a:endParaRPr lang="de-DE"/>
          </a:p>
          <a:p>
            <a:r>
              <a:rPr lang="en-US"/>
              <a:t>May MeetUp with Joey Aiello: PowerShell 6 and OpenSSH (Mai 2017) </a:t>
            </a:r>
          </a:p>
          <a:p>
            <a:r>
              <a:rPr lang="en-US"/>
              <a:t>https://www.youtube.com/watch?v=Pa3P6gFEc6I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203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Joey Aiello about PowerShell 6</a:t>
            </a:r>
          </a:p>
          <a:p>
            <a:r>
              <a:rPr lang="en-US"/>
              <a:t>"I really dont see it as Microsoft's product anymore, this is very much a community OpenSoure project</a:t>
            </a:r>
          </a:p>
          <a:p>
            <a:r>
              <a:rPr lang="en-US"/>
              <a:t>that all of us are working on. "</a:t>
            </a:r>
          </a:p>
          <a:p>
            <a:endParaRPr lang="de-DE"/>
          </a:p>
          <a:p>
            <a:endParaRPr lang="de-DE"/>
          </a:p>
          <a:p>
            <a:r>
              <a:rPr lang="en-US"/>
              <a:t>May MeetUp with Joey Aiello: PowerShell 6 and OpenSSH (Mai 2017) </a:t>
            </a:r>
          </a:p>
          <a:p>
            <a:r>
              <a:rPr lang="en-US"/>
              <a:t>https://www.youtube.com/watch?v=Pa3P6gFEc6I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886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756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213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5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47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6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06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355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78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90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wget 'https://github.com/PowerShell/PowerShell/releases/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  	download/v6.0.2/powershell-6.0.2-linux-arm32.tar.gz'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apt-get install libunwind8 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mkdir /opt/powershell 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tar -xvf ./powershell-6.0.2-linux-arm32.tar.gz -C /opt/powershell 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ln -s /opt/powershell/pwsh /usr/bin/pwsh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6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015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900">
                <a:latin typeface="Consolas" panose="020B0609020204030204" pitchFamily="49" charset="0"/>
              </a:rPr>
              <a:t>Works: </a:t>
            </a:r>
          </a:p>
          <a:p>
            <a:r>
              <a:rPr lang="de-DE" sz="900">
                <a:latin typeface="Consolas" panose="020B0609020204030204" pitchFamily="49" charset="0"/>
              </a:rPr>
              <a:t>  $env:USERNAME</a:t>
            </a:r>
          </a:p>
          <a:p>
            <a:r>
              <a:rPr lang="de-DE" sz="900">
                <a:latin typeface="Consolas" panose="020B0609020204030204" pitchFamily="49" charset="0"/>
              </a:rPr>
              <a:t>  $ENV:USERNAME</a:t>
            </a:r>
          </a:p>
          <a:p>
            <a:endParaRPr lang="de-DE" sz="900">
              <a:latin typeface="Consolas" panose="020B0609020204030204" pitchFamily="49" charset="0"/>
            </a:endParaRPr>
          </a:p>
          <a:p>
            <a:r>
              <a:rPr lang="de-DE" sz="900">
                <a:latin typeface="Consolas" panose="020B0609020204030204" pitchFamily="49" charset="0"/>
              </a:rPr>
              <a:t>Does not work: </a:t>
            </a:r>
          </a:p>
          <a:p>
            <a:r>
              <a:rPr lang="de-DE" sz="900">
                <a:latin typeface="Consolas" panose="020B0609020204030204" pitchFamily="49" charset="0"/>
              </a:rPr>
              <a:t>  $env:USERname </a:t>
            </a:r>
          </a:p>
          <a:p>
            <a:endParaRPr lang="de-DE" sz="900">
              <a:latin typeface="Consolas" panose="020B0609020204030204" pitchFamily="49" charset="0"/>
            </a:endParaRPr>
          </a:p>
          <a:p>
            <a:r>
              <a:rPr lang="de-DE" sz="900">
                <a:latin typeface="Consolas" panose="020B0609020204030204" pitchFamily="49" charset="0"/>
              </a:rPr>
              <a:t>"cd" is both:</a:t>
            </a:r>
          </a:p>
          <a:p>
            <a:pPr marL="171450" indent="-171450">
              <a:buFontTx/>
              <a:buChar char="-"/>
            </a:pPr>
            <a:r>
              <a:rPr lang="de-DE" sz="900">
                <a:latin typeface="Consolas" panose="020B0609020204030204" pitchFamily="49" charset="0"/>
              </a:rPr>
              <a:t>alias in PoSh</a:t>
            </a:r>
          </a:p>
          <a:p>
            <a:pPr marL="171450" indent="-171450">
              <a:buFontTx/>
              <a:buChar char="-"/>
            </a:pPr>
            <a:r>
              <a:rPr lang="de-DE" sz="900">
                <a:latin typeface="Consolas" panose="020B0609020204030204" pitchFamily="49" charset="0"/>
              </a:rPr>
              <a:t>standard *nix 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92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4" y="1412778"/>
            <a:ext cx="103632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254" y="6093298"/>
            <a:ext cx="6156853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2781303"/>
            <a:ext cx="10363200" cy="935039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40" y="5949284"/>
            <a:ext cx="785591" cy="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8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4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5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3" y="2498974"/>
            <a:ext cx="103632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4" y="4509122"/>
            <a:ext cx="103632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7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2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3" y="2498974"/>
            <a:ext cx="103632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4" y="4509122"/>
            <a:ext cx="103632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0" y="1916832"/>
            <a:ext cx="11521280" cy="4392488"/>
          </a:xfrm>
        </p:spPr>
        <p:txBody>
          <a:bodyPr/>
          <a:lstStyle>
            <a:lvl1pPr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 defTabSz="444489">
              <a:buFont typeface="Arial" pitchFamily="34" charset="0"/>
              <a:buChar char="•"/>
              <a:tabLst>
                <a:tab pos="355591" algn="l"/>
                <a:tab pos="761981" algn="l"/>
                <a:tab pos="1168371" algn="l"/>
                <a:tab pos="1612860" algn="l"/>
                <a:tab pos="2057349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764704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844824"/>
            <a:ext cx="5664629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844824"/>
            <a:ext cx="5664629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764704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916832"/>
            <a:ext cx="1152128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4149080"/>
            <a:ext cx="1152128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764704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764704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35360" y="260648"/>
            <a:ext cx="1152128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371" y="1700808"/>
            <a:ext cx="109728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6" y="4221091"/>
            <a:ext cx="10945284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45"/>
          <a:stretch/>
        </p:blipFill>
        <p:spPr>
          <a:xfrm>
            <a:off x="0" y="-27384"/>
            <a:ext cx="12192000" cy="6885384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12192000" cy="857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2800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149600" y="381003"/>
            <a:ext cx="751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711200" y="762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4223" y="1268763"/>
            <a:ext cx="11592983" cy="442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3149600" y="381003"/>
            <a:ext cx="751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51" y="6078167"/>
            <a:ext cx="785591" cy="6858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371" y="332656"/>
            <a:ext cx="11329259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51" y="6078166"/>
            <a:ext cx="785591" cy="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8104D58-FE98-4A52-A1A7-5B1B606BC328}"/>
              </a:ext>
            </a:extLst>
          </p:cNvPr>
          <p:cNvSpPr txBox="1"/>
          <p:nvPr/>
        </p:nvSpPr>
        <p:spPr>
          <a:xfrm>
            <a:off x="3012122" y="1005008"/>
            <a:ext cx="6019799" cy="523220"/>
          </a:xfrm>
          <a:prstGeom prst="rect">
            <a:avLst/>
          </a:prstGeom>
          <a:solidFill>
            <a:srgbClr val="011F5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>
                <a:solidFill>
                  <a:schemeClr val="bg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T  H  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54665B-0C43-457F-826F-5D2B85E09323}"/>
              </a:ext>
            </a:extLst>
          </p:cNvPr>
          <p:cNvSpPr txBox="1"/>
          <p:nvPr/>
        </p:nvSpPr>
        <p:spPr>
          <a:xfrm>
            <a:off x="2830803" y="5395540"/>
            <a:ext cx="6382438" cy="523220"/>
          </a:xfrm>
          <a:prstGeom prst="rect">
            <a:avLst/>
          </a:prstGeom>
          <a:solidFill>
            <a:srgbClr val="011F5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>
                <a:solidFill>
                  <a:schemeClr val="bg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F  A  C  T  O  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BE2B53-5058-4139-8DE1-B5D43BDA1774}"/>
              </a:ext>
            </a:extLst>
          </p:cNvPr>
          <p:cNvSpPr txBox="1"/>
          <p:nvPr/>
        </p:nvSpPr>
        <p:spPr>
          <a:xfrm>
            <a:off x="3165475" y="2866680"/>
            <a:ext cx="1685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>
                <a:solidFill>
                  <a:srgbClr val="252D76"/>
                </a:solidFill>
                <a:effectLst/>
                <a:latin typeface="Arial Black" panose="020B0A04020102020204" pitchFamily="34" charset="0"/>
              </a:rPr>
              <a:t>*ni 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8AA8944F-892A-4ECC-B53D-B7959026C897}"/>
              </a:ext>
            </a:extLst>
          </p:cNvPr>
          <p:cNvSpPr/>
          <p:nvPr/>
        </p:nvSpPr>
        <p:spPr>
          <a:xfrm>
            <a:off x="2830803" y="1581568"/>
            <a:ext cx="6382438" cy="3756822"/>
          </a:xfrm>
          <a:custGeom>
            <a:avLst/>
            <a:gdLst/>
            <a:ahLst/>
            <a:cxnLst/>
            <a:rect l="l" t="t" r="r" b="b"/>
            <a:pathLst>
              <a:path w="4084839" h="3756822">
                <a:moveTo>
                  <a:pt x="117881" y="0"/>
                </a:moveTo>
                <a:lnTo>
                  <a:pt x="1396635" y="0"/>
                </a:lnTo>
                <a:lnTo>
                  <a:pt x="2061639" y="1155748"/>
                </a:lnTo>
                <a:lnTo>
                  <a:pt x="2708704" y="0"/>
                </a:lnTo>
                <a:lnTo>
                  <a:pt x="3974645" y="0"/>
                </a:lnTo>
                <a:lnTo>
                  <a:pt x="2805324" y="1819470"/>
                </a:lnTo>
                <a:lnTo>
                  <a:pt x="4084839" y="3756822"/>
                </a:lnTo>
                <a:lnTo>
                  <a:pt x="2780458" y="3756822"/>
                </a:lnTo>
                <a:lnTo>
                  <a:pt x="2038575" y="2549821"/>
                </a:lnTo>
                <a:lnTo>
                  <a:pt x="1296693" y="3756822"/>
                </a:lnTo>
                <a:lnTo>
                  <a:pt x="0" y="3756822"/>
                </a:lnTo>
                <a:lnTo>
                  <a:pt x="1295892" y="1798970"/>
                </a:lnTo>
                <a:lnTo>
                  <a:pt x="117881" y="0"/>
                </a:lnTo>
                <a:close/>
              </a:path>
            </a:pathLst>
          </a:custGeom>
          <a:solidFill>
            <a:srgbClr val="011F5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4800">
              <a:solidFill>
                <a:srgbClr val="252D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2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371" y="1700808"/>
            <a:ext cx="10972800" cy="2088232"/>
          </a:xfrm>
        </p:spPr>
        <p:txBody>
          <a:bodyPr/>
          <a:lstStyle/>
          <a:p>
            <a:r>
              <a:rPr lang="de-DE"/>
              <a:t>Demo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1371A9-67A7-448E-B911-1C3D4E4E76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71664" y="4221091"/>
            <a:ext cx="5832648" cy="21602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/>
              <a:t>Setup Win32-OpenSSH on Windows and Linux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/>
              <a:t>Password less login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/>
              <a:t>PowerShell Core on Linux: </a:t>
            </a:r>
            <a:br>
              <a:rPr lang="de-DE"/>
            </a:br>
            <a:r>
              <a:rPr lang="de-DE"/>
              <a:t>Strings vs. Objects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7C7F6E2-9A27-4A23-B71F-9B8E782A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51" y="2636912"/>
            <a:ext cx="7117697" cy="263674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7417B6BE-9A83-4ECF-BBEE-5339A63D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Azure Cloud Shell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B037E0-1A91-4859-A0A7-A714D2D345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62"/>
          <a:stretch/>
        </p:blipFill>
        <p:spPr>
          <a:xfrm>
            <a:off x="3503712" y="1772816"/>
            <a:ext cx="5814564" cy="29010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A4C292-920C-41A3-8DCA-55056D0CE0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" b="9068"/>
          <a:stretch/>
        </p:blipFill>
        <p:spPr>
          <a:xfrm>
            <a:off x="2758150" y="1772815"/>
            <a:ext cx="6675698" cy="48965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AF878BC-8B29-40D3-A192-184DC5A756B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0"/>
          <a:stretch/>
        </p:blipFill>
        <p:spPr>
          <a:xfrm>
            <a:off x="-32152" y="1700809"/>
            <a:ext cx="12192000" cy="51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9BAC4F7-9DB8-4CB2-8114-9B28002F28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79" y="1844675"/>
            <a:ext cx="4685754" cy="4464050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A08C28-CB81-493C-BF1D-E1EFF78F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11" y="1844824"/>
            <a:ext cx="5664629" cy="4464496"/>
          </a:xfrm>
        </p:spPr>
        <p:txBody>
          <a:bodyPr/>
          <a:lstStyle/>
          <a:p>
            <a:r>
              <a:rPr lang="en-US"/>
              <a:t>A new system for securing the tiny processors that power smart appliances, connected toys, and other gadgets.</a:t>
            </a:r>
          </a:p>
          <a:p>
            <a:r>
              <a:rPr lang="en-US"/>
              <a:t>Powered in large part by Linux,</a:t>
            </a:r>
          </a:p>
          <a:p>
            <a:r>
              <a:rPr lang="en-US"/>
              <a:t>Announced by Brad Smith * </a:t>
            </a:r>
            <a:br>
              <a:rPr lang="en-US"/>
            </a:br>
            <a:r>
              <a:rPr lang="en-US">
                <a:solidFill>
                  <a:srgbClr val="FFFF00"/>
                </a:solidFill>
              </a:rPr>
              <a:t>this </a:t>
            </a:r>
            <a:r>
              <a:rPr lang="en-US"/>
              <a:t>(!) week</a:t>
            </a:r>
          </a:p>
          <a:p>
            <a:pPr marL="0" indent="0">
              <a:buNone/>
            </a:pPr>
            <a:br>
              <a:rPr lang="en-US" sz="2400"/>
            </a:br>
            <a:r>
              <a:rPr lang="en-US" sz="2000"/>
              <a:t>* Microsoft's president and chief legal officer</a:t>
            </a:r>
          </a:p>
          <a:p>
            <a:endParaRPr lang="en-US"/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721810-2052-4E43-885B-1CF65BAF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Azure Sphere (OS) for IoT devices</a:t>
            </a:r>
          </a:p>
        </p:txBody>
      </p:sp>
    </p:spTree>
    <p:extLst>
      <p:ext uri="{BB962C8B-B14F-4D97-AF65-F5344CB8AC3E}">
        <p14:creationId xmlns:p14="http://schemas.microsoft.com/office/powerpoint/2010/main" val="4650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3638D8-08C8-434C-8138-B42E2A732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LinuxKit</a:t>
            </a:r>
          </a:p>
          <a:p>
            <a:pPr lvl="1"/>
            <a:r>
              <a:rPr lang="de-DE"/>
              <a:t>A toolkit for building custom minimal, immutable Linux distributions</a:t>
            </a:r>
          </a:p>
          <a:p>
            <a:pPr lvl="1"/>
            <a:r>
              <a:rPr lang="de-DE"/>
              <a:t>&lt; 40 MB</a:t>
            </a:r>
          </a:p>
          <a:p>
            <a:r>
              <a:rPr lang="de-DE"/>
              <a:t>LCOW</a:t>
            </a:r>
          </a:p>
          <a:p>
            <a:pPr lvl="1"/>
            <a:r>
              <a:rPr lang="de-DE"/>
              <a:t>LinuxKit images and utilities for Microsoft's </a:t>
            </a:r>
            <a:r>
              <a:rPr lang="de-DE" u="sng"/>
              <a:t>L</a:t>
            </a:r>
            <a:r>
              <a:rPr lang="de-DE"/>
              <a:t>inux </a:t>
            </a:r>
            <a:r>
              <a:rPr lang="de-DE" u="sng"/>
              <a:t>C</a:t>
            </a:r>
            <a:r>
              <a:rPr lang="de-DE"/>
              <a:t>ontainers </a:t>
            </a:r>
            <a:r>
              <a:rPr lang="de-DE" u="sng"/>
              <a:t>o</a:t>
            </a:r>
            <a:r>
              <a:rPr lang="de-DE"/>
              <a:t>n </a:t>
            </a:r>
            <a:r>
              <a:rPr lang="de-DE" u="sng"/>
              <a:t>W</a:t>
            </a:r>
            <a:r>
              <a:rPr lang="de-DE"/>
              <a:t>indows.</a:t>
            </a:r>
          </a:p>
          <a:p>
            <a:pPr lvl="1"/>
            <a:r>
              <a:rPr lang="de-DE"/>
              <a:t>Requires Hyper-V Containers</a:t>
            </a:r>
            <a:br>
              <a:rPr lang="de-DE"/>
            </a:br>
            <a:r>
              <a:rPr lang="de-DE" sz="2000"/>
              <a:t>https://github.com/linuxkit/lcow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6FBF446-B823-48D5-9E54-4EEFC92A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LinuxKit / LCOW</a:t>
            </a:r>
          </a:p>
        </p:txBody>
      </p:sp>
      <p:pic>
        <p:nvPicPr>
          <p:cNvPr id="1026" name="Picture 2" descr="Linux container on Windows">
            <a:extLst>
              <a:ext uri="{FF2B5EF4-FFF2-40B4-BE49-F238E27FC236}">
                <a16:creationId xmlns:a16="http://schemas.microsoft.com/office/drawing/2014/main" id="{CDD4C155-B811-49FE-A587-2ED2A266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776" y="2924944"/>
            <a:ext cx="5839817" cy="214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39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9FC2106-ADBA-42D9-992B-6FDB2859E8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58" y="1772816"/>
            <a:ext cx="5542883" cy="470873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EB74E2C1-6D56-4EE5-BA1E-3424B0A0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Skip this, you know it already …</a:t>
            </a:r>
          </a:p>
        </p:txBody>
      </p:sp>
    </p:spTree>
    <p:extLst>
      <p:ext uri="{BB962C8B-B14F-4D97-AF65-F5344CB8AC3E}">
        <p14:creationId xmlns:p14="http://schemas.microsoft.com/office/powerpoint/2010/main" val="6582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1722" y="908720"/>
            <a:ext cx="12203722" cy="7920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Wrap up!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PoSh + Win32_OpenSSH</a:t>
            </a:r>
          </a:p>
          <a:p>
            <a:pPr lvl="1"/>
            <a:r>
              <a:rPr lang="de-DE"/>
              <a:t>partially BETA quality</a:t>
            </a:r>
          </a:p>
          <a:p>
            <a:pPr lvl="1"/>
            <a:r>
              <a:rPr lang="de-DE"/>
              <a:t>rapid deployment</a:t>
            </a:r>
          </a:p>
          <a:p>
            <a:pPr lvl="1"/>
            <a:r>
              <a:rPr lang="de-DE"/>
              <a:t>community driven</a:t>
            </a:r>
          </a:p>
          <a:p>
            <a:pPr lvl="1"/>
            <a:r>
              <a:rPr lang="de-DE"/>
              <a:t>$isConfusing = $true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1722" y="908720"/>
            <a:ext cx="12203722" cy="7920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Wrap up!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317D00E-2A05-4A17-81B3-A9D8EA28F79A}"/>
              </a:ext>
            </a:extLst>
          </p:cNvPr>
          <p:cNvSpPr/>
          <p:nvPr/>
        </p:nvSpPr>
        <p:spPr>
          <a:xfrm>
            <a:off x="365503" y="1988840"/>
            <a:ext cx="11449272" cy="4622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about_pwsh</a:t>
            </a:r>
            <a:br>
              <a:rPr lang="en-US" sz="3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"I really don't see it as Microsoft's product anymore, </a:t>
            </a:r>
          </a:p>
          <a:p>
            <a:pPr>
              <a:lnSpc>
                <a:spcPct val="150000"/>
              </a:lnSpc>
            </a:pPr>
            <a:r>
              <a:rPr lang="en-US" sz="3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this is very much a community OpenSoure project </a:t>
            </a:r>
            <a:br>
              <a:rPr lang="en-US" sz="3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that all of us are working on."</a:t>
            </a:r>
          </a:p>
          <a:p>
            <a:pPr algn="ctr">
              <a:lnSpc>
                <a:spcPct val="150000"/>
              </a:lnSpc>
            </a:pPr>
            <a:r>
              <a:rPr lang="en-US" sz="3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</a:t>
            </a:r>
            <a:r>
              <a:rPr lang="en-US" sz="3000" i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           Joey Aiello</a:t>
            </a:r>
          </a:p>
          <a:p>
            <a:pPr>
              <a:lnSpc>
                <a:spcPct val="150000"/>
              </a:lnSpc>
            </a:pPr>
            <a:endParaRPr lang="en-US" sz="300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Receive-Questions -fromAudience</a:t>
            </a:r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3774C-FD98-4A9A-8291-B6D08DBB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Enjoy-PSConfEU</a:t>
            </a:r>
          </a:p>
        </p:txBody>
      </p:sp>
    </p:spTree>
    <p:extLst>
      <p:ext uri="{BB962C8B-B14F-4D97-AF65-F5344CB8AC3E}">
        <p14:creationId xmlns:p14="http://schemas.microsoft.com/office/powerpoint/2010/main" val="2220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/>
              <a:t>Bartek Bielawski</a:t>
            </a:r>
            <a:br>
              <a:rPr lang="de-DE"/>
            </a:br>
            <a:r>
              <a:rPr lang="de-DE"/>
              <a:t>@bielawb</a:t>
            </a:r>
            <a:br>
              <a:rPr lang="de-DE"/>
            </a:br>
            <a:r>
              <a:rPr lang="de-DE"/>
              <a:t>Optiver</a:t>
            </a:r>
          </a:p>
          <a:p>
            <a:endParaRPr lang="de-DE"/>
          </a:p>
          <a:p>
            <a:r>
              <a:rPr lang="de-DE" b="1"/>
              <a:t>Thorsten Butz</a:t>
            </a:r>
            <a:br>
              <a:rPr lang="de-DE"/>
            </a:br>
            <a:r>
              <a:rPr lang="de-DE"/>
              <a:t>@thorstenbutz</a:t>
            </a:r>
            <a:br>
              <a:rPr lang="de-DE"/>
            </a:br>
            <a:r>
              <a:rPr lang="de-DE"/>
              <a:t>thorsten-butz.de</a:t>
            </a:r>
          </a:p>
          <a:p>
            <a:pPr lvl="1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836712"/>
            <a:ext cx="12192000" cy="792088"/>
          </a:xfrm>
        </p:spPr>
        <p:txBody>
          <a:bodyPr/>
          <a:lstStyle/>
          <a:p>
            <a:r>
              <a:rPr lang="de-DE"/>
              <a:t>about_Speakers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53CF83-64EA-484E-A849-CA810557E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71"/>
          <a:stretch/>
        </p:blipFill>
        <p:spPr>
          <a:xfrm>
            <a:off x="5807968" y="3284984"/>
            <a:ext cx="1773248" cy="2528317"/>
          </a:xfrm>
          <a:prstGeom prst="rect">
            <a:avLst/>
          </a:prstGeom>
        </p:spPr>
      </p:pic>
      <p:pic>
        <p:nvPicPr>
          <p:cNvPr id="4102" name="Picture 6" descr="Bildergebnis fÃ¼r powershell bibilia">
            <a:extLst>
              <a:ext uri="{FF2B5EF4-FFF2-40B4-BE49-F238E27FC236}">
                <a16:creationId xmlns:a16="http://schemas.microsoft.com/office/drawing/2014/main" id="{02F58B12-1219-416F-9102-F19782DDB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r="1722"/>
          <a:stretch/>
        </p:blipFill>
        <p:spPr bwMode="auto">
          <a:xfrm>
            <a:off x="8184232" y="1628800"/>
            <a:ext cx="1773248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 txBox="1">
            <a:spLocks/>
          </p:cNvSpPr>
          <p:nvPr/>
        </p:nvSpPr>
        <p:spPr>
          <a:xfrm>
            <a:off x="1055440" y="2244233"/>
            <a:ext cx="11136560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fontAlgn="auto"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fontAlgn="auto"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"title":  "The X factor",</a:t>
            </a:r>
          </a:p>
          <a:p>
            <a:pPr lvl="1" fontAlgn="auto"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"Speaker":  "Bartosz Bielawski, Thorsten Butz",</a:t>
            </a:r>
          </a:p>
          <a:p>
            <a:pPr lvl="1" fontAlgn="auto"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"StartTime":  "2018-04-19 17:15:00",</a:t>
            </a:r>
          </a:p>
          <a:p>
            <a:pPr lvl="1" fontAlgn="auto"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"Category":  "Core",</a:t>
            </a:r>
          </a:p>
          <a:p>
            <a:pPr lvl="1" fontAlgn="auto"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"ID":  65</a:t>
            </a:r>
          </a:p>
          <a:p>
            <a:pPr lvl="1" fontAlgn="auto"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lang="de-DE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5774059" y="1700808"/>
            <a:ext cx="643879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de-DE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42" y="5013176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44" y="332656"/>
            <a:ext cx="1537311" cy="1341592"/>
          </a:xfrm>
          <a:prstGeom prst="rect">
            <a:avLst/>
          </a:prstGeom>
        </p:spPr>
      </p:pic>
      <p:sp>
        <p:nvSpPr>
          <p:cNvPr id="26" name="Titel 1">
            <a:extLst>
              <a:ext uri="{FF2B5EF4-FFF2-40B4-BE49-F238E27FC236}">
                <a16:creationId xmlns:a16="http://schemas.microsoft.com/office/drawing/2014/main" id="{4567FFD3-8B11-4EFF-9CB2-CBDE0B229317}"/>
              </a:ext>
            </a:extLst>
          </p:cNvPr>
          <p:cNvSpPr txBox="1">
            <a:spLocks/>
          </p:cNvSpPr>
          <p:nvPr/>
        </p:nvSpPr>
        <p:spPr>
          <a:xfrm>
            <a:off x="2209798" y="5735035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endParaRPr lang="de-DE" sz="2400"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lidingwindows.de/wp-content/uploads/2017/05/SLW07_1000x1000.jpg">
            <a:extLst>
              <a:ext uri="{FF2B5EF4-FFF2-40B4-BE49-F238E27FC236}">
                <a16:creationId xmlns:a16="http://schemas.microsoft.com/office/drawing/2014/main" id="{B611A9A3-4CBD-4337-98F7-581B90491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2276872"/>
            <a:ext cx="3257600" cy="32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EC1311E-ED34-4821-B72B-C372A61D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704"/>
            <a:ext cx="12192000" cy="792088"/>
          </a:xfrm>
        </p:spPr>
        <p:txBody>
          <a:bodyPr/>
          <a:lstStyle/>
          <a:p>
            <a:r>
              <a:rPr lang="de-DE"/>
              <a:t>Previously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C384B3-1E41-4E90-B5F2-35783A8A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916832"/>
            <a:ext cx="11521280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/>
              <a:t>2015, Essen</a:t>
            </a:r>
            <a:br>
              <a:rPr lang="de-DE"/>
            </a:br>
            <a:r>
              <a:rPr lang="de-DE">
                <a:effectLst/>
              </a:rPr>
              <a:t>WPK: OMI, DSC @Linux ... </a:t>
            </a:r>
            <a:endParaRPr lang="de-DE"/>
          </a:p>
          <a:p>
            <a:pPr marL="0" indent="0">
              <a:lnSpc>
                <a:spcPct val="150000"/>
              </a:lnSpc>
              <a:buNone/>
            </a:pPr>
            <a:r>
              <a:rPr lang="de-DE"/>
              <a:t>		</a:t>
            </a: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10065787-D8DF-4CB7-A344-870A00081930}"/>
              </a:ext>
            </a:extLst>
          </p:cNvPr>
          <p:cNvSpPr txBox="1">
            <a:spLocks/>
          </p:cNvSpPr>
          <p:nvPr/>
        </p:nvSpPr>
        <p:spPr bwMode="auto">
          <a:xfrm>
            <a:off x="335360" y="1916832"/>
            <a:ext cx="7488832" cy="4392488"/>
          </a:xfrm>
          <a:prstGeom prst="rect">
            <a:avLst/>
          </a:prstGeom>
          <a:solidFill>
            <a:srgbClr val="01245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 algn="l" defTabSz="444489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591" algn="l"/>
                <a:tab pos="761981" algn="l"/>
                <a:tab pos="1168371" algn="l"/>
                <a:tab pos="1612860" algn="l"/>
                <a:tab pos="2057349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de-DE" kern="0">
                <a:effectLst/>
              </a:rPr>
              <a:t>2015, Essen</a:t>
            </a:r>
            <a:br>
              <a:rPr lang="de-DE" kern="0">
                <a:effectLst/>
              </a:rPr>
            </a:br>
            <a:r>
              <a:rPr lang="de-DE" kern="0">
                <a:effectLst/>
              </a:rPr>
              <a:t>WPK: OMI, DSC @Linux ... </a:t>
            </a:r>
          </a:p>
          <a:p>
            <a:pPr>
              <a:lnSpc>
                <a:spcPct val="150000"/>
              </a:lnSpc>
            </a:pPr>
            <a:r>
              <a:rPr lang="de-DE" kern="0">
                <a:effectLst/>
              </a:rPr>
              <a:t>2017, Hannover</a:t>
            </a:r>
            <a:br>
              <a:rPr lang="de-DE" kern="0">
                <a:effectLst/>
              </a:rPr>
            </a:br>
            <a:r>
              <a:rPr lang="de-DE" kern="0">
                <a:effectLst/>
              </a:rPr>
              <a:t>Sliding Windows: "Microsoft 3.0" </a:t>
            </a:r>
            <a:br>
              <a:rPr lang="de-DE" kern="0">
                <a:effectLst/>
              </a:rPr>
            </a:br>
            <a:r>
              <a:rPr lang="de-DE" kern="0">
                <a:effectLst/>
              </a:rPr>
              <a:t>with Joey Aiello</a:t>
            </a:r>
            <a:br>
              <a:rPr lang="de-DE" kern="0">
                <a:effectLst/>
              </a:rPr>
            </a:br>
            <a:r>
              <a:rPr lang="de-DE" kern="0">
                <a:effectLst/>
              </a:rPr>
              <a:t>	</a:t>
            </a:r>
            <a:r>
              <a:rPr lang="de-DE" kern="0">
                <a:solidFill>
                  <a:srgbClr val="FFFF00"/>
                </a:solidFill>
                <a:effectLst/>
              </a:rPr>
              <a:t>http://slidingwindows.de/slw07/</a:t>
            </a:r>
          </a:p>
          <a:p>
            <a:pPr>
              <a:lnSpc>
                <a:spcPct val="150000"/>
              </a:lnSpc>
            </a:pPr>
            <a:endParaRPr lang="de-DE" kern="0">
              <a:effectLst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de-DE" kern="0">
                <a:effectLst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073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AC3B66C-5CE7-4443-96B0-BAFEE462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719082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800" b="1">
                <a:solidFill>
                  <a:srgbClr val="011F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perfect match?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24E00D-0218-4F5E-B8E9-45A6A278CD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1584" y="1052736"/>
            <a:ext cx="7704856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2C1B68B-4516-4AFB-8604-A67DF4F2E2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1704" y="1082040"/>
            <a:ext cx="5373078" cy="580526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AE0ED1A-5141-4005-8D03-281DA7E6C625}"/>
              </a:ext>
            </a:extLst>
          </p:cNvPr>
          <p:cNvSpPr/>
          <p:nvPr/>
        </p:nvSpPr>
        <p:spPr>
          <a:xfrm>
            <a:off x="3001901" y="902158"/>
            <a:ext cx="6406467" cy="59783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AC3B66C-5CE7-4443-96B0-BAFEE462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719082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800" b="1">
                <a:solidFill>
                  <a:srgbClr val="011F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perfect match?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F68FCE97-CCB9-4D00-94BC-5ECBE94CB724}"/>
              </a:ext>
            </a:extLst>
          </p:cNvPr>
          <p:cNvSpPr txBox="1">
            <a:spLocks/>
          </p:cNvSpPr>
          <p:nvPr/>
        </p:nvSpPr>
        <p:spPr>
          <a:xfrm>
            <a:off x="730188" y="1591243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sz="3200" b="1">
                <a:solidFill>
                  <a:srgbClr val="011F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First computer? </a:t>
            </a:r>
          </a:p>
        </p:txBody>
      </p:sp>
      <p:pic>
        <p:nvPicPr>
          <p:cNvPr id="7" name="Picture 2" descr="Traffic Lights, Lights, Hanging Lamp">
            <a:extLst>
              <a:ext uri="{FF2B5EF4-FFF2-40B4-BE49-F238E27FC236}">
                <a16:creationId xmlns:a16="http://schemas.microsoft.com/office/drawing/2014/main" id="{14CAD9AB-8CA4-47EA-9406-D115B87E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1556792"/>
            <a:ext cx="2362643" cy="47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0D419987-7A70-4DC5-8EDC-FF520DA13499}"/>
              </a:ext>
            </a:extLst>
          </p:cNvPr>
          <p:cNvSpPr txBox="1">
            <a:spLocks/>
          </p:cNvSpPr>
          <p:nvPr/>
        </p:nvSpPr>
        <p:spPr>
          <a:xfrm>
            <a:off x="713124" y="1604504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sz="3200">
                <a:solidFill>
                  <a:srgbClr val="011F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First computer? </a:t>
            </a:r>
          </a:p>
          <a:p>
            <a:pPr fontAlgn="auto">
              <a:spcAft>
                <a:spcPts val="0"/>
              </a:spcAft>
            </a:pPr>
            <a:r>
              <a:rPr lang="de-DE" sz="3200">
                <a:solidFill>
                  <a:srgbClr val="011F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First (prof.) OS? </a:t>
            </a:r>
          </a:p>
          <a:p>
            <a:pPr fontAlgn="auto">
              <a:spcAft>
                <a:spcPts val="0"/>
              </a:spcAft>
            </a:pPr>
            <a:r>
              <a:rPr lang="de-DE" sz="3200">
                <a:solidFill>
                  <a:srgbClr val="011F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Favourite editor? </a:t>
            </a:r>
          </a:p>
          <a:p>
            <a:pPr fontAlgn="auto">
              <a:spcAft>
                <a:spcPts val="0"/>
              </a:spcAft>
            </a:pPr>
            <a:r>
              <a:rPr lang="de-DE" sz="3200" b="1">
                <a:solidFill>
                  <a:srgbClr val="011F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Religion?</a:t>
            </a:r>
          </a:p>
          <a:p>
            <a:pPr fontAlgn="auto">
              <a:spcAft>
                <a:spcPts val="0"/>
              </a:spcAft>
            </a:pPr>
            <a:endParaRPr lang="de-DE" sz="3200">
              <a:solidFill>
                <a:srgbClr val="011F5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4BFD5398-2250-49B0-B9FE-898DC80AA203}"/>
              </a:ext>
            </a:extLst>
          </p:cNvPr>
          <p:cNvSpPr txBox="1">
            <a:spLocks/>
          </p:cNvSpPr>
          <p:nvPr/>
        </p:nvSpPr>
        <p:spPr>
          <a:xfrm>
            <a:off x="730188" y="1593187"/>
            <a:ext cx="478974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sz="3200">
                <a:solidFill>
                  <a:srgbClr val="011F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First computer? </a:t>
            </a:r>
          </a:p>
          <a:p>
            <a:pPr fontAlgn="auto">
              <a:spcAft>
                <a:spcPts val="0"/>
              </a:spcAft>
            </a:pPr>
            <a:r>
              <a:rPr lang="de-DE" sz="3200" b="1">
                <a:solidFill>
                  <a:srgbClr val="011F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First (prof.) OS?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de-DE" sz="3200">
              <a:solidFill>
                <a:srgbClr val="011F5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3D927708-117D-4B48-A0F9-CBB3EAEF2F00}"/>
              </a:ext>
            </a:extLst>
          </p:cNvPr>
          <p:cNvSpPr txBox="1">
            <a:spLocks/>
          </p:cNvSpPr>
          <p:nvPr/>
        </p:nvSpPr>
        <p:spPr>
          <a:xfrm>
            <a:off x="720049" y="1589689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sz="3200">
                <a:solidFill>
                  <a:srgbClr val="011F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First computer? </a:t>
            </a:r>
          </a:p>
          <a:p>
            <a:pPr fontAlgn="auto">
              <a:spcAft>
                <a:spcPts val="0"/>
              </a:spcAft>
            </a:pPr>
            <a:r>
              <a:rPr lang="de-DE" sz="3200">
                <a:solidFill>
                  <a:srgbClr val="011F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First (prof.) OS? </a:t>
            </a:r>
          </a:p>
          <a:p>
            <a:pPr fontAlgn="auto">
              <a:spcAft>
                <a:spcPts val="0"/>
              </a:spcAft>
            </a:pPr>
            <a:r>
              <a:rPr lang="de-DE" sz="3200" b="1">
                <a:solidFill>
                  <a:srgbClr val="011F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Favourite editor?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de-DE" sz="3200">
              <a:solidFill>
                <a:srgbClr val="011F5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9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12192000" cy="7920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Get-Content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916832"/>
            <a:ext cx="11521280" cy="4392488"/>
          </a:xfrm>
        </p:spPr>
        <p:txBody>
          <a:bodyPr/>
          <a:lstStyle/>
          <a:p>
            <a:r>
              <a:rPr lang="de-DE"/>
              <a:t>PowerShell Core 6 	</a:t>
            </a:r>
          </a:p>
          <a:p>
            <a:pPr lvl="1"/>
            <a:r>
              <a:rPr lang="de-DE"/>
              <a:t>$</a:t>
            </a:r>
            <a:r>
              <a:rPr lang="de-DE" err="1"/>
              <a:t>isLinux</a:t>
            </a:r>
            <a:r>
              <a:rPr lang="de-DE"/>
              <a:t> = $</a:t>
            </a:r>
            <a:r>
              <a:rPr lang="de-DE" err="1"/>
              <a:t>true</a:t>
            </a:r>
            <a:endParaRPr lang="de-DE"/>
          </a:p>
          <a:p>
            <a:r>
              <a:rPr lang="de-DE"/>
              <a:t>PSRP </a:t>
            </a:r>
            <a:r>
              <a:rPr lang="de-DE" err="1"/>
              <a:t>interop</a:t>
            </a:r>
            <a:endParaRPr lang="de-DE"/>
          </a:p>
          <a:p>
            <a:pPr lvl="1"/>
            <a:r>
              <a:rPr lang="de-DE"/>
              <a:t>Win32-OpenSSH on Windows and *nix</a:t>
            </a:r>
          </a:p>
          <a:p>
            <a:r>
              <a:rPr lang="de-DE"/>
              <a:t>Beyond the CLI: Universal Dashboard</a:t>
            </a:r>
            <a:endParaRPr lang="de-DE" strike="sngStrike"/>
          </a:p>
          <a:p>
            <a:r>
              <a:rPr lang="de-DE" strike="sngStrike"/>
              <a:t>DSC Core</a:t>
            </a:r>
          </a:p>
          <a:p>
            <a:r>
              <a:rPr lang="de-DE"/>
              <a:t>Get-Content | </a:t>
            </a:r>
            <a:r>
              <a:rPr lang="de-DE" err="1"/>
              <a:t>more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12192000" cy="7920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PoSh Core on RasPi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$uri = 'https://github.com/PowerShell/PowerShell/releases/download/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			v6.0.1/powershell-6.0.1-linux-arm32.tar.gz'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apt-get install libunwind8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wget $uri  mkdir /opt/powershell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tar -xvf ./powershell-6.0.1-linux-arm32.tar.gz -C /opt/powershell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ln -s /opt/powershell/pwsh /usr/bin/pwsh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000">
              <a:latin typeface="Consolas" panose="020B060902020403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0AD63C-2A56-433A-AE8B-FA6F7CFF5544}"/>
              </a:ext>
            </a:extLst>
          </p:cNvPr>
          <p:cNvSpPr/>
          <p:nvPr/>
        </p:nvSpPr>
        <p:spPr bwMode="auto">
          <a:xfrm>
            <a:off x="-24036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352092A-C075-4D8D-BC0F-41CA6A19B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2" b="2912"/>
          <a:stretch/>
        </p:blipFill>
        <p:spPr>
          <a:xfrm>
            <a:off x="1559497" y="380096"/>
            <a:ext cx="9433048" cy="62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54E185-0BCD-457A-AE1F-65C3D66B9A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1st </a:t>
            </a:r>
            <a:r>
              <a:rPr lang="de-DE" err="1"/>
              <a:t>version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PoSh</a:t>
            </a:r>
            <a:r>
              <a:rPr lang="de-DE"/>
              <a:t> Core: </a:t>
            </a:r>
            <a:br>
              <a:rPr lang="de-DE"/>
            </a:br>
            <a:r>
              <a:rPr lang="de-DE"/>
              <a:t>WS 2016 NANO</a:t>
            </a:r>
          </a:p>
          <a:p>
            <a:r>
              <a:rPr lang="de-DE"/>
              <a:t>Support </a:t>
            </a:r>
            <a:r>
              <a:rPr lang="de-DE" err="1"/>
              <a:t>for</a:t>
            </a:r>
            <a:r>
              <a:rPr lang="de-DE"/>
              <a:t> Windows 7+</a:t>
            </a:r>
          </a:p>
          <a:p>
            <a:r>
              <a:rPr lang="de-DE"/>
              <a:t>Support </a:t>
            </a:r>
            <a:r>
              <a:rPr lang="de-DE" err="1"/>
              <a:t>for</a:t>
            </a:r>
            <a:r>
              <a:rPr lang="de-DE"/>
              <a:t> LOTS </a:t>
            </a:r>
            <a:r>
              <a:rPr lang="de-DE" err="1"/>
              <a:t>of</a:t>
            </a:r>
            <a:r>
              <a:rPr lang="de-DE"/>
              <a:t> Linux </a:t>
            </a:r>
            <a:r>
              <a:rPr lang="de-DE" err="1"/>
              <a:t>distros</a:t>
            </a:r>
            <a:r>
              <a:rPr lang="de-DE"/>
              <a:t>/</a:t>
            </a:r>
            <a:r>
              <a:rPr lang="de-DE" err="1"/>
              <a:t>releases</a:t>
            </a:r>
            <a:endParaRPr lang="de-DE"/>
          </a:p>
          <a:p>
            <a:r>
              <a:rPr lang="de-DE"/>
              <a:t>Support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MaCOS</a:t>
            </a:r>
            <a:r>
              <a:rPr lang="de-DE"/>
              <a:t> 10.12+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50B98E-D2A6-48C9-90C7-58B100353C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/>
              <a:t>Supports </a:t>
            </a:r>
            <a:r>
              <a:rPr lang="de-DE" err="1"/>
              <a:t>Unzip</a:t>
            </a:r>
            <a:r>
              <a:rPr lang="de-DE"/>
              <a:t>/Copy/Paste </a:t>
            </a:r>
            <a:r>
              <a:rPr lang="de-DE" err="1"/>
              <a:t>installations</a:t>
            </a:r>
            <a:r>
              <a:rPr lang="de-DE"/>
              <a:t> + multiple </a:t>
            </a:r>
            <a:r>
              <a:rPr lang="de-DE" err="1"/>
              <a:t>versions</a:t>
            </a:r>
            <a:r>
              <a:rPr lang="de-DE"/>
              <a:t> </a:t>
            </a:r>
            <a:r>
              <a:rPr lang="de-DE" err="1"/>
              <a:t>side-by-side</a:t>
            </a:r>
            <a:endParaRPr lang="de-DE"/>
          </a:p>
          <a:p>
            <a:r>
              <a:rPr lang="de-DE"/>
              <a:t>Comes </a:t>
            </a:r>
            <a:r>
              <a:rPr lang="de-DE" err="1"/>
              <a:t>with</a:t>
            </a:r>
            <a:r>
              <a:rPr lang="de-DE"/>
              <a:t> .NET Core  2.0 "</a:t>
            </a:r>
            <a:r>
              <a:rPr lang="de-DE" err="1"/>
              <a:t>attached</a:t>
            </a:r>
            <a:r>
              <a:rPr lang="de-DE"/>
              <a:t>",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sides</a:t>
            </a:r>
            <a:r>
              <a:rPr lang="de-DE"/>
              <a:t> </a:t>
            </a:r>
            <a:r>
              <a:rPr lang="de-DE" err="1"/>
              <a:t>effects</a:t>
            </a:r>
            <a:r>
              <a:rPr lang="de-DE"/>
              <a:t> on </a:t>
            </a:r>
            <a:r>
              <a:rPr lang="de-DE" err="1"/>
              <a:t>existing</a:t>
            </a:r>
            <a:r>
              <a:rPr lang="de-DE"/>
              <a:t> </a:t>
            </a:r>
            <a:r>
              <a:rPr lang="de-DE" err="1"/>
              <a:t>installations</a:t>
            </a: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F7B8C9-D81A-49C0-AC4F-40A4D31B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PoSh Core 6</a:t>
            </a:r>
          </a:p>
        </p:txBody>
      </p:sp>
    </p:spTree>
    <p:extLst>
      <p:ext uri="{BB962C8B-B14F-4D97-AF65-F5344CB8AC3E}">
        <p14:creationId xmlns:p14="http://schemas.microsoft.com/office/powerpoint/2010/main" val="3887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3C0D0E2-9ADC-49F1-B998-596C8B6249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"Same" CmdLets with different capabilites: Invoke-Command, </a:t>
            </a:r>
            <a:br>
              <a:rPr lang="de-DE"/>
            </a:br>
            <a:r>
              <a:rPr lang="de-DE"/>
              <a:t>ConvertTo-Json, ...</a:t>
            </a:r>
          </a:p>
          <a:p>
            <a:r>
              <a:rPr lang="de-DE"/>
              <a:t>Less Built-In CmdLets</a:t>
            </a:r>
          </a:p>
          <a:p>
            <a:r>
              <a:rPr lang="de-DE"/>
              <a:t>Missing aliases:</a:t>
            </a:r>
            <a:br>
              <a:rPr lang="de-DE"/>
            </a:br>
            <a:r>
              <a:rPr lang="de-DE"/>
              <a:t>ls, ps, wget, curl ...</a:t>
            </a:r>
          </a:p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BC1D2-2DAA-4412-9DE5-1579D706D5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/>
              <a:t>NO RSAT for *nix </a:t>
            </a:r>
          </a:p>
          <a:p>
            <a:r>
              <a:rPr lang="de-DE"/>
              <a:t>Case sensitivity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39CF76-D585-4E83-B3E5-D8CF9E09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Mind the gap: Windows vs. *nix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87F0BA-5544-42BC-BC2E-79817663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964" y="3492475"/>
            <a:ext cx="7632848" cy="328418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C24FE3E-4F8C-440C-8951-AF07954A9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696" y="3537158"/>
            <a:ext cx="294363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620</Words>
  <Application>Microsoft Office PowerPoint</Application>
  <PresentationFormat>Breitbild</PresentationFormat>
  <Paragraphs>155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19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Consolas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1_Benutzerdefiniertes Design</vt:lpstr>
      <vt:lpstr>PowerPoint-Präsentation</vt:lpstr>
      <vt:lpstr>PowerPoint-Präsentation</vt:lpstr>
      <vt:lpstr>Previously</vt:lpstr>
      <vt:lpstr>The perfect match?</vt:lpstr>
      <vt:lpstr>The perfect match?</vt:lpstr>
      <vt:lpstr>Get-Content</vt:lpstr>
      <vt:lpstr>PoSh Core on RasPi</vt:lpstr>
      <vt:lpstr>PoSh Core 6</vt:lpstr>
      <vt:lpstr>Mind the gap: Windows vs. *nix</vt:lpstr>
      <vt:lpstr>Demo</vt:lpstr>
      <vt:lpstr>Azure Cloud Shell</vt:lpstr>
      <vt:lpstr>Azure Sphere (OS) for IoT devices</vt:lpstr>
      <vt:lpstr>LinuxKit / LCOW</vt:lpstr>
      <vt:lpstr>Skip this, you know it already …</vt:lpstr>
      <vt:lpstr>Wrap up!</vt:lpstr>
      <vt:lpstr>Wrap up!</vt:lpstr>
      <vt:lpstr>Receive-Questions -fromAudience</vt:lpstr>
      <vt:lpstr>Enjoy-PSConfEU</vt:lpstr>
      <vt:lpstr>about_Speakers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2018-04-03T10:24:15Z</dcterms:created>
  <dcterms:modified xsi:type="dcterms:W3CDTF">2018-04-22T19:45:11Z</dcterms:modified>
</cp:coreProperties>
</file>