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39"/>
  </p:notesMasterIdLst>
  <p:handoutMasterIdLst>
    <p:handoutMasterId r:id="rId40"/>
  </p:handoutMasterIdLst>
  <p:sldIdLst>
    <p:sldId id="338" r:id="rId2"/>
    <p:sldId id="366" r:id="rId3"/>
    <p:sldId id="341" r:id="rId4"/>
    <p:sldId id="346" r:id="rId5"/>
    <p:sldId id="361" r:id="rId6"/>
    <p:sldId id="360" r:id="rId7"/>
    <p:sldId id="357" r:id="rId8"/>
    <p:sldId id="355" r:id="rId9"/>
    <p:sldId id="356" r:id="rId10"/>
    <p:sldId id="363" r:id="rId11"/>
    <p:sldId id="348" r:id="rId12"/>
    <p:sldId id="349" r:id="rId13"/>
    <p:sldId id="350" r:id="rId14"/>
    <p:sldId id="351" r:id="rId15"/>
    <p:sldId id="353" r:id="rId16"/>
    <p:sldId id="358" r:id="rId17"/>
    <p:sldId id="359" r:id="rId18"/>
    <p:sldId id="369" r:id="rId19"/>
    <p:sldId id="292" r:id="rId20"/>
    <p:sldId id="318" r:id="rId21"/>
    <p:sldId id="314" r:id="rId22"/>
    <p:sldId id="317" r:id="rId23"/>
    <p:sldId id="319" r:id="rId24"/>
    <p:sldId id="333" r:id="rId25"/>
    <p:sldId id="332" r:id="rId26"/>
    <p:sldId id="322" r:id="rId27"/>
    <p:sldId id="335" r:id="rId28"/>
    <p:sldId id="321" r:id="rId29"/>
    <p:sldId id="337" r:id="rId30"/>
    <p:sldId id="324" r:id="rId31"/>
    <p:sldId id="326" r:id="rId32"/>
    <p:sldId id="327" r:id="rId33"/>
    <p:sldId id="331" r:id="rId34"/>
    <p:sldId id="345" r:id="rId35"/>
    <p:sldId id="336" r:id="rId36"/>
    <p:sldId id="354" r:id="rId37"/>
    <p:sldId id="334" r:id="rId38"/>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757FF"/>
    <a:srgbClr val="298FE0"/>
    <a:srgbClr val="012456"/>
    <a:srgbClr val="720000"/>
    <a:srgbClr val="E81123"/>
    <a:srgbClr val="329CE4"/>
    <a:srgbClr val="CC0000"/>
    <a:srgbClr val="008080"/>
    <a:srgbClr val="505A7A"/>
    <a:srgbClr val="D0E2F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742" autoAdjust="0"/>
    <p:restoredTop sz="59495" autoAdjust="0"/>
  </p:normalViewPr>
  <p:slideViewPr>
    <p:cSldViewPr snapToGrid="0">
      <p:cViewPr>
        <p:scale>
          <a:sx n="33" d="100"/>
          <a:sy n="33" d="100"/>
        </p:scale>
        <p:origin x="1728" y="192"/>
      </p:cViewPr>
      <p:guideLst/>
    </p:cSldViewPr>
  </p:slideViewPr>
  <p:outlineViewPr>
    <p:cViewPr>
      <p:scale>
        <a:sx n="33" d="100"/>
        <a:sy n="33" d="100"/>
      </p:scale>
      <p:origin x="0" y="-6180"/>
    </p:cViewPr>
  </p:outlineViewPr>
  <p:notesTextViewPr>
    <p:cViewPr>
      <p:scale>
        <a:sx n="75" d="100"/>
        <a:sy n="75" d="100"/>
      </p:scale>
      <p:origin x="0" y="0"/>
    </p:cViewPr>
  </p:notesTextViewPr>
  <p:sorterViewPr>
    <p:cViewPr varScale="1">
      <p:scale>
        <a:sx n="1" d="1"/>
        <a:sy n="1" d="1"/>
      </p:scale>
      <p:origin x="0" y="-15236"/>
    </p:cViewPr>
  </p:sorterViewPr>
  <p:notesViewPr>
    <p:cSldViewPr snapToGrid="0">
      <p:cViewPr>
        <p:scale>
          <a:sx n="150" d="100"/>
          <a:sy n="150" d="100"/>
        </p:scale>
        <p:origin x="548" y="-280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45"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r>
              <a:rPr lang="en-US">
                <a:latin typeface="Segoe UI Light" panose="020B0502040204020203" pitchFamily="34" charset="0"/>
                <a:cs typeface="Segoe UI Light" panose="020B0502040204020203" pitchFamily="34" charset="0"/>
              </a:rPr>
              <a:t> </a:t>
            </a:r>
            <a:endParaRPr lang="de-DE">
              <a:latin typeface="Segoe UI Light" panose="020B0502040204020203" pitchFamily="34" charset="0"/>
              <a:cs typeface="Segoe UI Light" panose="020B0502040204020203" pitchFamily="34" charset="0"/>
            </a:endParaRPr>
          </a:p>
        </p:txBody>
      </p:sp>
      <p:sp>
        <p:nvSpPr>
          <p:cNvPr id="4" name="Fußzeilenplatzhalt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r>
              <a:rPr lang="de-DE" sz="800">
                <a:latin typeface="Segoe UI Light" panose="020B0502040204020203" pitchFamily="34" charset="0"/>
                <a:cs typeface="Segoe UI Light" panose="020B0502040204020203" pitchFamily="34" charset="0"/>
              </a:rPr>
              <a:t>17-02-12, page </a:t>
            </a:r>
            <a:fld id="{C2329066-090E-4AEB-8FB0-A3E3AF3840BB}" type="slidenum">
              <a:rPr lang="de-DE" sz="800" smtClean="0">
                <a:latin typeface="Segoe UI Light" panose="020B0502040204020203" pitchFamily="34" charset="0"/>
                <a:cs typeface="Segoe UI Light" panose="020B0502040204020203" pitchFamily="34" charset="0"/>
              </a:rPr>
              <a:t>‹Nr.›</a:t>
            </a:fld>
            <a:endParaRPr lang="de-DE" sz="80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60311058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7DA338F-FD95-4529-B7D5-D96856BE8655}" type="datetimeFigureOut">
              <a:rPr lang="de-DE" smtClean="0"/>
              <a:t>30.08.2017</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E09240-7C56-4834-A6BE-942EE28ABFAF}" type="slidenum">
              <a:rPr lang="de-DE" smtClean="0"/>
              <a:t>‹Nr.›</a:t>
            </a:fld>
            <a:endParaRPr lang="de-DE"/>
          </a:p>
        </p:txBody>
      </p:sp>
    </p:spTree>
    <p:extLst>
      <p:ext uri="{BB962C8B-B14F-4D97-AF65-F5344CB8AC3E}">
        <p14:creationId xmlns:p14="http://schemas.microsoft.com/office/powerpoint/2010/main" val="35496287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z="1200" b="0" i="0" kern="1200">
                <a:solidFill>
                  <a:schemeClr val="tx1"/>
                </a:solidFill>
                <a:effectLst/>
                <a:latin typeface="+mn-lt"/>
                <a:ea typeface="+mn-ea"/>
                <a:cs typeface="+mn-cs"/>
              </a:rPr>
              <a:t>Intro:</a:t>
            </a:r>
          </a:p>
          <a:p>
            <a:r>
              <a:rPr lang="de-DE" sz="1200" b="0" i="0" kern="1200">
                <a:solidFill>
                  <a:schemeClr val="tx1"/>
                </a:solidFill>
                <a:effectLst/>
                <a:latin typeface="+mn-lt"/>
                <a:ea typeface="+mn-ea"/>
                <a:cs typeface="+mn-cs"/>
              </a:rPr>
              <a:t>https://www.youtube.com/watch?v=ohXI3po8hK0</a:t>
            </a:r>
            <a:endParaRPr lang="de-DE"/>
          </a:p>
        </p:txBody>
      </p:sp>
      <p:sp>
        <p:nvSpPr>
          <p:cNvPr id="4" name="Slide Number Placeholder 3"/>
          <p:cNvSpPr>
            <a:spLocks noGrp="1"/>
          </p:cNvSpPr>
          <p:nvPr>
            <p:ph type="sldNum" sz="quarter" idx="10"/>
          </p:nvPr>
        </p:nvSpPr>
        <p:spPr/>
        <p:txBody>
          <a:bodyPr/>
          <a:lstStyle/>
          <a:p>
            <a:fld id="{21E09240-7C56-4834-A6BE-942EE28ABFAF}" type="slidenum">
              <a:rPr lang="de-DE" smtClean="0"/>
              <a:t>1</a:t>
            </a:fld>
            <a:endParaRPr lang="de-DE"/>
          </a:p>
        </p:txBody>
      </p:sp>
    </p:spTree>
    <p:extLst>
      <p:ext uri="{BB962C8B-B14F-4D97-AF65-F5344CB8AC3E}">
        <p14:creationId xmlns:p14="http://schemas.microsoft.com/office/powerpoint/2010/main" val="31715722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a:p>
        </p:txBody>
      </p:sp>
      <p:sp>
        <p:nvSpPr>
          <p:cNvPr id="4" name="Slide Number Placeholder 3"/>
          <p:cNvSpPr>
            <a:spLocks noGrp="1"/>
          </p:cNvSpPr>
          <p:nvPr>
            <p:ph type="sldNum" sz="quarter" idx="10"/>
          </p:nvPr>
        </p:nvSpPr>
        <p:spPr/>
        <p:txBody>
          <a:bodyPr/>
          <a:lstStyle/>
          <a:p>
            <a:fld id="{21E09240-7C56-4834-A6BE-942EE28ABFAF}" type="slidenum">
              <a:rPr lang="de-DE" smtClean="0"/>
              <a:t>19</a:t>
            </a:fld>
            <a:endParaRPr lang="de-DE"/>
          </a:p>
        </p:txBody>
      </p:sp>
    </p:spTree>
    <p:extLst>
      <p:ext uri="{BB962C8B-B14F-4D97-AF65-F5344CB8AC3E}">
        <p14:creationId xmlns:p14="http://schemas.microsoft.com/office/powerpoint/2010/main" val="35953707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a:p>
        </p:txBody>
      </p:sp>
      <p:sp>
        <p:nvSpPr>
          <p:cNvPr id="4" name="Slide Number Placeholder 3"/>
          <p:cNvSpPr>
            <a:spLocks noGrp="1"/>
          </p:cNvSpPr>
          <p:nvPr>
            <p:ph type="sldNum" sz="quarter" idx="10"/>
          </p:nvPr>
        </p:nvSpPr>
        <p:spPr/>
        <p:txBody>
          <a:bodyPr/>
          <a:lstStyle/>
          <a:p>
            <a:fld id="{21E09240-7C56-4834-A6BE-942EE28ABFAF}" type="slidenum">
              <a:rPr lang="de-DE" smtClean="0"/>
              <a:t>22</a:t>
            </a:fld>
            <a:endParaRPr lang="de-DE"/>
          </a:p>
        </p:txBody>
      </p:sp>
    </p:spTree>
    <p:extLst>
      <p:ext uri="{BB962C8B-B14F-4D97-AF65-F5344CB8AC3E}">
        <p14:creationId xmlns:p14="http://schemas.microsoft.com/office/powerpoint/2010/main" val="23903753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a:p>
        </p:txBody>
      </p:sp>
      <p:sp>
        <p:nvSpPr>
          <p:cNvPr id="4" name="Slide Number Placeholder 3"/>
          <p:cNvSpPr>
            <a:spLocks noGrp="1"/>
          </p:cNvSpPr>
          <p:nvPr>
            <p:ph type="sldNum" sz="quarter" idx="10"/>
          </p:nvPr>
        </p:nvSpPr>
        <p:spPr/>
        <p:txBody>
          <a:bodyPr/>
          <a:lstStyle/>
          <a:p>
            <a:fld id="{21E09240-7C56-4834-A6BE-942EE28ABFAF}" type="slidenum">
              <a:rPr lang="de-DE" smtClean="0"/>
              <a:t>24</a:t>
            </a:fld>
            <a:endParaRPr lang="de-DE"/>
          </a:p>
        </p:txBody>
      </p:sp>
    </p:spTree>
    <p:extLst>
      <p:ext uri="{BB962C8B-B14F-4D97-AF65-F5344CB8AC3E}">
        <p14:creationId xmlns:p14="http://schemas.microsoft.com/office/powerpoint/2010/main" val="9571654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de-DE"/>
          </a:p>
        </p:txBody>
      </p:sp>
      <p:sp>
        <p:nvSpPr>
          <p:cNvPr id="4" name="Slide Number Placeholder 3"/>
          <p:cNvSpPr>
            <a:spLocks noGrp="1"/>
          </p:cNvSpPr>
          <p:nvPr>
            <p:ph type="sldNum" sz="quarter" idx="10"/>
          </p:nvPr>
        </p:nvSpPr>
        <p:spPr/>
        <p:txBody>
          <a:bodyPr/>
          <a:lstStyle/>
          <a:p>
            <a:fld id="{21E09240-7C56-4834-A6BE-942EE28ABFAF}" type="slidenum">
              <a:rPr lang="de-DE" smtClean="0"/>
              <a:t>25</a:t>
            </a:fld>
            <a:endParaRPr lang="de-DE"/>
          </a:p>
        </p:txBody>
      </p:sp>
    </p:spTree>
    <p:extLst>
      <p:ext uri="{BB962C8B-B14F-4D97-AF65-F5344CB8AC3E}">
        <p14:creationId xmlns:p14="http://schemas.microsoft.com/office/powerpoint/2010/main" val="30495546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a:p>
        </p:txBody>
      </p:sp>
      <p:sp>
        <p:nvSpPr>
          <p:cNvPr id="4" name="Slide Number Placeholder 3"/>
          <p:cNvSpPr>
            <a:spLocks noGrp="1"/>
          </p:cNvSpPr>
          <p:nvPr>
            <p:ph type="sldNum" sz="quarter" idx="10"/>
          </p:nvPr>
        </p:nvSpPr>
        <p:spPr/>
        <p:txBody>
          <a:bodyPr/>
          <a:lstStyle/>
          <a:p>
            <a:fld id="{21E09240-7C56-4834-A6BE-942EE28ABFAF}" type="slidenum">
              <a:rPr lang="de-DE" smtClean="0"/>
              <a:t>26</a:t>
            </a:fld>
            <a:endParaRPr lang="de-DE"/>
          </a:p>
        </p:txBody>
      </p:sp>
    </p:spTree>
    <p:extLst>
      <p:ext uri="{BB962C8B-B14F-4D97-AF65-F5344CB8AC3E}">
        <p14:creationId xmlns:p14="http://schemas.microsoft.com/office/powerpoint/2010/main" val="25825911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a:p>
        </p:txBody>
      </p:sp>
      <p:sp>
        <p:nvSpPr>
          <p:cNvPr id="4" name="Slide Number Placeholder 3"/>
          <p:cNvSpPr>
            <a:spLocks noGrp="1"/>
          </p:cNvSpPr>
          <p:nvPr>
            <p:ph type="sldNum" sz="quarter" idx="10"/>
          </p:nvPr>
        </p:nvSpPr>
        <p:spPr/>
        <p:txBody>
          <a:bodyPr/>
          <a:lstStyle/>
          <a:p>
            <a:fld id="{21E09240-7C56-4834-A6BE-942EE28ABFAF}" type="slidenum">
              <a:rPr lang="de-DE" smtClean="0"/>
              <a:t>30</a:t>
            </a:fld>
            <a:endParaRPr lang="de-DE"/>
          </a:p>
        </p:txBody>
      </p:sp>
    </p:spTree>
    <p:extLst>
      <p:ext uri="{BB962C8B-B14F-4D97-AF65-F5344CB8AC3E}">
        <p14:creationId xmlns:p14="http://schemas.microsoft.com/office/powerpoint/2010/main" val="25420001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a:p>
        </p:txBody>
      </p:sp>
      <p:sp>
        <p:nvSpPr>
          <p:cNvPr id="4" name="Slide Number Placeholder 3"/>
          <p:cNvSpPr>
            <a:spLocks noGrp="1"/>
          </p:cNvSpPr>
          <p:nvPr>
            <p:ph type="sldNum" sz="quarter" idx="10"/>
          </p:nvPr>
        </p:nvSpPr>
        <p:spPr/>
        <p:txBody>
          <a:bodyPr/>
          <a:lstStyle/>
          <a:p>
            <a:fld id="{21E09240-7C56-4834-A6BE-942EE28ABFAF}" type="slidenum">
              <a:rPr lang="de-DE" smtClean="0"/>
              <a:t>32</a:t>
            </a:fld>
            <a:endParaRPr lang="de-DE"/>
          </a:p>
        </p:txBody>
      </p:sp>
    </p:spTree>
    <p:extLst>
      <p:ext uri="{BB962C8B-B14F-4D97-AF65-F5344CB8AC3E}">
        <p14:creationId xmlns:p14="http://schemas.microsoft.com/office/powerpoint/2010/main" val="26871486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a:p>
        </p:txBody>
      </p:sp>
      <p:sp>
        <p:nvSpPr>
          <p:cNvPr id="4" name="Slide Number Placeholder 3"/>
          <p:cNvSpPr>
            <a:spLocks noGrp="1"/>
          </p:cNvSpPr>
          <p:nvPr>
            <p:ph type="sldNum" sz="quarter" idx="10"/>
          </p:nvPr>
        </p:nvSpPr>
        <p:spPr/>
        <p:txBody>
          <a:bodyPr/>
          <a:lstStyle/>
          <a:p>
            <a:fld id="{21E09240-7C56-4834-A6BE-942EE28ABFAF}" type="slidenum">
              <a:rPr lang="de-DE" smtClean="0"/>
              <a:t>33</a:t>
            </a:fld>
            <a:endParaRPr lang="de-DE"/>
          </a:p>
        </p:txBody>
      </p:sp>
    </p:spTree>
    <p:extLst>
      <p:ext uri="{BB962C8B-B14F-4D97-AF65-F5344CB8AC3E}">
        <p14:creationId xmlns:p14="http://schemas.microsoft.com/office/powerpoint/2010/main" val="22458793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a:p>
        </p:txBody>
      </p:sp>
      <p:sp>
        <p:nvSpPr>
          <p:cNvPr id="4" name="Slide Number Placeholder 3"/>
          <p:cNvSpPr>
            <a:spLocks noGrp="1"/>
          </p:cNvSpPr>
          <p:nvPr>
            <p:ph type="sldNum" sz="quarter" idx="10"/>
          </p:nvPr>
        </p:nvSpPr>
        <p:spPr/>
        <p:txBody>
          <a:bodyPr/>
          <a:lstStyle/>
          <a:p>
            <a:fld id="{21E09240-7C56-4834-A6BE-942EE28ABFAF}" type="slidenum">
              <a:rPr lang="de-DE" smtClean="0"/>
              <a:t>34</a:t>
            </a:fld>
            <a:endParaRPr lang="de-DE"/>
          </a:p>
        </p:txBody>
      </p:sp>
    </p:spTree>
    <p:extLst>
      <p:ext uri="{BB962C8B-B14F-4D97-AF65-F5344CB8AC3E}">
        <p14:creationId xmlns:p14="http://schemas.microsoft.com/office/powerpoint/2010/main" val="236725919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B4008EB6-D09E-4580-8CD6-DDB14511944F}" type="slidenum">
              <a:rPr lang="en-US" smtClean="0"/>
              <a:t>37</a:t>
            </a:fld>
            <a:endParaRPr lang="en-US" dirty="0"/>
          </a:p>
        </p:txBody>
      </p:sp>
    </p:spTree>
    <p:extLst>
      <p:ext uri="{BB962C8B-B14F-4D97-AF65-F5344CB8AC3E}">
        <p14:creationId xmlns:p14="http://schemas.microsoft.com/office/powerpoint/2010/main" val="20505678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a:t>https://www.youtube.com/watch?v=ky0rO7pM3WI</a:t>
            </a:r>
          </a:p>
        </p:txBody>
      </p:sp>
      <p:sp>
        <p:nvSpPr>
          <p:cNvPr id="4" name="Foliennummernplatzhalter 3"/>
          <p:cNvSpPr>
            <a:spLocks noGrp="1"/>
          </p:cNvSpPr>
          <p:nvPr>
            <p:ph type="sldNum" sz="quarter" idx="10"/>
          </p:nvPr>
        </p:nvSpPr>
        <p:spPr/>
        <p:txBody>
          <a:bodyPr/>
          <a:lstStyle/>
          <a:p>
            <a:fld id="{21E09240-7C56-4834-A6BE-942EE28ABFAF}" type="slidenum">
              <a:rPr lang="de-DE" smtClean="0"/>
              <a:t>4</a:t>
            </a:fld>
            <a:endParaRPr lang="de-DE"/>
          </a:p>
        </p:txBody>
      </p:sp>
    </p:spTree>
    <p:extLst>
      <p:ext uri="{BB962C8B-B14F-4D97-AF65-F5344CB8AC3E}">
        <p14:creationId xmlns:p14="http://schemas.microsoft.com/office/powerpoint/2010/main" val="4692075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200">
                <a:solidFill>
                  <a:srgbClr val="17244E"/>
                </a:solidFill>
              </a:rPr>
              <a:t>https://technet.microsoft.com/windows-server-docs/get-started/getting-started-with-nano-server</a:t>
            </a:r>
          </a:p>
          <a:p>
            <a:endParaRPr lang="de-DE"/>
          </a:p>
        </p:txBody>
      </p:sp>
      <p:sp>
        <p:nvSpPr>
          <p:cNvPr id="4" name="Foliennummernplatzhalter 3"/>
          <p:cNvSpPr>
            <a:spLocks noGrp="1"/>
          </p:cNvSpPr>
          <p:nvPr>
            <p:ph type="sldNum" sz="quarter" idx="10"/>
          </p:nvPr>
        </p:nvSpPr>
        <p:spPr/>
        <p:txBody>
          <a:bodyPr/>
          <a:lstStyle/>
          <a:p>
            <a:fld id="{21E09240-7C56-4834-A6BE-942EE28ABFAF}" type="slidenum">
              <a:rPr lang="de-DE" smtClean="0"/>
              <a:t>7</a:t>
            </a:fld>
            <a:endParaRPr lang="de-DE"/>
          </a:p>
        </p:txBody>
      </p:sp>
    </p:spTree>
    <p:extLst>
      <p:ext uri="{BB962C8B-B14F-4D97-AF65-F5344CB8AC3E}">
        <p14:creationId xmlns:p14="http://schemas.microsoft.com/office/powerpoint/2010/main" val="25747603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21E09240-7C56-4834-A6BE-942EE28ABFAF}" type="slidenum">
              <a:rPr lang="de-DE" smtClean="0"/>
              <a:t>8</a:t>
            </a:fld>
            <a:endParaRPr lang="de-DE"/>
          </a:p>
        </p:txBody>
      </p:sp>
    </p:spTree>
    <p:extLst>
      <p:ext uri="{BB962C8B-B14F-4D97-AF65-F5344CB8AC3E}">
        <p14:creationId xmlns:p14="http://schemas.microsoft.com/office/powerpoint/2010/main" val="42075346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a:t>https://docs.microsoft.com/en-us/windows/deployment/update/waas-overview</a:t>
            </a:r>
          </a:p>
          <a:p>
            <a:r>
              <a:rPr lang="de-DE"/>
              <a:t>https://blogs.msdn.microsoft.com/daviddasneves/2017/06/18/demystifying-windows-as-a-service-wake-up-please/</a:t>
            </a:r>
          </a:p>
        </p:txBody>
      </p:sp>
      <p:sp>
        <p:nvSpPr>
          <p:cNvPr id="4" name="Slide Number Placeholder 3"/>
          <p:cNvSpPr>
            <a:spLocks noGrp="1"/>
          </p:cNvSpPr>
          <p:nvPr>
            <p:ph type="sldNum" sz="quarter" idx="10"/>
          </p:nvPr>
        </p:nvSpPr>
        <p:spPr/>
        <p:txBody>
          <a:bodyPr/>
          <a:lstStyle/>
          <a:p>
            <a:fld id="{21E09240-7C56-4834-A6BE-942EE28ABFAF}" type="slidenum">
              <a:rPr lang="de-DE" smtClean="0"/>
              <a:t>11</a:t>
            </a:fld>
            <a:endParaRPr lang="de-DE"/>
          </a:p>
        </p:txBody>
      </p:sp>
    </p:spTree>
    <p:extLst>
      <p:ext uri="{BB962C8B-B14F-4D97-AF65-F5344CB8AC3E}">
        <p14:creationId xmlns:p14="http://schemas.microsoft.com/office/powerpoint/2010/main" val="5905459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21E09240-7C56-4834-A6BE-942EE28ABFAF}" type="slidenum">
              <a:rPr lang="de-DE" smtClean="0"/>
              <a:t>12</a:t>
            </a:fld>
            <a:endParaRPr lang="de-DE"/>
          </a:p>
        </p:txBody>
      </p:sp>
    </p:spTree>
    <p:extLst>
      <p:ext uri="{BB962C8B-B14F-4D97-AF65-F5344CB8AC3E}">
        <p14:creationId xmlns:p14="http://schemas.microsoft.com/office/powerpoint/2010/main" val="3198040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a:t>https://twitter.com/HelgeKlein/status/891076288626270208</a:t>
            </a:r>
          </a:p>
        </p:txBody>
      </p:sp>
      <p:sp>
        <p:nvSpPr>
          <p:cNvPr id="4" name="Foliennummernplatzhalter 3"/>
          <p:cNvSpPr>
            <a:spLocks noGrp="1"/>
          </p:cNvSpPr>
          <p:nvPr>
            <p:ph type="sldNum" sz="quarter" idx="10"/>
          </p:nvPr>
        </p:nvSpPr>
        <p:spPr/>
        <p:txBody>
          <a:bodyPr/>
          <a:lstStyle/>
          <a:p>
            <a:fld id="{21E09240-7C56-4834-A6BE-942EE28ABFAF}" type="slidenum">
              <a:rPr lang="de-DE" smtClean="0"/>
              <a:t>13</a:t>
            </a:fld>
            <a:endParaRPr lang="de-DE"/>
          </a:p>
        </p:txBody>
      </p:sp>
    </p:spTree>
    <p:extLst>
      <p:ext uri="{BB962C8B-B14F-4D97-AF65-F5344CB8AC3E}">
        <p14:creationId xmlns:p14="http://schemas.microsoft.com/office/powerpoint/2010/main" val="35969797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a:t>1st Windows Server Insider Preview (JULY 13, 2017)</a:t>
            </a:r>
          </a:p>
          <a:p>
            <a:r>
              <a:rPr lang="en-US"/>
              <a:t>Donna Sarkar: Announcing Windows Server Insider Preview Build 16237</a:t>
            </a:r>
          </a:p>
          <a:p>
            <a:r>
              <a:rPr lang="en-US"/>
              <a:t>https://blogs.windows.com/windowsexperience/2017/07/13/announcing-windows-server-insider-preview-build-16237/</a:t>
            </a:r>
          </a:p>
          <a:p>
            <a:endParaRPr lang="en-US"/>
          </a:p>
          <a:p>
            <a:endParaRPr lang="en-US"/>
          </a:p>
          <a:p>
            <a:r>
              <a:rPr lang="en-US"/>
              <a:t>AUGUST 8, 2017 10:38 AM</a:t>
            </a:r>
          </a:p>
          <a:p>
            <a:r>
              <a:rPr lang="en-US"/>
              <a:t>Donna Sarkar: Announcing Windows Server Insider Preview Build 16257</a:t>
            </a:r>
          </a:p>
          <a:p>
            <a:r>
              <a:rPr lang="en-US"/>
              <a:t>https://blogs.windows.com/windowsexperience/2017/08/08/announcing-windows-server-insider-preview-build-16257</a:t>
            </a:r>
          </a:p>
          <a:p>
            <a:endParaRPr lang="en-US"/>
          </a:p>
          <a:p>
            <a:r>
              <a:rPr lang="en-US"/>
              <a:t>Delivering continuous innovation with Windows Server</a:t>
            </a:r>
          </a:p>
          <a:p>
            <a:r>
              <a:rPr lang="en-US"/>
              <a:t>Erin Chapple (General Manager, Windows Server)</a:t>
            </a:r>
          </a:p>
          <a:p>
            <a:r>
              <a:rPr lang="en-US"/>
              <a:t>https://blogs.technet.microsoft.com/hybridcloud/2017/06/15/delivering-continuous-innovation-with-windows-server/</a:t>
            </a:r>
            <a:endParaRPr lang="de-DE"/>
          </a:p>
        </p:txBody>
      </p:sp>
      <p:sp>
        <p:nvSpPr>
          <p:cNvPr id="4" name="Foliennummernplatzhalter 3"/>
          <p:cNvSpPr>
            <a:spLocks noGrp="1"/>
          </p:cNvSpPr>
          <p:nvPr>
            <p:ph type="sldNum" sz="quarter" idx="10"/>
          </p:nvPr>
        </p:nvSpPr>
        <p:spPr/>
        <p:txBody>
          <a:bodyPr/>
          <a:lstStyle/>
          <a:p>
            <a:fld id="{21E09240-7C56-4834-A6BE-942EE28ABFAF}" type="slidenum">
              <a:rPr lang="de-DE" smtClean="0"/>
              <a:t>14</a:t>
            </a:fld>
            <a:endParaRPr lang="de-DE"/>
          </a:p>
        </p:txBody>
      </p:sp>
    </p:spTree>
    <p:extLst>
      <p:ext uri="{BB962C8B-B14F-4D97-AF65-F5344CB8AC3E}">
        <p14:creationId xmlns:p14="http://schemas.microsoft.com/office/powerpoint/2010/main" val="5605638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200">
                <a:solidFill>
                  <a:srgbClr val="17244E"/>
                </a:solidFill>
              </a:rPr>
              <a:t>https://technet.microsoft.com/windows-server-docs/get-started/getting-started-with-nano-server</a:t>
            </a:r>
          </a:p>
          <a:p>
            <a:endParaRPr lang="de-DE"/>
          </a:p>
        </p:txBody>
      </p:sp>
      <p:sp>
        <p:nvSpPr>
          <p:cNvPr id="4" name="Foliennummernplatzhalter 3"/>
          <p:cNvSpPr>
            <a:spLocks noGrp="1"/>
          </p:cNvSpPr>
          <p:nvPr>
            <p:ph type="sldNum" sz="quarter" idx="10"/>
          </p:nvPr>
        </p:nvSpPr>
        <p:spPr/>
        <p:txBody>
          <a:bodyPr/>
          <a:lstStyle/>
          <a:p>
            <a:fld id="{21E09240-7C56-4834-A6BE-942EE28ABFAF}" type="slidenum">
              <a:rPr lang="de-DE" smtClean="0"/>
              <a:t>16</a:t>
            </a:fld>
            <a:endParaRPr lang="de-DE"/>
          </a:p>
        </p:txBody>
      </p:sp>
    </p:spTree>
    <p:extLst>
      <p:ext uri="{BB962C8B-B14F-4D97-AF65-F5344CB8AC3E}">
        <p14:creationId xmlns:p14="http://schemas.microsoft.com/office/powerpoint/2010/main" val="9340127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2387600"/>
          </a:xfrm>
        </p:spPr>
        <p:txBody>
          <a:bodyPr anchor="b"/>
          <a:lstStyle>
            <a:lvl1pPr algn="ctr">
              <a:defRPr sz="6000"/>
            </a:lvl1pPr>
          </a:lstStyle>
          <a:p>
            <a:r>
              <a:rPr lang="de-DE"/>
              <a:t>Titelmasterformat durch Klicken bearbeiten</a:t>
            </a:r>
          </a:p>
        </p:txBody>
      </p:sp>
      <p:sp>
        <p:nvSpPr>
          <p:cNvPr id="3" name="Untertitel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Formatvorlage des Untertitelmasters durch Klicken bearbeiten</a:t>
            </a:r>
          </a:p>
        </p:txBody>
      </p:sp>
      <p:sp>
        <p:nvSpPr>
          <p:cNvPr id="4" name="Datumsplatzhalter 3"/>
          <p:cNvSpPr>
            <a:spLocks noGrp="1"/>
          </p:cNvSpPr>
          <p:nvPr>
            <p:ph type="dt" sz="half" idx="10"/>
          </p:nvPr>
        </p:nvSpPr>
        <p:spPr/>
        <p:txBody>
          <a:bodyPr/>
          <a:lstStyle/>
          <a:p>
            <a:fld id="{1310515B-B790-4CFC-9EE1-F1BB1500771A}" type="datetimeFigureOut">
              <a:rPr lang="de-DE" smtClean="0"/>
              <a:t>30.08.2017</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DD6B5FA7-50BB-4281-A8F2-3B1A04440CF8}" type="slidenum">
              <a:rPr lang="de-DE" smtClean="0"/>
              <a:t>‹Nr.›</a:t>
            </a:fld>
            <a:endParaRPr lang="de-DE"/>
          </a:p>
        </p:txBody>
      </p:sp>
    </p:spTree>
    <p:extLst>
      <p:ext uri="{BB962C8B-B14F-4D97-AF65-F5344CB8AC3E}">
        <p14:creationId xmlns:p14="http://schemas.microsoft.com/office/powerpoint/2010/main" val="16813612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de ">
    <p:spTree>
      <p:nvGrpSpPr>
        <p:cNvPr id="1" name=""/>
        <p:cNvGrpSpPr/>
        <p:nvPr/>
      </p:nvGrpSpPr>
      <p:grpSpPr>
        <a:xfrm>
          <a:off x="0" y="0"/>
          <a:ext cx="0" cy="0"/>
          <a:chOff x="0" y="0"/>
          <a:chExt cx="0" cy="0"/>
        </a:xfrm>
      </p:grpSpPr>
      <p:sp>
        <p:nvSpPr>
          <p:cNvPr id="3" name="Inhaltsplatzhalter 2"/>
          <p:cNvSpPr>
            <a:spLocks noGrp="1"/>
          </p:cNvSpPr>
          <p:nvPr>
            <p:ph idx="1"/>
          </p:nvPr>
        </p:nvSpPr>
        <p:spPr>
          <a:xfrm>
            <a:off x="838200" y="228600"/>
            <a:ext cx="10515600" cy="5948363"/>
          </a:xfrm>
        </p:spPr>
        <p:txBody>
          <a:bodyPr>
            <a:normAutofit/>
          </a:bodyPr>
          <a:lstStyle>
            <a:lvl1pPr marL="0" indent="0">
              <a:buNone/>
              <a:defRPr sz="2000">
                <a:latin typeface="Consolas" panose="020B0609020204030204" pitchFamily="49" charset="0"/>
              </a:defRPr>
            </a:lvl1pPr>
            <a:lvl2pPr marL="457200" indent="0">
              <a:buNone/>
              <a:defRPr>
                <a:latin typeface="Consolas" panose="020B0609020204030204" pitchFamily="49" charset="0"/>
              </a:defRPr>
            </a:lvl2pPr>
            <a:lvl3pPr marL="914400" indent="0">
              <a:buNone/>
              <a:defRPr>
                <a:latin typeface="Consolas" panose="020B0609020204030204" pitchFamily="49" charset="0"/>
              </a:defRPr>
            </a:lvl3pPr>
            <a:lvl4pPr marL="1371600" indent="0">
              <a:buNone/>
              <a:defRPr>
                <a:latin typeface="Consolas" panose="020B0609020204030204" pitchFamily="49" charset="0"/>
              </a:defRPr>
            </a:lvl4pPr>
            <a:lvl5pPr marL="1828800" indent="0">
              <a:buNone/>
              <a:defRPr>
                <a:latin typeface="Consolas" panose="020B0609020204030204" pitchFamily="49" charset="0"/>
              </a:defRPr>
            </a:lvl5pPr>
          </a:lstStyle>
          <a:p>
            <a:pPr lvl="0"/>
            <a:r>
              <a:rPr lang="de-DE"/>
              <a:t>Formatvorlagen des Textmasters bearbeiten</a:t>
            </a:r>
          </a:p>
        </p:txBody>
      </p:sp>
      <p:sp>
        <p:nvSpPr>
          <p:cNvPr id="4" name="Datumsplatzhalter 3"/>
          <p:cNvSpPr>
            <a:spLocks noGrp="1"/>
          </p:cNvSpPr>
          <p:nvPr>
            <p:ph type="dt" sz="half" idx="10"/>
          </p:nvPr>
        </p:nvSpPr>
        <p:spPr/>
        <p:txBody>
          <a:bodyPr/>
          <a:lstStyle/>
          <a:p>
            <a:fld id="{1310515B-B790-4CFC-9EE1-F1BB1500771A}" type="datetimeFigureOut">
              <a:rPr lang="de-DE" smtClean="0"/>
              <a:t>30.08.2017</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DD6B5FA7-50BB-4281-A8F2-3B1A04440CF8}" type="slidenum">
              <a:rPr lang="de-DE" smtClean="0"/>
              <a:t>‹Nr.›</a:t>
            </a:fld>
            <a:endParaRPr lang="de-DE"/>
          </a:p>
        </p:txBody>
      </p:sp>
    </p:spTree>
    <p:extLst>
      <p:ext uri="{BB962C8B-B14F-4D97-AF65-F5344CB8AC3E}">
        <p14:creationId xmlns:p14="http://schemas.microsoft.com/office/powerpoint/2010/main" val="39229013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Benutzerdefiniertes Layout">
    <p:spTree>
      <p:nvGrpSpPr>
        <p:cNvPr id="1" name=""/>
        <p:cNvGrpSpPr/>
        <p:nvPr/>
      </p:nvGrpSpPr>
      <p:grpSpPr>
        <a:xfrm>
          <a:off x="0" y="0"/>
          <a:ext cx="0" cy="0"/>
          <a:chOff x="0" y="0"/>
          <a:chExt cx="0" cy="0"/>
        </a:xfrm>
      </p:grpSpPr>
      <p:sp>
        <p:nvSpPr>
          <p:cNvPr id="2" name="Titel 1"/>
          <p:cNvSpPr>
            <a:spLocks noGrp="1"/>
          </p:cNvSpPr>
          <p:nvPr>
            <p:ph type="title"/>
          </p:nvPr>
        </p:nvSpPr>
        <p:spPr>
          <a:xfrm>
            <a:off x="838200" y="365126"/>
            <a:ext cx="10515600" cy="1325563"/>
          </a:xfrm>
          <a:prstGeom prst="rect">
            <a:avLst/>
          </a:prstGeom>
        </p:spPr>
        <p:txBody>
          <a:bodyPr/>
          <a:lstStyle>
            <a:lvl1pPr>
              <a:defRPr>
                <a:latin typeface="Ubuntu Mono" panose="020B0509030602030204" pitchFamily="49" charset="0"/>
              </a:defRPr>
            </a:lvl1pPr>
          </a:lstStyle>
          <a:p>
            <a:r>
              <a:rPr lang="de-DE"/>
              <a:t>Titelmasterformat durch Klicken bearbeiten</a:t>
            </a:r>
          </a:p>
        </p:txBody>
      </p:sp>
      <p:sp>
        <p:nvSpPr>
          <p:cNvPr id="3" name="Text Placeholder 2"/>
          <p:cNvSpPr>
            <a:spLocks noGrp="1"/>
          </p:cNvSpPr>
          <p:nvPr>
            <p:ph idx="1"/>
          </p:nvPr>
        </p:nvSpPr>
        <p:spPr>
          <a:xfrm>
            <a:off x="0" y="1844824"/>
            <a:ext cx="11856640" cy="475252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Tree>
    <p:extLst>
      <p:ext uri="{BB962C8B-B14F-4D97-AF65-F5344CB8AC3E}">
        <p14:creationId xmlns:p14="http://schemas.microsoft.com/office/powerpoint/2010/main" val="3988204998"/>
      </p:ext>
    </p:extLst>
  </p:cSld>
  <p:clrMapOvr>
    <a:masterClrMapping/>
  </p:clrMapOvr>
  <mc:AlternateContent xmlns:mc="http://schemas.openxmlformats.org/markup-compatibility/2006" xmlns:p14="http://schemas.microsoft.com/office/powerpoint/2010/main">
    <mc:Choice Requires="p14">
      <p:transition p14:dur="250">
        <p:cut/>
      </p:transition>
    </mc:Choice>
    <mc:Fallback xmlns="">
      <p:transition>
        <p:cut/>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2177101545"/>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Presentation Star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911424" y="1412778"/>
            <a:ext cx="10363200" cy="930027"/>
          </a:xfrm>
          <a:prstGeom prst="rect">
            <a:avLst/>
          </a:prstGeom>
        </p:spPr>
        <p:txBody>
          <a:bodyPr anchor="ctr"/>
          <a:lstStyle>
            <a:lvl1pPr algn="ctr">
              <a:defRPr sz="5867" b="1" cap="none" baseline="0">
                <a:solidFill>
                  <a:schemeClr val="bg1"/>
                </a:solidFill>
                <a:effectLst>
                  <a:outerShdw blurRad="38100" dist="50800" dir="5400000" algn="t" rotWithShape="0">
                    <a:prstClr val="black">
                      <a:alpha val="40000"/>
                    </a:prstClr>
                  </a:outerShdw>
                </a:effectLst>
                <a:latin typeface="Ubuntu Mono" panose="020B0509030602030204" pitchFamily="49" charset="0"/>
                <a:ea typeface="Roboto Black" panose="02000000000000000000" pitchFamily="2" charset="0"/>
              </a:defRPr>
            </a:lvl1pPr>
          </a:lstStyle>
          <a:p>
            <a:r>
              <a:rPr lang="de-DE" dirty="0" err="1"/>
              <a:t>Presentation</a:t>
            </a:r>
            <a:r>
              <a:rPr lang="de-DE" dirty="0"/>
              <a:t> Title</a:t>
            </a:r>
          </a:p>
        </p:txBody>
      </p:sp>
      <p:sp>
        <p:nvSpPr>
          <p:cNvPr id="3" name="Textplatzhalter 2"/>
          <p:cNvSpPr>
            <a:spLocks noGrp="1"/>
          </p:cNvSpPr>
          <p:nvPr>
            <p:ph type="body" idx="1" hasCustomPrompt="1"/>
          </p:nvPr>
        </p:nvSpPr>
        <p:spPr>
          <a:xfrm>
            <a:off x="899256" y="6093301"/>
            <a:ext cx="6156853" cy="564083"/>
          </a:xfrm>
        </p:spPr>
        <p:txBody>
          <a:bodyPr anchor="t"/>
          <a:lstStyle>
            <a:lvl1pPr marL="0" indent="0" algn="l">
              <a:buNone/>
              <a:defRPr sz="2667" i="1">
                <a:effectLst>
                  <a:outerShdw blurRad="50800" dist="38100" dir="2700000" algn="tl" rotWithShape="0">
                    <a:prstClr val="black">
                      <a:alpha val="40000"/>
                    </a:prstClr>
                  </a:outerShdw>
                </a:effectLst>
                <a:latin typeface="Ubuntu Mono" panose="020B0509030602030204" pitchFamily="49" charset="0"/>
                <a:ea typeface="Roboto Condensed" panose="02000000000000000000" pitchFamily="2" charset="0"/>
              </a:defRPr>
            </a:lvl1pPr>
            <a:lvl2pPr marL="609570" indent="0">
              <a:buNone/>
              <a:defRPr sz="2400"/>
            </a:lvl2pPr>
            <a:lvl3pPr marL="1219139" indent="0">
              <a:buNone/>
              <a:defRPr sz="2133"/>
            </a:lvl3pPr>
            <a:lvl4pPr marL="1828709" indent="0">
              <a:buNone/>
              <a:defRPr sz="1867"/>
            </a:lvl4pPr>
            <a:lvl5pPr marL="2438278" indent="0">
              <a:buNone/>
              <a:defRPr sz="1867"/>
            </a:lvl5pPr>
            <a:lvl6pPr marL="3047848" indent="0">
              <a:buNone/>
              <a:defRPr sz="1867"/>
            </a:lvl6pPr>
            <a:lvl7pPr marL="3657417" indent="0">
              <a:buNone/>
              <a:defRPr sz="1867"/>
            </a:lvl7pPr>
            <a:lvl8pPr marL="4266987" indent="0">
              <a:buNone/>
              <a:defRPr sz="1867"/>
            </a:lvl8pPr>
            <a:lvl9pPr marL="4876557" indent="0">
              <a:buNone/>
              <a:defRPr sz="1867"/>
            </a:lvl9pPr>
          </a:lstStyle>
          <a:p>
            <a:pPr lvl="0"/>
            <a:r>
              <a:rPr lang="de-DE" dirty="0" err="1"/>
              <a:t>Presenter</a:t>
            </a:r>
            <a:r>
              <a:rPr lang="de-DE" dirty="0"/>
              <a:t> Name</a:t>
            </a:r>
          </a:p>
        </p:txBody>
      </p:sp>
      <p:sp>
        <p:nvSpPr>
          <p:cNvPr id="7" name="Textplatzhalter 6"/>
          <p:cNvSpPr>
            <a:spLocks noGrp="1"/>
          </p:cNvSpPr>
          <p:nvPr>
            <p:ph type="body" sz="quarter" idx="10" hasCustomPrompt="1"/>
          </p:nvPr>
        </p:nvSpPr>
        <p:spPr>
          <a:xfrm>
            <a:off x="912284" y="2781302"/>
            <a:ext cx="10363200" cy="935039"/>
          </a:xfrm>
        </p:spPr>
        <p:txBody>
          <a:bodyPr/>
          <a:lstStyle>
            <a:lvl1pPr marL="0" indent="0" algn="ctr">
              <a:buNone/>
              <a:defRPr baseline="0"/>
            </a:lvl1pPr>
          </a:lstStyle>
          <a:p>
            <a:pPr lvl="0"/>
            <a:r>
              <a:rPr lang="de-DE" dirty="0" err="1"/>
              <a:t>Presentation</a:t>
            </a:r>
            <a:r>
              <a:rPr lang="de-DE" dirty="0"/>
              <a:t> </a:t>
            </a:r>
            <a:r>
              <a:rPr lang="de-DE" dirty="0" err="1"/>
              <a:t>Subtitle</a:t>
            </a:r>
            <a:endParaRPr lang="de-DE" dirty="0"/>
          </a:p>
        </p:txBody>
      </p:sp>
    </p:spTree>
    <p:extLst>
      <p:ext uri="{BB962C8B-B14F-4D97-AF65-F5344CB8AC3E}">
        <p14:creationId xmlns:p14="http://schemas.microsoft.com/office/powerpoint/2010/main" val="1941232055"/>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Logo">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idx="1"/>
          </p:nvPr>
        </p:nvSpPr>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1310515B-B790-4CFC-9EE1-F1BB1500771A}" type="datetimeFigureOut">
              <a:rPr lang="de-DE" smtClean="0"/>
              <a:t>30.08.2017</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DD6B5FA7-50BB-4281-A8F2-3B1A04440CF8}" type="slidenum">
              <a:rPr lang="de-DE" smtClean="0"/>
              <a:t>‹Nr.›</a:t>
            </a:fld>
            <a:endParaRPr lang="de-DE"/>
          </a:p>
        </p:txBody>
      </p:sp>
    </p:spTree>
    <p:extLst>
      <p:ext uri="{BB962C8B-B14F-4D97-AF65-F5344CB8AC3E}">
        <p14:creationId xmlns:p14="http://schemas.microsoft.com/office/powerpoint/2010/main" val="24305422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idx="1"/>
          </p:nvPr>
        </p:nvSpPr>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1310515B-B790-4CFC-9EE1-F1BB1500771A}" type="datetimeFigureOut">
              <a:rPr lang="de-DE" smtClean="0"/>
              <a:t>30.08.2017</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DD6B5FA7-50BB-4281-A8F2-3B1A04440CF8}" type="slidenum">
              <a:rPr lang="de-DE" smtClean="0"/>
              <a:t>‹Nr.›</a:t>
            </a:fld>
            <a:endParaRPr lang="de-DE"/>
          </a:p>
        </p:txBody>
      </p:sp>
    </p:spTree>
    <p:extLst>
      <p:ext uri="{BB962C8B-B14F-4D97-AF65-F5344CB8AC3E}">
        <p14:creationId xmlns:p14="http://schemas.microsoft.com/office/powerpoint/2010/main" val="35461862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el und 2 Spalten">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idx="1"/>
          </p:nvPr>
        </p:nvSpPr>
        <p:spPr>
          <a:xfrm>
            <a:off x="838200" y="1494971"/>
            <a:ext cx="4960434" cy="4681992"/>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1310515B-B790-4CFC-9EE1-F1BB1500771A}" type="datetimeFigureOut">
              <a:rPr lang="de-DE" smtClean="0"/>
              <a:t>30.08.2017</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DD6B5FA7-50BB-4281-A8F2-3B1A04440CF8}" type="slidenum">
              <a:rPr lang="de-DE" smtClean="0"/>
              <a:t>‹Nr.›</a:t>
            </a:fld>
            <a:endParaRPr lang="de-DE"/>
          </a:p>
        </p:txBody>
      </p:sp>
      <p:sp>
        <p:nvSpPr>
          <p:cNvPr id="7" name="Inhaltsplatzhalter 2"/>
          <p:cNvSpPr>
            <a:spLocks noGrp="1"/>
          </p:cNvSpPr>
          <p:nvPr>
            <p:ph idx="13"/>
          </p:nvPr>
        </p:nvSpPr>
        <p:spPr>
          <a:xfrm>
            <a:off x="6255835" y="1494971"/>
            <a:ext cx="5097966" cy="4689281"/>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Tree>
    <p:extLst>
      <p:ext uri="{BB962C8B-B14F-4D97-AF65-F5344CB8AC3E}">
        <p14:creationId xmlns:p14="http://schemas.microsoft.com/office/powerpoint/2010/main" val="22107943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idx="1"/>
          </p:nvPr>
        </p:nvSpPr>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1310515B-B790-4CFC-9EE1-F1BB1500771A}" type="datetimeFigureOut">
              <a:rPr lang="de-DE" smtClean="0"/>
              <a:t>30.08.2017</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DD6B5FA7-50BB-4281-A8F2-3B1A04440CF8}" type="slidenum">
              <a:rPr lang="de-DE" smtClean="0"/>
              <a:t>‹Nr.›</a:t>
            </a:fld>
            <a:endParaRPr lang="de-DE"/>
          </a:p>
        </p:txBody>
      </p:sp>
    </p:spTree>
    <p:extLst>
      <p:ext uri="{BB962C8B-B14F-4D97-AF65-F5344CB8AC3E}">
        <p14:creationId xmlns:p14="http://schemas.microsoft.com/office/powerpoint/2010/main" val="4396975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2_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idx="1"/>
          </p:nvPr>
        </p:nvSpPr>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1310515B-B790-4CFC-9EE1-F1BB1500771A}" type="datetimeFigureOut">
              <a:rPr lang="de-DE" smtClean="0"/>
              <a:t>30.08.2017</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DD6B5FA7-50BB-4281-A8F2-3B1A04440CF8}" type="slidenum">
              <a:rPr lang="de-DE" smtClean="0"/>
              <a:t>‹Nr.›</a:t>
            </a:fld>
            <a:endParaRPr lang="de-DE"/>
          </a:p>
        </p:txBody>
      </p:sp>
    </p:spTree>
    <p:extLst>
      <p:ext uri="{BB962C8B-B14F-4D97-AF65-F5344CB8AC3E}">
        <p14:creationId xmlns:p14="http://schemas.microsoft.com/office/powerpoint/2010/main" val="33612937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Datumsplatzhalter 2"/>
          <p:cNvSpPr>
            <a:spLocks noGrp="1"/>
          </p:cNvSpPr>
          <p:nvPr>
            <p:ph type="dt" sz="half" idx="10"/>
          </p:nvPr>
        </p:nvSpPr>
        <p:spPr/>
        <p:txBody>
          <a:bodyPr/>
          <a:lstStyle/>
          <a:p>
            <a:fld id="{1310515B-B790-4CFC-9EE1-F1BB1500771A}" type="datetimeFigureOut">
              <a:rPr lang="de-DE" smtClean="0"/>
              <a:t>30.08.2017</a:t>
            </a:fld>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DD6B5FA7-50BB-4281-A8F2-3B1A04440CF8}" type="slidenum">
              <a:rPr lang="de-DE" smtClean="0"/>
              <a:t>‹Nr.›</a:t>
            </a:fld>
            <a:endParaRPr lang="de-DE"/>
          </a:p>
        </p:txBody>
      </p:sp>
    </p:spTree>
    <p:extLst>
      <p:ext uri="{BB962C8B-B14F-4D97-AF65-F5344CB8AC3E}">
        <p14:creationId xmlns:p14="http://schemas.microsoft.com/office/powerpoint/2010/main" val="41817976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1310515B-B790-4CFC-9EE1-F1BB1500771A}" type="datetimeFigureOut">
              <a:rPr lang="de-DE" smtClean="0"/>
              <a:t>30.08.2017</a:t>
            </a:fld>
            <a:endParaRPr lang="de-DE"/>
          </a:p>
        </p:txBody>
      </p:sp>
      <p:sp>
        <p:nvSpPr>
          <p:cNvPr id="3" name="Fußzeilenplatzhalter 2"/>
          <p:cNvSpPr>
            <a:spLocks noGrp="1"/>
          </p:cNvSpPr>
          <p:nvPr>
            <p:ph type="ftr" sz="quarter" idx="11"/>
          </p:nvPr>
        </p:nvSpPr>
        <p:spPr/>
        <p:txBody>
          <a:bodyPr/>
          <a:lstStyle/>
          <a:p>
            <a:endParaRPr lang="de-DE"/>
          </a:p>
        </p:txBody>
      </p:sp>
      <p:sp>
        <p:nvSpPr>
          <p:cNvPr id="4" name="Foliennummernplatzhalter 3"/>
          <p:cNvSpPr>
            <a:spLocks noGrp="1"/>
          </p:cNvSpPr>
          <p:nvPr>
            <p:ph type="sldNum" sz="quarter" idx="12"/>
          </p:nvPr>
        </p:nvSpPr>
        <p:spPr/>
        <p:txBody>
          <a:bodyPr/>
          <a:lstStyle/>
          <a:p>
            <a:fld id="{DD6B5FA7-50BB-4281-A8F2-3B1A04440CF8}" type="slidenum">
              <a:rPr lang="de-DE" smtClean="0"/>
              <a:t>‹Nr.›</a:t>
            </a:fld>
            <a:endParaRPr lang="de-DE"/>
          </a:p>
        </p:txBody>
      </p:sp>
    </p:spTree>
    <p:extLst>
      <p:ext uri="{BB962C8B-B14F-4D97-AF65-F5344CB8AC3E}">
        <p14:creationId xmlns:p14="http://schemas.microsoft.com/office/powerpoint/2010/main" val="14347585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Code mit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idx="1"/>
          </p:nvPr>
        </p:nvSpPr>
        <p:spPr/>
        <p:txBody>
          <a:bodyPr>
            <a:normAutofit/>
          </a:bodyPr>
          <a:lstStyle>
            <a:lvl1pPr marL="0" indent="0">
              <a:buNone/>
              <a:defRPr sz="2000">
                <a:latin typeface="Consolas" panose="020B0609020204030204" pitchFamily="49" charset="0"/>
              </a:defRPr>
            </a:lvl1pPr>
            <a:lvl2pPr marL="457200" indent="0">
              <a:buNone/>
              <a:defRPr>
                <a:latin typeface="Consolas" panose="020B0609020204030204" pitchFamily="49" charset="0"/>
              </a:defRPr>
            </a:lvl2pPr>
            <a:lvl3pPr marL="914400" indent="0">
              <a:buNone/>
              <a:defRPr>
                <a:latin typeface="Consolas" panose="020B0609020204030204" pitchFamily="49" charset="0"/>
              </a:defRPr>
            </a:lvl3pPr>
            <a:lvl4pPr marL="1371600" indent="0">
              <a:buNone/>
              <a:defRPr>
                <a:latin typeface="Consolas" panose="020B0609020204030204" pitchFamily="49" charset="0"/>
              </a:defRPr>
            </a:lvl4pPr>
            <a:lvl5pPr marL="1828800" indent="0">
              <a:buNone/>
              <a:defRPr>
                <a:latin typeface="Consolas" panose="020B0609020204030204" pitchFamily="49" charset="0"/>
              </a:defRPr>
            </a:lvl5pPr>
          </a:lstStyle>
          <a:p>
            <a:pPr lvl="0"/>
            <a:r>
              <a:rPr lang="de-DE"/>
              <a:t>Formatvorlagen des Textmasters bearbeiten</a:t>
            </a:r>
          </a:p>
        </p:txBody>
      </p:sp>
      <p:sp>
        <p:nvSpPr>
          <p:cNvPr id="4" name="Datumsplatzhalter 3"/>
          <p:cNvSpPr>
            <a:spLocks noGrp="1"/>
          </p:cNvSpPr>
          <p:nvPr>
            <p:ph type="dt" sz="half" idx="10"/>
          </p:nvPr>
        </p:nvSpPr>
        <p:spPr/>
        <p:txBody>
          <a:bodyPr/>
          <a:lstStyle/>
          <a:p>
            <a:fld id="{1310515B-B790-4CFC-9EE1-F1BB1500771A}" type="datetimeFigureOut">
              <a:rPr lang="de-DE" smtClean="0"/>
              <a:t>30.08.2017</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DD6B5FA7-50BB-4281-A8F2-3B1A04440CF8}" type="slidenum">
              <a:rPr lang="de-DE" smtClean="0"/>
              <a:t>‹Nr.›</a:t>
            </a:fld>
            <a:endParaRPr lang="de-DE"/>
          </a:p>
        </p:txBody>
      </p:sp>
    </p:spTree>
    <p:extLst>
      <p:ext uri="{BB962C8B-B14F-4D97-AF65-F5344CB8AC3E}">
        <p14:creationId xmlns:p14="http://schemas.microsoft.com/office/powerpoint/2010/main" val="440480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828675" y="443787"/>
            <a:ext cx="10515600" cy="569167"/>
          </a:xfrm>
          <a:prstGeom prst="rect">
            <a:avLst/>
          </a:prstGeom>
        </p:spPr>
        <p:txBody>
          <a:bodyPr vert="horz" lIns="91440" tIns="45720" rIns="91440" bIns="45720" rtlCol="0" anchor="ctr">
            <a:normAutofit/>
          </a:bodyPr>
          <a:lstStyle/>
          <a:p>
            <a:r>
              <a:rPr lang="de-DE"/>
              <a:t>Titelmasterformat durch Klicken bearbeiten</a:t>
            </a:r>
          </a:p>
        </p:txBody>
      </p:sp>
      <p:sp>
        <p:nvSpPr>
          <p:cNvPr id="3" name="Textplatzhalter 2"/>
          <p:cNvSpPr>
            <a:spLocks noGrp="1"/>
          </p:cNvSpPr>
          <p:nvPr>
            <p:ph type="body" idx="1"/>
          </p:nvPr>
        </p:nvSpPr>
        <p:spPr>
          <a:xfrm>
            <a:off x="838200" y="1451429"/>
            <a:ext cx="10515600" cy="4725534"/>
          </a:xfrm>
          <a:prstGeom prst="rect">
            <a:avLst/>
          </a:prstGeom>
        </p:spPr>
        <p:txBody>
          <a:bodyPr vert="horz" lIns="91440" tIns="45720" rIns="91440" bIns="45720" rtlCol="0">
            <a:normAutofit/>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310515B-B790-4CFC-9EE1-F1BB1500771A}" type="datetimeFigureOut">
              <a:rPr lang="de-DE" smtClean="0"/>
              <a:t>30.08.2017</a:t>
            </a:fld>
            <a:endParaRPr lang="de-DE"/>
          </a:p>
        </p:txBody>
      </p:sp>
      <p:sp>
        <p:nvSpPr>
          <p:cNvPr id="5" name="Fußzeilenplatzhalt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6B5FA7-50BB-4281-A8F2-3B1A04440CF8}" type="slidenum">
              <a:rPr lang="de-DE" smtClean="0"/>
              <a:t>‹Nr.›</a:t>
            </a:fld>
            <a:endParaRPr lang="de-DE"/>
          </a:p>
        </p:txBody>
      </p:sp>
    </p:spTree>
    <p:extLst>
      <p:ext uri="{BB962C8B-B14F-4D97-AF65-F5344CB8AC3E}">
        <p14:creationId xmlns:p14="http://schemas.microsoft.com/office/powerpoint/2010/main" val="4366608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2" r:id="rId3"/>
    <p:sldLayoutId id="2147483658" r:id="rId4"/>
    <p:sldLayoutId id="2147483663" r:id="rId5"/>
    <p:sldLayoutId id="2147483664" r:id="rId6"/>
    <p:sldLayoutId id="2147483654" r:id="rId7"/>
    <p:sldLayoutId id="2147483655" r:id="rId8"/>
    <p:sldLayoutId id="2147483656" r:id="rId9"/>
    <p:sldLayoutId id="2147483657"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3000" kern="1200">
          <a:solidFill>
            <a:srgbClr val="17244E"/>
          </a:solidFill>
          <a:latin typeface="+mj-lt"/>
          <a:ea typeface="+mj-ea"/>
          <a:cs typeface="+mj-cs"/>
        </a:defRPr>
      </a:lvl1pPr>
    </p:titleStyle>
    <p:bodyStyle>
      <a:lvl1pPr marL="228600" indent="-228600" algn="l" defTabSz="914400" rtl="0" eaLnBrk="1" latinLnBrk="0" hangingPunct="1">
        <a:lnSpc>
          <a:spcPct val="150000"/>
        </a:lnSpc>
        <a:spcBef>
          <a:spcPts val="1000"/>
        </a:spcBef>
        <a:buFont typeface="Arial" panose="020B0604020202020204" pitchFamily="34" charset="0"/>
        <a:buChar char="•"/>
        <a:defRPr sz="2800" kern="1200" baseline="0">
          <a:solidFill>
            <a:srgbClr val="17244E"/>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baseline="0">
          <a:solidFill>
            <a:srgbClr val="17244E"/>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baseline="0">
          <a:solidFill>
            <a:srgbClr val="17244E"/>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baseline="0">
          <a:solidFill>
            <a:srgbClr val="17244E"/>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baseline="0">
          <a:solidFill>
            <a:srgbClr val="17244E"/>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hyperlink" Target="https://www.microsoft.com/en-us/download/details.aspx?id=45520" TargetMode="External"/><Relationship Id="rId2" Type="http://schemas.openxmlformats.org/officeDocument/2006/relationships/notesSlide" Target="../notesSlides/notesSlide5.xml"/><Relationship Id="rId1" Type="http://schemas.openxmlformats.org/officeDocument/2006/relationships/slideLayout" Target="../slideLayouts/slideLayout5.xml"/><Relationship Id="rId5" Type="http://schemas.openxmlformats.org/officeDocument/2006/relationships/image" Target="../media/image14.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hyperlink" Target="https://www.microsoft.com/en-us/research/project/drawbridge/"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5.xml"/><Relationship Id="rId1" Type="http://schemas.openxmlformats.org/officeDocument/2006/relationships/slideLayout" Target="../slideLayouts/slideLayout3.xml"/><Relationship Id="rId5" Type="http://schemas.openxmlformats.org/officeDocument/2006/relationships/image" Target="../media/image33.png"/><Relationship Id="rId4" Type="http://schemas.openxmlformats.org/officeDocument/2006/relationships/image" Target="../media/image32.png"/></Relationships>
</file>

<file path=ppt/slides/_rels/slide31.xml.rels><?xml version="1.0" encoding="UTF-8" standalone="yes"?>
<Relationships xmlns="http://schemas.openxmlformats.org/package/2006/relationships"><Relationship Id="rId2" Type="http://schemas.openxmlformats.org/officeDocument/2006/relationships/image" Target="../media/image34.jpg"/><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jpeg"/><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stretch>
            <a:fillRect/>
          </a:stretch>
        </p:blipFill>
        <p:spPr>
          <a:xfrm>
            <a:off x="-10649" y="0"/>
            <a:ext cx="12192000" cy="6451600"/>
          </a:xfrm>
          <a:prstGeom prst="rect">
            <a:avLst/>
          </a:prstGeom>
        </p:spPr>
      </p:pic>
      <p:sp>
        <p:nvSpPr>
          <p:cNvPr id="6" name="Rechteck 5"/>
          <p:cNvSpPr/>
          <p:nvPr/>
        </p:nvSpPr>
        <p:spPr bwMode="auto">
          <a:xfrm>
            <a:off x="7996" y="0"/>
            <a:ext cx="12192000" cy="6442933"/>
          </a:xfrm>
          <a:prstGeom prst="rect">
            <a:avLst/>
          </a:prstGeom>
          <a:solidFill>
            <a:srgbClr val="012456">
              <a:alpha val="5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0960" tIns="60960" rIns="60960" bIns="60960" numCol="1" spcCol="0" rtlCol="0" fromWordArt="0" anchor="ctr" anchorCtr="0" forceAA="0" compatLnSpc="1">
            <a:prstTxWarp prst="textNoShape">
              <a:avLst/>
            </a:prstTxWarp>
            <a:noAutofit/>
          </a:bodyPr>
          <a:lstStyle/>
          <a:p>
            <a:pPr algn="ctr" defTabSz="1218768" fontAlgn="base">
              <a:spcBef>
                <a:spcPct val="0"/>
              </a:spcBef>
              <a:spcAft>
                <a:spcPct val="0"/>
              </a:spcAft>
            </a:pPr>
            <a:endParaRPr lang="de-DE" sz="2933"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el 1"/>
          <p:cNvSpPr>
            <a:spLocks noGrp="1"/>
          </p:cNvSpPr>
          <p:nvPr>
            <p:ph type="title"/>
          </p:nvPr>
        </p:nvSpPr>
        <p:spPr>
          <a:xfrm>
            <a:off x="911424" y="1412778"/>
            <a:ext cx="10363200" cy="1503417"/>
          </a:xfrm>
        </p:spPr>
        <p:txBody>
          <a:bodyPr>
            <a:normAutofit fontScale="90000"/>
          </a:bodyPr>
          <a:lstStyle/>
          <a:p>
            <a:pPr algn="l"/>
            <a:r>
              <a:rPr lang="de-DE">
                <a:effectLst>
                  <a:outerShdw blurRad="38100" dist="38100" dir="2700000" algn="tl">
                    <a:srgbClr val="000000">
                      <a:alpha val="43137"/>
                    </a:srgbClr>
                  </a:outerShdw>
                </a:effectLst>
                <a:latin typeface="+mj-lt"/>
              </a:rPr>
              <a:t>The future of</a:t>
            </a:r>
            <a:br>
              <a:rPr lang="de-DE">
                <a:effectLst>
                  <a:outerShdw blurRad="38100" dist="38100" dir="2700000" algn="tl">
                    <a:srgbClr val="000000">
                      <a:alpha val="43137"/>
                    </a:srgbClr>
                  </a:outerShdw>
                </a:effectLst>
                <a:latin typeface="+mj-lt"/>
              </a:rPr>
            </a:br>
            <a:r>
              <a:rPr lang="de-DE">
                <a:effectLst>
                  <a:outerShdw blurRad="38100" dist="38100" dir="2700000" algn="tl">
                    <a:srgbClr val="000000">
                      <a:alpha val="43137"/>
                    </a:srgbClr>
                  </a:outerShdw>
                </a:effectLst>
                <a:latin typeface="+mj-lt"/>
              </a:rPr>
              <a:t>NANO server</a:t>
            </a:r>
            <a:endParaRPr lang="de-DE" dirty="0">
              <a:effectLst>
                <a:outerShdw blurRad="38100" dist="38100" dir="2700000" algn="tl">
                  <a:srgbClr val="000000">
                    <a:alpha val="43137"/>
                  </a:srgbClr>
                </a:outerShdw>
              </a:effectLst>
              <a:latin typeface="+mj-lt"/>
            </a:endParaRPr>
          </a:p>
        </p:txBody>
      </p:sp>
      <p:sp>
        <p:nvSpPr>
          <p:cNvPr id="4" name="Textplatzhalter 3"/>
          <p:cNvSpPr>
            <a:spLocks noGrp="1"/>
          </p:cNvSpPr>
          <p:nvPr>
            <p:ph type="body" sz="quarter" idx="10"/>
          </p:nvPr>
        </p:nvSpPr>
        <p:spPr>
          <a:xfrm>
            <a:off x="911424" y="2916195"/>
            <a:ext cx="10363200" cy="935039"/>
          </a:xfrm>
        </p:spPr>
        <p:txBody>
          <a:bodyPr/>
          <a:lstStyle/>
          <a:p>
            <a:pPr algn="l"/>
            <a:r>
              <a:rPr lang="de-DE">
                <a:solidFill>
                  <a:schemeClr val="bg1"/>
                </a:solidFill>
                <a:latin typeface="+mj-lt"/>
              </a:rPr>
              <a:t>Thorsten Butz</a:t>
            </a:r>
            <a:endParaRPr lang="de-DE" dirty="0">
              <a:solidFill>
                <a:schemeClr val="bg1"/>
              </a:solidFill>
              <a:latin typeface="+mj-lt"/>
            </a:endParaRPr>
          </a:p>
        </p:txBody>
      </p:sp>
      <p:sp>
        <p:nvSpPr>
          <p:cNvPr id="14" name="Rechteck 13">
            <a:extLst>
              <a:ext uri="{FF2B5EF4-FFF2-40B4-BE49-F238E27FC236}">
                <a16:creationId xmlns:a16="http://schemas.microsoft.com/office/drawing/2014/main" id="{E216FD14-7719-43F7-9716-565073F6BFC2}"/>
              </a:ext>
            </a:extLst>
          </p:cNvPr>
          <p:cNvSpPr/>
          <p:nvPr/>
        </p:nvSpPr>
        <p:spPr>
          <a:xfrm>
            <a:off x="-10650" y="6311684"/>
            <a:ext cx="12304249" cy="600164"/>
          </a:xfrm>
          <a:prstGeom prst="rect">
            <a:avLst/>
          </a:prstGeom>
          <a:solidFill>
            <a:schemeClr val="tx1"/>
          </a:solidFill>
        </p:spPr>
        <p:txBody>
          <a:bodyPr wrap="square" tIns="0" rIns="36000">
            <a:spAutoFit/>
          </a:bodyPr>
          <a:lstStyle/>
          <a:p>
            <a:pPr>
              <a:lnSpc>
                <a:spcPct val="150000"/>
              </a:lnSpc>
              <a:spcBef>
                <a:spcPts val="1000"/>
              </a:spcBef>
            </a:pPr>
            <a:r>
              <a:rPr lang="de-DE" sz="2400" kern="0">
                <a:solidFill>
                  <a:schemeClr val="accent6"/>
                </a:solidFill>
                <a:latin typeface="Consolas" panose="020B0609020204030204" pitchFamily="49" charset="0"/>
              </a:rPr>
              <a:t>     #PSUGH&gt; 'PowerShell Saturday Hannover (2017-08-26)'</a:t>
            </a:r>
          </a:p>
        </p:txBody>
      </p:sp>
    </p:spTree>
    <p:extLst>
      <p:ext uri="{BB962C8B-B14F-4D97-AF65-F5344CB8AC3E}">
        <p14:creationId xmlns:p14="http://schemas.microsoft.com/office/powerpoint/2010/main" val="28900449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A14D424C-34BC-401D-853B-3221A4B8B52A}"/>
              </a:ext>
            </a:extLst>
          </p:cNvPr>
          <p:cNvSpPr>
            <a:spLocks noGrp="1"/>
          </p:cNvSpPr>
          <p:nvPr>
            <p:ph type="ctrTitle"/>
          </p:nvPr>
        </p:nvSpPr>
        <p:spPr>
          <a:xfrm>
            <a:off x="1498600" y="1109663"/>
            <a:ext cx="9144000" cy="2387600"/>
          </a:xfrm>
        </p:spPr>
        <p:txBody>
          <a:bodyPr/>
          <a:lstStyle/>
          <a:p>
            <a:r>
              <a:rPr lang="de-DE"/>
              <a:t>Windows as a Service</a:t>
            </a:r>
          </a:p>
        </p:txBody>
      </p:sp>
      <p:sp>
        <p:nvSpPr>
          <p:cNvPr id="3" name="Inhaltsplatzhalter 2">
            <a:extLst>
              <a:ext uri="{FF2B5EF4-FFF2-40B4-BE49-F238E27FC236}">
                <a16:creationId xmlns:a16="http://schemas.microsoft.com/office/drawing/2014/main" id="{E04D41A3-6A2C-4DC7-8700-C92D09FC5C4F}"/>
              </a:ext>
            </a:extLst>
          </p:cNvPr>
          <p:cNvSpPr>
            <a:spLocks noGrp="1"/>
          </p:cNvSpPr>
          <p:nvPr>
            <p:ph type="subTitle" idx="1"/>
          </p:nvPr>
        </p:nvSpPr>
        <p:spPr/>
        <p:txBody>
          <a:bodyPr/>
          <a:lstStyle/>
          <a:p>
            <a:r>
              <a:rPr lang="de-DE"/>
              <a:t>Chapter 2</a:t>
            </a:r>
          </a:p>
        </p:txBody>
      </p:sp>
    </p:spTree>
    <p:extLst>
      <p:ext uri="{BB962C8B-B14F-4D97-AF65-F5344CB8AC3E}">
        <p14:creationId xmlns:p14="http://schemas.microsoft.com/office/powerpoint/2010/main" val="33912908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hteck: abgerundete Ecken 6"/>
          <p:cNvSpPr/>
          <p:nvPr/>
        </p:nvSpPr>
        <p:spPr>
          <a:xfrm>
            <a:off x="876828" y="3078691"/>
            <a:ext cx="7064361" cy="401430"/>
          </a:xfrm>
          <a:prstGeom prst="roundRect">
            <a:avLst/>
          </a:prstGeom>
          <a:solidFill>
            <a:srgbClr val="FFFF00">
              <a:alpha val="2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p>
          <a:p>
            <a:pPr algn="ctr"/>
            <a:r>
              <a:rPr lang="en-US" sz="2000"/>
              <a:t>.</a:t>
            </a:r>
            <a:r>
              <a:rPr lang="de-DE" sz="2000"/>
              <a:t>.</a:t>
            </a:r>
          </a:p>
        </p:txBody>
      </p:sp>
      <p:sp>
        <p:nvSpPr>
          <p:cNvPr id="8" name="Rechteck: abgerundete Ecken 7"/>
          <p:cNvSpPr/>
          <p:nvPr/>
        </p:nvSpPr>
        <p:spPr>
          <a:xfrm>
            <a:off x="886785" y="5638591"/>
            <a:ext cx="7064361" cy="401430"/>
          </a:xfrm>
          <a:prstGeom prst="roundRect">
            <a:avLst/>
          </a:prstGeom>
          <a:solidFill>
            <a:srgbClr val="FFFF00">
              <a:alpha val="2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p>
          <a:p>
            <a:pPr algn="ctr"/>
            <a:r>
              <a:rPr lang="en-US" sz="2000"/>
              <a:t>.</a:t>
            </a:r>
            <a:r>
              <a:rPr lang="de-DE" sz="2000"/>
              <a:t>.</a:t>
            </a:r>
          </a:p>
        </p:txBody>
      </p:sp>
      <p:sp>
        <p:nvSpPr>
          <p:cNvPr id="5" name="Titel 4"/>
          <p:cNvSpPr>
            <a:spLocks noGrp="1"/>
          </p:cNvSpPr>
          <p:nvPr>
            <p:ph type="title"/>
          </p:nvPr>
        </p:nvSpPr>
        <p:spPr/>
        <p:txBody>
          <a:bodyPr/>
          <a:lstStyle/>
          <a:p>
            <a:r>
              <a:rPr lang="de-DE"/>
              <a:t>Prelude: Windows as a Service</a:t>
            </a:r>
          </a:p>
        </p:txBody>
      </p:sp>
      <p:sp>
        <p:nvSpPr>
          <p:cNvPr id="6" name="Inhaltsplatzhalter 5"/>
          <p:cNvSpPr>
            <a:spLocks noGrp="1"/>
          </p:cNvSpPr>
          <p:nvPr>
            <p:ph idx="1"/>
          </p:nvPr>
        </p:nvSpPr>
        <p:spPr>
          <a:xfrm>
            <a:off x="838200" y="1339668"/>
            <a:ext cx="7768771" cy="5518331"/>
          </a:xfrm>
        </p:spPr>
        <p:txBody>
          <a:bodyPr>
            <a:noAutofit/>
          </a:bodyPr>
          <a:lstStyle/>
          <a:p>
            <a:pPr marL="0" indent="0">
              <a:buNone/>
            </a:pPr>
            <a:r>
              <a:rPr lang="en-US" sz="2000"/>
              <a:t>Windows 10</a:t>
            </a:r>
          </a:p>
          <a:p>
            <a:r>
              <a:rPr lang="en-US" sz="1800"/>
              <a:t>Version </a:t>
            </a:r>
            <a:r>
              <a:rPr lang="en-US" sz="1800" b="1"/>
              <a:t>1507</a:t>
            </a:r>
            <a:r>
              <a:rPr lang="en-US" sz="1800"/>
              <a:t> (initial release, Threshold 1), Build </a:t>
            </a:r>
            <a:r>
              <a:rPr lang="de-DE" sz="1800"/>
              <a:t>10240</a:t>
            </a:r>
            <a:endParaRPr lang="en-US" sz="1800"/>
          </a:p>
          <a:p>
            <a:r>
              <a:rPr lang="en-US" sz="1800"/>
              <a:t>Version </a:t>
            </a:r>
            <a:r>
              <a:rPr lang="en-US" sz="1800" b="1"/>
              <a:t>1511 </a:t>
            </a:r>
            <a:r>
              <a:rPr lang="en-US" sz="1800"/>
              <a:t>(November update, Threshold 2,</a:t>
            </a:r>
            <a:r>
              <a:rPr lang="de-DE" sz="1800"/>
              <a:t> Build 10586</a:t>
            </a:r>
            <a:endParaRPr lang="en-US" sz="1800"/>
          </a:p>
          <a:p>
            <a:pPr>
              <a:tabLst>
                <a:tab pos="625475" algn="l"/>
              </a:tabLst>
            </a:pPr>
            <a:r>
              <a:rPr lang="en-US" sz="1800"/>
              <a:t>Version </a:t>
            </a:r>
            <a:r>
              <a:rPr lang="en-US" sz="1800" b="1"/>
              <a:t>1607</a:t>
            </a:r>
            <a:r>
              <a:rPr lang="en-US" sz="1800"/>
              <a:t> (Anniversary update, Redstone 1, Build </a:t>
            </a:r>
            <a:r>
              <a:rPr lang="de-DE" sz="1800"/>
              <a:t>14393 </a:t>
            </a:r>
            <a:r>
              <a:rPr lang="en-US" sz="1800"/>
              <a:t>)</a:t>
            </a:r>
          </a:p>
          <a:p>
            <a:r>
              <a:rPr lang="en-US" sz="1800"/>
              <a:t>Version </a:t>
            </a:r>
            <a:r>
              <a:rPr lang="en-US" sz="1800" b="1"/>
              <a:t>1703</a:t>
            </a:r>
            <a:r>
              <a:rPr lang="en-US" sz="1800"/>
              <a:t> (Creators Update, Redstone 2, Build 15063)</a:t>
            </a:r>
          </a:p>
          <a:p>
            <a:r>
              <a:rPr lang="en-US" sz="1800"/>
              <a:t>Version </a:t>
            </a:r>
            <a:r>
              <a:rPr lang="en-US" sz="1800" b="1"/>
              <a:t>1709</a:t>
            </a:r>
            <a:r>
              <a:rPr lang="en-US" sz="1800"/>
              <a:t> (Fall Creators Update, Redstone 3)</a:t>
            </a:r>
          </a:p>
          <a:p>
            <a:r>
              <a:rPr lang="en-US" sz="1800"/>
              <a:t>Version </a:t>
            </a:r>
            <a:r>
              <a:rPr lang="en-US" sz="1800" b="1"/>
              <a:t>1803</a:t>
            </a:r>
            <a:r>
              <a:rPr lang="en-US" sz="1800"/>
              <a:t> ...</a:t>
            </a:r>
            <a:endParaRPr lang="en-US" sz="900"/>
          </a:p>
          <a:p>
            <a:pPr marL="0" indent="0">
              <a:spcBef>
                <a:spcPts val="0"/>
              </a:spcBef>
              <a:buNone/>
            </a:pPr>
            <a:r>
              <a:rPr lang="en-US" sz="2000"/>
              <a:t>Windows Server 2016</a:t>
            </a:r>
          </a:p>
          <a:p>
            <a:r>
              <a:rPr lang="en-US" sz="1800"/>
              <a:t>Version </a:t>
            </a:r>
            <a:r>
              <a:rPr lang="en-US" sz="1800" b="1"/>
              <a:t>1607</a:t>
            </a:r>
            <a:r>
              <a:rPr lang="en-US" sz="1800"/>
              <a:t> (Redstone 1, Build 14393)</a:t>
            </a:r>
          </a:p>
          <a:p>
            <a:r>
              <a:rPr lang="en-US" sz="1800"/>
              <a:t>Version </a:t>
            </a:r>
            <a:r>
              <a:rPr lang="en-US" sz="1800" b="1"/>
              <a:t>1709</a:t>
            </a:r>
            <a:r>
              <a:rPr lang="en-US" sz="1800"/>
              <a:t> (Redstone 3)</a:t>
            </a:r>
          </a:p>
          <a:p>
            <a:endParaRPr lang="de-DE" sz="1800"/>
          </a:p>
        </p:txBody>
      </p:sp>
      <p:pic>
        <p:nvPicPr>
          <p:cNvPr id="10" name="Grafik 9">
            <a:hlinkClick r:id="rId3"/>
          </p:cNvPr>
          <p:cNvPicPr>
            <a:picLocks noChangeAspect="1"/>
          </p:cNvPicPr>
          <p:nvPr/>
        </p:nvPicPr>
        <p:blipFill>
          <a:blip r:embed="rId4"/>
          <a:stretch>
            <a:fillRect/>
          </a:stretch>
        </p:blipFill>
        <p:spPr>
          <a:xfrm>
            <a:off x="8380707" y="3072808"/>
            <a:ext cx="3475387" cy="2052050"/>
          </a:xfrm>
          <a:prstGeom prst="rect">
            <a:avLst/>
          </a:prstGeom>
        </p:spPr>
      </p:pic>
      <p:cxnSp>
        <p:nvCxnSpPr>
          <p:cNvPr id="12" name="Gerade Verbindung mit Pfeil 11"/>
          <p:cNvCxnSpPr>
            <a:cxnSpLocks/>
          </p:cNvCxnSpPr>
          <p:nvPr/>
        </p:nvCxnSpPr>
        <p:spPr>
          <a:xfrm flipH="1" flipV="1">
            <a:off x="7655874" y="3447408"/>
            <a:ext cx="693616" cy="476114"/>
          </a:xfrm>
          <a:prstGeom prst="straightConnector1">
            <a:avLst/>
          </a:prstGeom>
          <a:ln w="38100">
            <a:solidFill>
              <a:srgbClr val="FD010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4" name="Gerade Verbindung mit Pfeil 13"/>
          <p:cNvCxnSpPr>
            <a:cxnSpLocks/>
          </p:cNvCxnSpPr>
          <p:nvPr/>
        </p:nvCxnSpPr>
        <p:spPr>
          <a:xfrm flipH="1">
            <a:off x="7340600" y="4665321"/>
            <a:ext cx="1040107" cy="947474"/>
          </a:xfrm>
          <a:prstGeom prst="straightConnector1">
            <a:avLst/>
          </a:prstGeom>
          <a:ln w="38100">
            <a:solidFill>
              <a:srgbClr val="720000"/>
            </a:solidFill>
            <a:tailEnd type="triangle" w="lg" len="lg"/>
          </a:ln>
        </p:spPr>
        <p:style>
          <a:lnRef idx="1">
            <a:schemeClr val="accent1"/>
          </a:lnRef>
          <a:fillRef idx="0">
            <a:schemeClr val="accent1"/>
          </a:fillRef>
          <a:effectRef idx="0">
            <a:schemeClr val="accent1"/>
          </a:effectRef>
          <a:fontRef idx="minor">
            <a:schemeClr val="tx1"/>
          </a:fontRef>
        </p:style>
      </p:cxnSp>
      <p:pic>
        <p:nvPicPr>
          <p:cNvPr id="11" name="Grafik 10">
            <a:extLst>
              <a:ext uri="{FF2B5EF4-FFF2-40B4-BE49-F238E27FC236}">
                <a16:creationId xmlns:a16="http://schemas.microsoft.com/office/drawing/2014/main" id="{A456556D-89FD-4AFD-A5E1-D726694DEA39}"/>
              </a:ext>
            </a:extLst>
          </p:cNvPr>
          <p:cNvPicPr>
            <a:picLocks noChangeAspect="1"/>
          </p:cNvPicPr>
          <p:nvPr/>
        </p:nvPicPr>
        <p:blipFill>
          <a:blip r:embed="rId5"/>
          <a:stretch>
            <a:fillRect/>
          </a:stretch>
        </p:blipFill>
        <p:spPr>
          <a:xfrm>
            <a:off x="10212334" y="341348"/>
            <a:ext cx="1390023" cy="1258163"/>
          </a:xfrm>
          <a:prstGeom prst="rect">
            <a:avLst/>
          </a:prstGeom>
        </p:spPr>
      </p:pic>
      <p:sp>
        <p:nvSpPr>
          <p:cNvPr id="3" name="Rechteck: abgerundete Ecken 2">
            <a:extLst>
              <a:ext uri="{FF2B5EF4-FFF2-40B4-BE49-F238E27FC236}">
                <a16:creationId xmlns:a16="http://schemas.microsoft.com/office/drawing/2014/main" id="{0A2B6C89-0616-438F-9571-2AC4BBD3AD3A}"/>
              </a:ext>
            </a:extLst>
          </p:cNvPr>
          <p:cNvSpPr/>
          <p:nvPr/>
        </p:nvSpPr>
        <p:spPr>
          <a:xfrm rot="19127150">
            <a:off x="4691941" y="5961399"/>
            <a:ext cx="1484499" cy="465173"/>
          </a:xfrm>
          <a:prstGeom prst="roundRect">
            <a:avLst/>
          </a:prstGeom>
          <a:solidFill>
            <a:srgbClr val="7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600" b="1" i="1"/>
              <a:t>Paid Upgrade</a:t>
            </a:r>
          </a:p>
        </p:txBody>
      </p:sp>
    </p:spTree>
    <p:extLst>
      <p:ext uri="{BB962C8B-B14F-4D97-AF65-F5344CB8AC3E}">
        <p14:creationId xmlns:p14="http://schemas.microsoft.com/office/powerpoint/2010/main" val="36807852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Servicing branches: Lifecycle </a:t>
            </a:r>
            <a:r>
              <a:rPr lang="en-US" b="1">
                <a:solidFill>
                  <a:srgbClr val="FF0000"/>
                </a:solidFill>
              </a:rPr>
              <a:t>(prior to July 2017)</a:t>
            </a:r>
            <a:endParaRPr lang="de-DE" b="1">
              <a:solidFill>
                <a:srgbClr val="FF0000"/>
              </a:solidFill>
            </a:endParaRPr>
          </a:p>
        </p:txBody>
      </p:sp>
      <p:sp>
        <p:nvSpPr>
          <p:cNvPr id="3" name="Litebulb"/>
          <p:cNvSpPr>
            <a:spLocks noEditPoints="1" noChangeArrowheads="1"/>
          </p:cNvSpPr>
          <p:nvPr/>
        </p:nvSpPr>
        <p:spPr bwMode="auto">
          <a:xfrm>
            <a:off x="1082675" y="4633896"/>
            <a:ext cx="696428" cy="910854"/>
          </a:xfrm>
          <a:custGeom>
            <a:avLst/>
            <a:gdLst>
              <a:gd name="T0" fmla="*/ 10800 w 21600"/>
              <a:gd name="T1" fmla="*/ 0 h 21600"/>
              <a:gd name="T2" fmla="*/ 21600 w 21600"/>
              <a:gd name="T3" fmla="*/ 7782 h 21600"/>
              <a:gd name="T4" fmla="*/ 0 w 21600"/>
              <a:gd name="T5" fmla="*/ 7782 h 21600"/>
              <a:gd name="T6" fmla="*/ 10800 w 21600"/>
              <a:gd name="T7" fmla="*/ 21600 h 21600"/>
              <a:gd name="T8" fmla="*/ 3556 w 21600"/>
              <a:gd name="T9" fmla="*/ 2188 h 21600"/>
              <a:gd name="T10" fmla="*/ 18277 w 21600"/>
              <a:gd name="T11" fmla="*/ 9282 h 21600"/>
            </a:gdLst>
            <a:ahLst/>
            <a:cxnLst>
              <a:cxn ang="0">
                <a:pos x="T0" y="T1"/>
              </a:cxn>
              <a:cxn ang="0">
                <a:pos x="T2" y="T3"/>
              </a:cxn>
              <a:cxn ang="0">
                <a:pos x="T4" y="T5"/>
              </a:cxn>
              <a:cxn ang="0">
                <a:pos x="T6" y="T7"/>
              </a:cxn>
            </a:cxnLst>
            <a:rect l="T8" t="T9" r="T10" b="T11"/>
            <a:pathLst>
              <a:path w="21600" h="21600" extrusionOk="0">
                <a:moveTo>
                  <a:pt x="10825" y="21723"/>
                </a:moveTo>
                <a:lnTo>
                  <a:pt x="11215" y="21723"/>
                </a:lnTo>
                <a:lnTo>
                  <a:pt x="11552" y="21688"/>
                </a:lnTo>
                <a:lnTo>
                  <a:pt x="11916" y="21617"/>
                </a:lnTo>
                <a:lnTo>
                  <a:pt x="12253" y="21547"/>
                </a:lnTo>
                <a:lnTo>
                  <a:pt x="12617" y="21441"/>
                </a:lnTo>
                <a:lnTo>
                  <a:pt x="12902" y="21317"/>
                </a:lnTo>
                <a:lnTo>
                  <a:pt x="13162" y="21176"/>
                </a:lnTo>
                <a:lnTo>
                  <a:pt x="13396" y="21000"/>
                </a:lnTo>
                <a:lnTo>
                  <a:pt x="13655" y="20841"/>
                </a:lnTo>
                <a:lnTo>
                  <a:pt x="13863" y="20629"/>
                </a:lnTo>
                <a:lnTo>
                  <a:pt x="14045" y="20435"/>
                </a:lnTo>
                <a:lnTo>
                  <a:pt x="14200" y="20223"/>
                </a:lnTo>
                <a:lnTo>
                  <a:pt x="14356" y="19994"/>
                </a:lnTo>
                <a:lnTo>
                  <a:pt x="14460" y="19747"/>
                </a:lnTo>
                <a:lnTo>
                  <a:pt x="14512" y="19482"/>
                </a:lnTo>
                <a:lnTo>
                  <a:pt x="14512" y="19235"/>
                </a:lnTo>
                <a:lnTo>
                  <a:pt x="14512" y="19147"/>
                </a:lnTo>
                <a:lnTo>
                  <a:pt x="14512" y="18900"/>
                </a:lnTo>
                <a:lnTo>
                  <a:pt x="14512" y="18529"/>
                </a:lnTo>
                <a:lnTo>
                  <a:pt x="14512" y="18052"/>
                </a:lnTo>
                <a:lnTo>
                  <a:pt x="14512" y="17505"/>
                </a:lnTo>
                <a:lnTo>
                  <a:pt x="14512" y="16976"/>
                </a:lnTo>
                <a:lnTo>
                  <a:pt x="14512" y="16464"/>
                </a:lnTo>
                <a:lnTo>
                  <a:pt x="14512" y="15952"/>
                </a:lnTo>
                <a:lnTo>
                  <a:pt x="14512" y="15758"/>
                </a:lnTo>
                <a:lnTo>
                  <a:pt x="14616" y="15547"/>
                </a:lnTo>
                <a:lnTo>
                  <a:pt x="14694" y="15352"/>
                </a:lnTo>
                <a:lnTo>
                  <a:pt x="14798" y="15141"/>
                </a:lnTo>
                <a:lnTo>
                  <a:pt x="15161" y="14735"/>
                </a:lnTo>
                <a:lnTo>
                  <a:pt x="15602" y="14329"/>
                </a:lnTo>
                <a:lnTo>
                  <a:pt x="16745" y="13552"/>
                </a:lnTo>
                <a:lnTo>
                  <a:pt x="18043" y="12670"/>
                </a:lnTo>
                <a:lnTo>
                  <a:pt x="18744" y="12194"/>
                </a:lnTo>
                <a:lnTo>
                  <a:pt x="19341" y="11647"/>
                </a:lnTo>
                <a:lnTo>
                  <a:pt x="19938" y="11099"/>
                </a:lnTo>
                <a:lnTo>
                  <a:pt x="20483" y="10464"/>
                </a:lnTo>
                <a:lnTo>
                  <a:pt x="20743" y="10164"/>
                </a:lnTo>
                <a:lnTo>
                  <a:pt x="20950" y="9794"/>
                </a:lnTo>
                <a:lnTo>
                  <a:pt x="21132" y="9441"/>
                </a:lnTo>
                <a:lnTo>
                  <a:pt x="21288" y="9035"/>
                </a:lnTo>
                <a:lnTo>
                  <a:pt x="21444" y="8664"/>
                </a:lnTo>
                <a:lnTo>
                  <a:pt x="21548" y="8223"/>
                </a:lnTo>
                <a:lnTo>
                  <a:pt x="21600" y="7782"/>
                </a:lnTo>
                <a:lnTo>
                  <a:pt x="21600" y="7341"/>
                </a:lnTo>
                <a:lnTo>
                  <a:pt x="21600" y="6935"/>
                </a:lnTo>
                <a:lnTo>
                  <a:pt x="21548" y="6564"/>
                </a:lnTo>
                <a:lnTo>
                  <a:pt x="21496" y="6229"/>
                </a:lnTo>
                <a:lnTo>
                  <a:pt x="21392" y="5858"/>
                </a:lnTo>
                <a:lnTo>
                  <a:pt x="21288" y="5523"/>
                </a:lnTo>
                <a:lnTo>
                  <a:pt x="21132" y="5135"/>
                </a:lnTo>
                <a:lnTo>
                  <a:pt x="20950" y="4800"/>
                </a:lnTo>
                <a:lnTo>
                  <a:pt x="20743" y="4464"/>
                </a:lnTo>
                <a:lnTo>
                  <a:pt x="20535" y="4164"/>
                </a:lnTo>
                <a:lnTo>
                  <a:pt x="20301" y="3847"/>
                </a:lnTo>
                <a:lnTo>
                  <a:pt x="20042" y="3547"/>
                </a:lnTo>
                <a:lnTo>
                  <a:pt x="19782" y="3247"/>
                </a:lnTo>
                <a:lnTo>
                  <a:pt x="19133" y="2664"/>
                </a:lnTo>
                <a:lnTo>
                  <a:pt x="18458" y="2152"/>
                </a:lnTo>
                <a:lnTo>
                  <a:pt x="17705" y="1694"/>
                </a:lnTo>
                <a:lnTo>
                  <a:pt x="16849" y="1252"/>
                </a:lnTo>
                <a:lnTo>
                  <a:pt x="16407" y="1076"/>
                </a:lnTo>
                <a:lnTo>
                  <a:pt x="15940" y="900"/>
                </a:lnTo>
                <a:lnTo>
                  <a:pt x="15499" y="741"/>
                </a:lnTo>
                <a:lnTo>
                  <a:pt x="15057" y="600"/>
                </a:lnTo>
                <a:lnTo>
                  <a:pt x="14564" y="458"/>
                </a:lnTo>
                <a:lnTo>
                  <a:pt x="14045" y="335"/>
                </a:lnTo>
                <a:lnTo>
                  <a:pt x="13500" y="229"/>
                </a:lnTo>
                <a:lnTo>
                  <a:pt x="13006" y="158"/>
                </a:lnTo>
                <a:lnTo>
                  <a:pt x="12461" y="88"/>
                </a:lnTo>
                <a:lnTo>
                  <a:pt x="11968" y="52"/>
                </a:lnTo>
                <a:lnTo>
                  <a:pt x="11423" y="17"/>
                </a:lnTo>
                <a:lnTo>
                  <a:pt x="10825" y="17"/>
                </a:lnTo>
                <a:lnTo>
                  <a:pt x="10254" y="17"/>
                </a:lnTo>
                <a:lnTo>
                  <a:pt x="9709" y="52"/>
                </a:lnTo>
                <a:lnTo>
                  <a:pt x="9216" y="88"/>
                </a:lnTo>
                <a:lnTo>
                  <a:pt x="8671" y="158"/>
                </a:lnTo>
                <a:lnTo>
                  <a:pt x="8177" y="229"/>
                </a:lnTo>
                <a:lnTo>
                  <a:pt x="7632" y="335"/>
                </a:lnTo>
                <a:lnTo>
                  <a:pt x="7113" y="458"/>
                </a:lnTo>
                <a:lnTo>
                  <a:pt x="6620" y="600"/>
                </a:lnTo>
                <a:lnTo>
                  <a:pt x="6178" y="741"/>
                </a:lnTo>
                <a:lnTo>
                  <a:pt x="5737" y="900"/>
                </a:lnTo>
                <a:lnTo>
                  <a:pt x="5270" y="1076"/>
                </a:lnTo>
                <a:lnTo>
                  <a:pt x="4828" y="1252"/>
                </a:lnTo>
                <a:lnTo>
                  <a:pt x="3972" y="1694"/>
                </a:lnTo>
                <a:lnTo>
                  <a:pt x="3219" y="2152"/>
                </a:lnTo>
                <a:lnTo>
                  <a:pt x="2544" y="2664"/>
                </a:lnTo>
                <a:lnTo>
                  <a:pt x="1895" y="3247"/>
                </a:lnTo>
                <a:lnTo>
                  <a:pt x="1635" y="3547"/>
                </a:lnTo>
                <a:lnTo>
                  <a:pt x="1375" y="3847"/>
                </a:lnTo>
                <a:lnTo>
                  <a:pt x="1142" y="4164"/>
                </a:lnTo>
                <a:lnTo>
                  <a:pt x="934" y="4464"/>
                </a:lnTo>
                <a:lnTo>
                  <a:pt x="726" y="4800"/>
                </a:lnTo>
                <a:lnTo>
                  <a:pt x="545" y="5135"/>
                </a:lnTo>
                <a:lnTo>
                  <a:pt x="389" y="5523"/>
                </a:lnTo>
                <a:lnTo>
                  <a:pt x="285" y="5858"/>
                </a:lnTo>
                <a:lnTo>
                  <a:pt x="181" y="6229"/>
                </a:lnTo>
                <a:lnTo>
                  <a:pt x="129" y="6564"/>
                </a:lnTo>
                <a:lnTo>
                  <a:pt x="77" y="6935"/>
                </a:lnTo>
                <a:lnTo>
                  <a:pt x="77" y="7341"/>
                </a:lnTo>
                <a:lnTo>
                  <a:pt x="77" y="7782"/>
                </a:lnTo>
                <a:lnTo>
                  <a:pt x="129" y="8223"/>
                </a:lnTo>
                <a:lnTo>
                  <a:pt x="233" y="8664"/>
                </a:lnTo>
                <a:lnTo>
                  <a:pt x="389" y="9035"/>
                </a:lnTo>
                <a:lnTo>
                  <a:pt x="545" y="9441"/>
                </a:lnTo>
                <a:lnTo>
                  <a:pt x="726" y="9794"/>
                </a:lnTo>
                <a:lnTo>
                  <a:pt x="934" y="10164"/>
                </a:lnTo>
                <a:lnTo>
                  <a:pt x="1194" y="10464"/>
                </a:lnTo>
                <a:lnTo>
                  <a:pt x="1739" y="11099"/>
                </a:lnTo>
                <a:lnTo>
                  <a:pt x="2336" y="11647"/>
                </a:lnTo>
                <a:lnTo>
                  <a:pt x="2933" y="12194"/>
                </a:lnTo>
                <a:lnTo>
                  <a:pt x="3634" y="12670"/>
                </a:lnTo>
                <a:lnTo>
                  <a:pt x="4932" y="13552"/>
                </a:lnTo>
                <a:lnTo>
                  <a:pt x="6075" y="14329"/>
                </a:lnTo>
                <a:lnTo>
                  <a:pt x="6516" y="14735"/>
                </a:lnTo>
                <a:lnTo>
                  <a:pt x="6879" y="15141"/>
                </a:lnTo>
                <a:lnTo>
                  <a:pt x="6983" y="15352"/>
                </a:lnTo>
                <a:lnTo>
                  <a:pt x="7061" y="15547"/>
                </a:lnTo>
                <a:lnTo>
                  <a:pt x="7165" y="15758"/>
                </a:lnTo>
                <a:lnTo>
                  <a:pt x="7165" y="15952"/>
                </a:lnTo>
                <a:lnTo>
                  <a:pt x="7165" y="16464"/>
                </a:lnTo>
                <a:lnTo>
                  <a:pt x="7165" y="16976"/>
                </a:lnTo>
                <a:lnTo>
                  <a:pt x="7165" y="17505"/>
                </a:lnTo>
                <a:lnTo>
                  <a:pt x="7165" y="18052"/>
                </a:lnTo>
                <a:lnTo>
                  <a:pt x="7165" y="18529"/>
                </a:lnTo>
                <a:lnTo>
                  <a:pt x="7165" y="18900"/>
                </a:lnTo>
                <a:lnTo>
                  <a:pt x="7165" y="19147"/>
                </a:lnTo>
                <a:lnTo>
                  <a:pt x="7165" y="19235"/>
                </a:lnTo>
                <a:lnTo>
                  <a:pt x="7165" y="19482"/>
                </a:lnTo>
                <a:lnTo>
                  <a:pt x="7217" y="19747"/>
                </a:lnTo>
                <a:lnTo>
                  <a:pt x="7321" y="19994"/>
                </a:lnTo>
                <a:lnTo>
                  <a:pt x="7476" y="20223"/>
                </a:lnTo>
                <a:lnTo>
                  <a:pt x="7632" y="20435"/>
                </a:lnTo>
                <a:lnTo>
                  <a:pt x="7814" y="20629"/>
                </a:lnTo>
                <a:lnTo>
                  <a:pt x="8022" y="20841"/>
                </a:lnTo>
                <a:lnTo>
                  <a:pt x="8281" y="21000"/>
                </a:lnTo>
                <a:lnTo>
                  <a:pt x="8515" y="21176"/>
                </a:lnTo>
                <a:lnTo>
                  <a:pt x="8775" y="21317"/>
                </a:lnTo>
                <a:lnTo>
                  <a:pt x="9060" y="21441"/>
                </a:lnTo>
                <a:lnTo>
                  <a:pt x="9424" y="21547"/>
                </a:lnTo>
                <a:lnTo>
                  <a:pt x="9761" y="21617"/>
                </a:lnTo>
                <a:lnTo>
                  <a:pt x="10125" y="21688"/>
                </a:lnTo>
                <a:lnTo>
                  <a:pt x="10462" y="21723"/>
                </a:lnTo>
                <a:lnTo>
                  <a:pt x="10825" y="21723"/>
                </a:lnTo>
                <a:close/>
              </a:path>
              <a:path w="21600" h="21600" extrusionOk="0">
                <a:moveTo>
                  <a:pt x="9242" y="14417"/>
                </a:moveTo>
                <a:lnTo>
                  <a:pt x="8541" y="12035"/>
                </a:lnTo>
                <a:lnTo>
                  <a:pt x="7295" y="10129"/>
                </a:lnTo>
                <a:lnTo>
                  <a:pt x="6905" y="9652"/>
                </a:lnTo>
                <a:lnTo>
                  <a:pt x="8541" y="10182"/>
                </a:lnTo>
                <a:lnTo>
                  <a:pt x="9787" y="9547"/>
                </a:lnTo>
                <a:lnTo>
                  <a:pt x="11189" y="10129"/>
                </a:lnTo>
                <a:lnTo>
                  <a:pt x="12279" y="9547"/>
                </a:lnTo>
                <a:lnTo>
                  <a:pt x="13370" y="10076"/>
                </a:lnTo>
                <a:lnTo>
                  <a:pt x="14850" y="9652"/>
                </a:lnTo>
                <a:lnTo>
                  <a:pt x="12902" y="12247"/>
                </a:lnTo>
                <a:lnTo>
                  <a:pt x="12357" y="14417"/>
                </a:lnTo>
                <a:moveTo>
                  <a:pt x="7191" y="15952"/>
                </a:moveTo>
                <a:lnTo>
                  <a:pt x="14512" y="15952"/>
                </a:lnTo>
                <a:lnTo>
                  <a:pt x="14512" y="17064"/>
                </a:lnTo>
                <a:lnTo>
                  <a:pt x="7191" y="17047"/>
                </a:lnTo>
                <a:lnTo>
                  <a:pt x="7191" y="18123"/>
                </a:lnTo>
                <a:lnTo>
                  <a:pt x="14512" y="18158"/>
                </a:lnTo>
                <a:lnTo>
                  <a:pt x="14538" y="19182"/>
                </a:lnTo>
                <a:lnTo>
                  <a:pt x="7217" y="19182"/>
                </a:lnTo>
              </a:path>
            </a:pathLst>
          </a:custGeom>
          <a:solidFill>
            <a:schemeClr val="bg1"/>
          </a:solidFill>
          <a:ln w="38100">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sz="1600"/>
          </a:p>
        </p:txBody>
      </p:sp>
      <p:cxnSp>
        <p:nvCxnSpPr>
          <p:cNvPr id="4" name="Gerade Verbindung mit Pfeil 3"/>
          <p:cNvCxnSpPr>
            <a:cxnSpLocks/>
          </p:cNvCxnSpPr>
          <p:nvPr/>
        </p:nvCxnSpPr>
        <p:spPr>
          <a:xfrm flipV="1">
            <a:off x="2439060" y="5083752"/>
            <a:ext cx="5419065" cy="21262"/>
          </a:xfrm>
          <a:prstGeom prst="straightConnector1">
            <a:avLst/>
          </a:prstGeom>
          <a:ln w="25400">
            <a:solidFill>
              <a:srgbClr val="17244E"/>
            </a:solidFill>
            <a:tailEnd type="none" w="lg" len="lg"/>
          </a:ln>
        </p:spPr>
        <p:style>
          <a:lnRef idx="1">
            <a:schemeClr val="accent1"/>
          </a:lnRef>
          <a:fillRef idx="0">
            <a:schemeClr val="accent1"/>
          </a:fillRef>
          <a:effectRef idx="0">
            <a:schemeClr val="accent1"/>
          </a:effectRef>
          <a:fontRef idx="minor">
            <a:schemeClr val="tx1"/>
          </a:fontRef>
        </p:style>
      </p:cxnSp>
      <p:sp>
        <p:nvSpPr>
          <p:cNvPr id="5" name="computr1"/>
          <p:cNvSpPr>
            <a:spLocks noEditPoints="1" noChangeArrowheads="1"/>
          </p:cNvSpPr>
          <p:nvPr/>
        </p:nvSpPr>
        <p:spPr bwMode="auto">
          <a:xfrm>
            <a:off x="9903256" y="4471429"/>
            <a:ext cx="986438" cy="930195"/>
          </a:xfrm>
          <a:custGeom>
            <a:avLst/>
            <a:gdLst>
              <a:gd name="T0" fmla="*/ 19535 w 21600"/>
              <a:gd name="T1" fmla="*/ 0 h 21600"/>
              <a:gd name="T2" fmla="*/ 10800 w 21600"/>
              <a:gd name="T3" fmla="*/ 0 h 21600"/>
              <a:gd name="T4" fmla="*/ 2065 w 21600"/>
              <a:gd name="T5" fmla="*/ 0 h 21600"/>
              <a:gd name="T6" fmla="*/ 0 w 21600"/>
              <a:gd name="T7" fmla="*/ 15388 h 21600"/>
              <a:gd name="T8" fmla="*/ 0 w 21600"/>
              <a:gd name="T9" fmla="*/ 21600 h 21600"/>
              <a:gd name="T10" fmla="*/ 10800 w 21600"/>
              <a:gd name="T11" fmla="*/ 21600 h 21600"/>
              <a:gd name="T12" fmla="*/ 21600 w 21600"/>
              <a:gd name="T13" fmla="*/ 21600 h 21600"/>
              <a:gd name="T14" fmla="*/ 21600 w 21600"/>
              <a:gd name="T15" fmla="*/ 15388 h 21600"/>
              <a:gd name="T16" fmla="*/ 19535 w 21600"/>
              <a:gd name="T17" fmla="*/ 13553 h 21600"/>
              <a:gd name="T18" fmla="*/ 2065 w 21600"/>
              <a:gd name="T19" fmla="*/ 13553 h 21600"/>
              <a:gd name="T20" fmla="*/ 2065 w 21600"/>
              <a:gd name="T21" fmla="*/ 6776 h 21600"/>
              <a:gd name="T22" fmla="*/ 19535 w 21600"/>
              <a:gd name="T23" fmla="*/ 6776 h 21600"/>
              <a:gd name="T24" fmla="*/ 0 w 21600"/>
              <a:gd name="T25" fmla="*/ 18494 h 21600"/>
              <a:gd name="T26" fmla="*/ 21600 w 21600"/>
              <a:gd name="T27" fmla="*/ 18494 h 21600"/>
              <a:gd name="T28" fmla="*/ 4923 w 21600"/>
              <a:gd name="T29" fmla="*/ 2541 h 21600"/>
              <a:gd name="T30" fmla="*/ 16756 w 21600"/>
              <a:gd name="T31" fmla="*/ 11153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T28" t="T29" r="T30" b="T31"/>
            <a:pathLst>
              <a:path w="21600" h="21600" extrusionOk="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extrusionOk="0">
                <a:moveTo>
                  <a:pt x="4606" y="15388"/>
                </a:moveTo>
                <a:lnTo>
                  <a:pt x="4606" y="13553"/>
                </a:lnTo>
                <a:lnTo>
                  <a:pt x="16994" y="13553"/>
                </a:lnTo>
                <a:lnTo>
                  <a:pt x="16994" y="15388"/>
                </a:lnTo>
                <a:lnTo>
                  <a:pt x="4606" y="15388"/>
                </a:lnTo>
              </a:path>
              <a:path w="21600" h="21600" extrusionOk="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solidFill>
            <a:schemeClr val="bg1"/>
          </a:solidFill>
          <a:ln w="12700">
            <a:solidFill>
              <a:schemeClr val="tx1"/>
            </a:solidFill>
            <a:miter lim="800000"/>
            <a:headEnd/>
            <a:tailEnd/>
          </a:ln>
          <a:effectLst/>
        </p:spPr>
        <p:txBody>
          <a:bodyPr vert="horz" wrap="square" lIns="91440" tIns="45720" rIns="91440" bIns="45720" numCol="1" anchor="t" anchorCtr="0" compatLnSpc="1">
            <a:prstTxWarp prst="textNoShape">
              <a:avLst/>
            </a:prstTxWarp>
          </a:bodyPr>
          <a:lstStyle/>
          <a:p>
            <a:endParaRPr lang="en-US" sz="1600">
              <a:latin typeface="Segoe UI" panose="020B0502040204020203" pitchFamily="34" charset="0"/>
              <a:cs typeface="Segoe UI" panose="020B0502040204020203" pitchFamily="34" charset="0"/>
            </a:endParaRPr>
          </a:p>
        </p:txBody>
      </p:sp>
      <p:sp>
        <p:nvSpPr>
          <p:cNvPr id="6" name="Textfeld 5"/>
          <p:cNvSpPr txBox="1"/>
          <p:nvPr/>
        </p:nvSpPr>
        <p:spPr>
          <a:xfrm rot="16200000">
            <a:off x="1924648" y="3695255"/>
            <a:ext cx="1988288" cy="369332"/>
          </a:xfrm>
          <a:prstGeom prst="rect">
            <a:avLst/>
          </a:prstGeom>
          <a:noFill/>
        </p:spPr>
        <p:txBody>
          <a:bodyPr wrap="square" rtlCol="0">
            <a:spAutoFit/>
          </a:bodyPr>
          <a:lstStyle/>
          <a:p>
            <a:r>
              <a:rPr lang="en-US">
                <a:solidFill>
                  <a:srgbClr val="17244E"/>
                </a:solidFill>
                <a:latin typeface="Segoe UI" panose="020B0502040204020203" pitchFamily="34" charset="0"/>
                <a:cs typeface="Segoe UI" panose="020B0502040204020203" pitchFamily="34" charset="0"/>
              </a:rPr>
              <a:t>Dogfooding</a:t>
            </a:r>
          </a:p>
        </p:txBody>
      </p:sp>
      <p:sp>
        <p:nvSpPr>
          <p:cNvPr id="7" name="Textfeld 6"/>
          <p:cNvSpPr txBox="1"/>
          <p:nvPr/>
        </p:nvSpPr>
        <p:spPr>
          <a:xfrm rot="16200000">
            <a:off x="2085879" y="3033549"/>
            <a:ext cx="3405843" cy="400110"/>
          </a:xfrm>
          <a:prstGeom prst="rect">
            <a:avLst/>
          </a:prstGeom>
          <a:noFill/>
        </p:spPr>
        <p:txBody>
          <a:bodyPr wrap="square" rtlCol="0">
            <a:spAutoFit/>
          </a:bodyPr>
          <a:lstStyle/>
          <a:p>
            <a:r>
              <a:rPr lang="en-US">
                <a:solidFill>
                  <a:srgbClr val="17244E"/>
                </a:solidFill>
                <a:latin typeface="Segoe UI" panose="020B0502040204020203" pitchFamily="34" charset="0"/>
                <a:cs typeface="Segoe UI" panose="020B0502040204020203" pitchFamily="34" charset="0"/>
              </a:rPr>
              <a:t>Windows </a:t>
            </a:r>
            <a:r>
              <a:rPr lang="en-US" sz="2000">
                <a:solidFill>
                  <a:srgbClr val="17244E"/>
                </a:solidFill>
                <a:latin typeface="Segoe UI" panose="020B0502040204020203" pitchFamily="34" charset="0"/>
                <a:cs typeface="Segoe UI" panose="020B0502040204020203" pitchFamily="34" charset="0"/>
              </a:rPr>
              <a:t>Insiders</a:t>
            </a:r>
            <a:endParaRPr lang="en-US">
              <a:solidFill>
                <a:srgbClr val="17244E"/>
              </a:solidFill>
              <a:latin typeface="Segoe UI" panose="020B0502040204020203" pitchFamily="34" charset="0"/>
              <a:cs typeface="Segoe UI" panose="020B0502040204020203" pitchFamily="34" charset="0"/>
            </a:endParaRPr>
          </a:p>
        </p:txBody>
      </p:sp>
      <p:sp>
        <p:nvSpPr>
          <p:cNvPr id="8" name="Textfeld 7"/>
          <p:cNvSpPr txBox="1"/>
          <p:nvPr/>
        </p:nvSpPr>
        <p:spPr>
          <a:xfrm rot="16200000">
            <a:off x="3420966" y="2813286"/>
            <a:ext cx="3292372" cy="954107"/>
          </a:xfrm>
          <a:prstGeom prst="rect">
            <a:avLst/>
          </a:prstGeom>
          <a:noFill/>
        </p:spPr>
        <p:txBody>
          <a:bodyPr wrap="square" rtlCol="0">
            <a:spAutoFit/>
          </a:bodyPr>
          <a:lstStyle/>
          <a:p>
            <a:r>
              <a:rPr lang="en-US" sz="2800" b="1">
                <a:solidFill>
                  <a:srgbClr val="17244E"/>
                </a:solidFill>
                <a:latin typeface="Segoe UI" panose="020B0502040204020203" pitchFamily="34" charset="0"/>
                <a:cs typeface="Segoe UI" panose="020B0502040204020203" pitchFamily="34" charset="0"/>
              </a:rPr>
              <a:t>Current </a:t>
            </a:r>
          </a:p>
          <a:p>
            <a:r>
              <a:rPr lang="en-US" sz="2800" b="1">
                <a:solidFill>
                  <a:srgbClr val="17244E"/>
                </a:solidFill>
                <a:latin typeface="Segoe UI" panose="020B0502040204020203" pitchFamily="34" charset="0"/>
                <a:cs typeface="Segoe UI" panose="020B0502040204020203" pitchFamily="34" charset="0"/>
              </a:rPr>
              <a:t>branch (CB)</a:t>
            </a:r>
          </a:p>
        </p:txBody>
      </p:sp>
      <p:sp>
        <p:nvSpPr>
          <p:cNvPr id="9" name="Textfeld 8"/>
          <p:cNvSpPr txBox="1"/>
          <p:nvPr/>
        </p:nvSpPr>
        <p:spPr>
          <a:xfrm rot="16200000">
            <a:off x="6504371" y="2806447"/>
            <a:ext cx="3613829" cy="646331"/>
          </a:xfrm>
          <a:prstGeom prst="rect">
            <a:avLst/>
          </a:prstGeom>
          <a:noFill/>
        </p:spPr>
        <p:txBody>
          <a:bodyPr wrap="square" rtlCol="0">
            <a:spAutoFit/>
          </a:bodyPr>
          <a:lstStyle/>
          <a:p>
            <a:r>
              <a:rPr lang="en-US" b="1">
                <a:solidFill>
                  <a:srgbClr val="17244E"/>
                </a:solidFill>
                <a:latin typeface="Segoe UI" panose="020B0502040204020203" pitchFamily="34" charset="0"/>
                <a:cs typeface="Segoe UI" panose="020B0502040204020203" pitchFamily="34" charset="0"/>
              </a:rPr>
              <a:t>Long term services branch (LTSB)</a:t>
            </a:r>
          </a:p>
        </p:txBody>
      </p:sp>
      <p:sp>
        <p:nvSpPr>
          <p:cNvPr id="10" name="Textfeld 9"/>
          <p:cNvSpPr txBox="1"/>
          <p:nvPr/>
        </p:nvSpPr>
        <p:spPr>
          <a:xfrm rot="16200000">
            <a:off x="4482774" y="2186114"/>
            <a:ext cx="4669826" cy="830997"/>
          </a:xfrm>
          <a:prstGeom prst="rect">
            <a:avLst/>
          </a:prstGeom>
          <a:noFill/>
        </p:spPr>
        <p:txBody>
          <a:bodyPr wrap="square" rtlCol="0">
            <a:spAutoFit/>
          </a:bodyPr>
          <a:lstStyle/>
          <a:p>
            <a:r>
              <a:rPr lang="en-US" sz="2400" b="1">
                <a:solidFill>
                  <a:srgbClr val="17244E"/>
                </a:solidFill>
                <a:latin typeface="Segoe UI" panose="020B0502040204020203" pitchFamily="34" charset="0"/>
                <a:cs typeface="Segoe UI" panose="020B0502040204020203" pitchFamily="34" charset="0"/>
              </a:rPr>
              <a:t>Current branch for </a:t>
            </a:r>
          </a:p>
          <a:p>
            <a:r>
              <a:rPr lang="en-US" sz="2400" b="1">
                <a:solidFill>
                  <a:srgbClr val="17244E"/>
                </a:solidFill>
                <a:latin typeface="Segoe UI" panose="020B0502040204020203" pitchFamily="34" charset="0"/>
                <a:cs typeface="Segoe UI" panose="020B0502040204020203" pitchFamily="34" charset="0"/>
              </a:rPr>
              <a:t>buisness (CBB)</a:t>
            </a:r>
          </a:p>
        </p:txBody>
      </p:sp>
      <p:cxnSp>
        <p:nvCxnSpPr>
          <p:cNvPr id="15" name="Gerade Verbindung mit Pfeil 14"/>
          <p:cNvCxnSpPr>
            <a:cxnSpLocks/>
          </p:cNvCxnSpPr>
          <p:nvPr/>
        </p:nvCxnSpPr>
        <p:spPr>
          <a:xfrm flipV="1">
            <a:off x="7858125" y="5071698"/>
            <a:ext cx="1272126" cy="12054"/>
          </a:xfrm>
          <a:prstGeom prst="straightConnector1">
            <a:avLst/>
          </a:prstGeom>
          <a:ln w="25400">
            <a:solidFill>
              <a:srgbClr val="17244E"/>
            </a:solidFill>
            <a:prstDash val="sysDot"/>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048007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Semi-Annual Channel: Lifecycle </a:t>
            </a:r>
            <a:r>
              <a:rPr lang="en-US" b="1">
                <a:solidFill>
                  <a:schemeClr val="accent6">
                    <a:lumMod val="75000"/>
                  </a:schemeClr>
                </a:solidFill>
              </a:rPr>
              <a:t>(July 2017)</a:t>
            </a:r>
            <a:endParaRPr lang="de-DE" b="1">
              <a:solidFill>
                <a:schemeClr val="accent6">
                  <a:lumMod val="75000"/>
                </a:schemeClr>
              </a:solidFill>
            </a:endParaRPr>
          </a:p>
        </p:txBody>
      </p:sp>
      <p:sp>
        <p:nvSpPr>
          <p:cNvPr id="3" name="Litebulb"/>
          <p:cNvSpPr>
            <a:spLocks noEditPoints="1" noChangeArrowheads="1"/>
          </p:cNvSpPr>
          <p:nvPr/>
        </p:nvSpPr>
        <p:spPr bwMode="auto">
          <a:xfrm>
            <a:off x="1082675" y="4633896"/>
            <a:ext cx="696428" cy="910854"/>
          </a:xfrm>
          <a:custGeom>
            <a:avLst/>
            <a:gdLst>
              <a:gd name="T0" fmla="*/ 10800 w 21600"/>
              <a:gd name="T1" fmla="*/ 0 h 21600"/>
              <a:gd name="T2" fmla="*/ 21600 w 21600"/>
              <a:gd name="T3" fmla="*/ 7782 h 21600"/>
              <a:gd name="T4" fmla="*/ 0 w 21600"/>
              <a:gd name="T5" fmla="*/ 7782 h 21600"/>
              <a:gd name="T6" fmla="*/ 10800 w 21600"/>
              <a:gd name="T7" fmla="*/ 21600 h 21600"/>
              <a:gd name="T8" fmla="*/ 3556 w 21600"/>
              <a:gd name="T9" fmla="*/ 2188 h 21600"/>
              <a:gd name="T10" fmla="*/ 18277 w 21600"/>
              <a:gd name="T11" fmla="*/ 9282 h 21600"/>
            </a:gdLst>
            <a:ahLst/>
            <a:cxnLst>
              <a:cxn ang="0">
                <a:pos x="T0" y="T1"/>
              </a:cxn>
              <a:cxn ang="0">
                <a:pos x="T2" y="T3"/>
              </a:cxn>
              <a:cxn ang="0">
                <a:pos x="T4" y="T5"/>
              </a:cxn>
              <a:cxn ang="0">
                <a:pos x="T6" y="T7"/>
              </a:cxn>
            </a:cxnLst>
            <a:rect l="T8" t="T9" r="T10" b="T11"/>
            <a:pathLst>
              <a:path w="21600" h="21600" extrusionOk="0">
                <a:moveTo>
                  <a:pt x="10825" y="21723"/>
                </a:moveTo>
                <a:lnTo>
                  <a:pt x="11215" y="21723"/>
                </a:lnTo>
                <a:lnTo>
                  <a:pt x="11552" y="21688"/>
                </a:lnTo>
                <a:lnTo>
                  <a:pt x="11916" y="21617"/>
                </a:lnTo>
                <a:lnTo>
                  <a:pt x="12253" y="21547"/>
                </a:lnTo>
                <a:lnTo>
                  <a:pt x="12617" y="21441"/>
                </a:lnTo>
                <a:lnTo>
                  <a:pt x="12902" y="21317"/>
                </a:lnTo>
                <a:lnTo>
                  <a:pt x="13162" y="21176"/>
                </a:lnTo>
                <a:lnTo>
                  <a:pt x="13396" y="21000"/>
                </a:lnTo>
                <a:lnTo>
                  <a:pt x="13655" y="20841"/>
                </a:lnTo>
                <a:lnTo>
                  <a:pt x="13863" y="20629"/>
                </a:lnTo>
                <a:lnTo>
                  <a:pt x="14045" y="20435"/>
                </a:lnTo>
                <a:lnTo>
                  <a:pt x="14200" y="20223"/>
                </a:lnTo>
                <a:lnTo>
                  <a:pt x="14356" y="19994"/>
                </a:lnTo>
                <a:lnTo>
                  <a:pt x="14460" y="19747"/>
                </a:lnTo>
                <a:lnTo>
                  <a:pt x="14512" y="19482"/>
                </a:lnTo>
                <a:lnTo>
                  <a:pt x="14512" y="19235"/>
                </a:lnTo>
                <a:lnTo>
                  <a:pt x="14512" y="19147"/>
                </a:lnTo>
                <a:lnTo>
                  <a:pt x="14512" y="18900"/>
                </a:lnTo>
                <a:lnTo>
                  <a:pt x="14512" y="18529"/>
                </a:lnTo>
                <a:lnTo>
                  <a:pt x="14512" y="18052"/>
                </a:lnTo>
                <a:lnTo>
                  <a:pt x="14512" y="17505"/>
                </a:lnTo>
                <a:lnTo>
                  <a:pt x="14512" y="16976"/>
                </a:lnTo>
                <a:lnTo>
                  <a:pt x="14512" y="16464"/>
                </a:lnTo>
                <a:lnTo>
                  <a:pt x="14512" y="15952"/>
                </a:lnTo>
                <a:lnTo>
                  <a:pt x="14512" y="15758"/>
                </a:lnTo>
                <a:lnTo>
                  <a:pt x="14616" y="15547"/>
                </a:lnTo>
                <a:lnTo>
                  <a:pt x="14694" y="15352"/>
                </a:lnTo>
                <a:lnTo>
                  <a:pt x="14798" y="15141"/>
                </a:lnTo>
                <a:lnTo>
                  <a:pt x="15161" y="14735"/>
                </a:lnTo>
                <a:lnTo>
                  <a:pt x="15602" y="14329"/>
                </a:lnTo>
                <a:lnTo>
                  <a:pt x="16745" y="13552"/>
                </a:lnTo>
                <a:lnTo>
                  <a:pt x="18043" y="12670"/>
                </a:lnTo>
                <a:lnTo>
                  <a:pt x="18744" y="12194"/>
                </a:lnTo>
                <a:lnTo>
                  <a:pt x="19341" y="11647"/>
                </a:lnTo>
                <a:lnTo>
                  <a:pt x="19938" y="11099"/>
                </a:lnTo>
                <a:lnTo>
                  <a:pt x="20483" y="10464"/>
                </a:lnTo>
                <a:lnTo>
                  <a:pt x="20743" y="10164"/>
                </a:lnTo>
                <a:lnTo>
                  <a:pt x="20950" y="9794"/>
                </a:lnTo>
                <a:lnTo>
                  <a:pt x="21132" y="9441"/>
                </a:lnTo>
                <a:lnTo>
                  <a:pt x="21288" y="9035"/>
                </a:lnTo>
                <a:lnTo>
                  <a:pt x="21444" y="8664"/>
                </a:lnTo>
                <a:lnTo>
                  <a:pt x="21548" y="8223"/>
                </a:lnTo>
                <a:lnTo>
                  <a:pt x="21600" y="7782"/>
                </a:lnTo>
                <a:lnTo>
                  <a:pt x="21600" y="7341"/>
                </a:lnTo>
                <a:lnTo>
                  <a:pt x="21600" y="6935"/>
                </a:lnTo>
                <a:lnTo>
                  <a:pt x="21548" y="6564"/>
                </a:lnTo>
                <a:lnTo>
                  <a:pt x="21496" y="6229"/>
                </a:lnTo>
                <a:lnTo>
                  <a:pt x="21392" y="5858"/>
                </a:lnTo>
                <a:lnTo>
                  <a:pt x="21288" y="5523"/>
                </a:lnTo>
                <a:lnTo>
                  <a:pt x="21132" y="5135"/>
                </a:lnTo>
                <a:lnTo>
                  <a:pt x="20950" y="4800"/>
                </a:lnTo>
                <a:lnTo>
                  <a:pt x="20743" y="4464"/>
                </a:lnTo>
                <a:lnTo>
                  <a:pt x="20535" y="4164"/>
                </a:lnTo>
                <a:lnTo>
                  <a:pt x="20301" y="3847"/>
                </a:lnTo>
                <a:lnTo>
                  <a:pt x="20042" y="3547"/>
                </a:lnTo>
                <a:lnTo>
                  <a:pt x="19782" y="3247"/>
                </a:lnTo>
                <a:lnTo>
                  <a:pt x="19133" y="2664"/>
                </a:lnTo>
                <a:lnTo>
                  <a:pt x="18458" y="2152"/>
                </a:lnTo>
                <a:lnTo>
                  <a:pt x="17705" y="1694"/>
                </a:lnTo>
                <a:lnTo>
                  <a:pt x="16849" y="1252"/>
                </a:lnTo>
                <a:lnTo>
                  <a:pt x="16407" y="1076"/>
                </a:lnTo>
                <a:lnTo>
                  <a:pt x="15940" y="900"/>
                </a:lnTo>
                <a:lnTo>
                  <a:pt x="15499" y="741"/>
                </a:lnTo>
                <a:lnTo>
                  <a:pt x="15057" y="600"/>
                </a:lnTo>
                <a:lnTo>
                  <a:pt x="14564" y="458"/>
                </a:lnTo>
                <a:lnTo>
                  <a:pt x="14045" y="335"/>
                </a:lnTo>
                <a:lnTo>
                  <a:pt x="13500" y="229"/>
                </a:lnTo>
                <a:lnTo>
                  <a:pt x="13006" y="158"/>
                </a:lnTo>
                <a:lnTo>
                  <a:pt x="12461" y="88"/>
                </a:lnTo>
                <a:lnTo>
                  <a:pt x="11968" y="52"/>
                </a:lnTo>
                <a:lnTo>
                  <a:pt x="11423" y="17"/>
                </a:lnTo>
                <a:lnTo>
                  <a:pt x="10825" y="17"/>
                </a:lnTo>
                <a:lnTo>
                  <a:pt x="10254" y="17"/>
                </a:lnTo>
                <a:lnTo>
                  <a:pt x="9709" y="52"/>
                </a:lnTo>
                <a:lnTo>
                  <a:pt x="9216" y="88"/>
                </a:lnTo>
                <a:lnTo>
                  <a:pt x="8671" y="158"/>
                </a:lnTo>
                <a:lnTo>
                  <a:pt x="8177" y="229"/>
                </a:lnTo>
                <a:lnTo>
                  <a:pt x="7632" y="335"/>
                </a:lnTo>
                <a:lnTo>
                  <a:pt x="7113" y="458"/>
                </a:lnTo>
                <a:lnTo>
                  <a:pt x="6620" y="600"/>
                </a:lnTo>
                <a:lnTo>
                  <a:pt x="6178" y="741"/>
                </a:lnTo>
                <a:lnTo>
                  <a:pt x="5737" y="900"/>
                </a:lnTo>
                <a:lnTo>
                  <a:pt x="5270" y="1076"/>
                </a:lnTo>
                <a:lnTo>
                  <a:pt x="4828" y="1252"/>
                </a:lnTo>
                <a:lnTo>
                  <a:pt x="3972" y="1694"/>
                </a:lnTo>
                <a:lnTo>
                  <a:pt x="3219" y="2152"/>
                </a:lnTo>
                <a:lnTo>
                  <a:pt x="2544" y="2664"/>
                </a:lnTo>
                <a:lnTo>
                  <a:pt x="1895" y="3247"/>
                </a:lnTo>
                <a:lnTo>
                  <a:pt x="1635" y="3547"/>
                </a:lnTo>
                <a:lnTo>
                  <a:pt x="1375" y="3847"/>
                </a:lnTo>
                <a:lnTo>
                  <a:pt x="1142" y="4164"/>
                </a:lnTo>
                <a:lnTo>
                  <a:pt x="934" y="4464"/>
                </a:lnTo>
                <a:lnTo>
                  <a:pt x="726" y="4800"/>
                </a:lnTo>
                <a:lnTo>
                  <a:pt x="545" y="5135"/>
                </a:lnTo>
                <a:lnTo>
                  <a:pt x="389" y="5523"/>
                </a:lnTo>
                <a:lnTo>
                  <a:pt x="285" y="5858"/>
                </a:lnTo>
                <a:lnTo>
                  <a:pt x="181" y="6229"/>
                </a:lnTo>
                <a:lnTo>
                  <a:pt x="129" y="6564"/>
                </a:lnTo>
                <a:lnTo>
                  <a:pt x="77" y="6935"/>
                </a:lnTo>
                <a:lnTo>
                  <a:pt x="77" y="7341"/>
                </a:lnTo>
                <a:lnTo>
                  <a:pt x="77" y="7782"/>
                </a:lnTo>
                <a:lnTo>
                  <a:pt x="129" y="8223"/>
                </a:lnTo>
                <a:lnTo>
                  <a:pt x="233" y="8664"/>
                </a:lnTo>
                <a:lnTo>
                  <a:pt x="389" y="9035"/>
                </a:lnTo>
                <a:lnTo>
                  <a:pt x="545" y="9441"/>
                </a:lnTo>
                <a:lnTo>
                  <a:pt x="726" y="9794"/>
                </a:lnTo>
                <a:lnTo>
                  <a:pt x="934" y="10164"/>
                </a:lnTo>
                <a:lnTo>
                  <a:pt x="1194" y="10464"/>
                </a:lnTo>
                <a:lnTo>
                  <a:pt x="1739" y="11099"/>
                </a:lnTo>
                <a:lnTo>
                  <a:pt x="2336" y="11647"/>
                </a:lnTo>
                <a:lnTo>
                  <a:pt x="2933" y="12194"/>
                </a:lnTo>
                <a:lnTo>
                  <a:pt x="3634" y="12670"/>
                </a:lnTo>
                <a:lnTo>
                  <a:pt x="4932" y="13552"/>
                </a:lnTo>
                <a:lnTo>
                  <a:pt x="6075" y="14329"/>
                </a:lnTo>
                <a:lnTo>
                  <a:pt x="6516" y="14735"/>
                </a:lnTo>
                <a:lnTo>
                  <a:pt x="6879" y="15141"/>
                </a:lnTo>
                <a:lnTo>
                  <a:pt x="6983" y="15352"/>
                </a:lnTo>
                <a:lnTo>
                  <a:pt x="7061" y="15547"/>
                </a:lnTo>
                <a:lnTo>
                  <a:pt x="7165" y="15758"/>
                </a:lnTo>
                <a:lnTo>
                  <a:pt x="7165" y="15952"/>
                </a:lnTo>
                <a:lnTo>
                  <a:pt x="7165" y="16464"/>
                </a:lnTo>
                <a:lnTo>
                  <a:pt x="7165" y="16976"/>
                </a:lnTo>
                <a:lnTo>
                  <a:pt x="7165" y="17505"/>
                </a:lnTo>
                <a:lnTo>
                  <a:pt x="7165" y="18052"/>
                </a:lnTo>
                <a:lnTo>
                  <a:pt x="7165" y="18529"/>
                </a:lnTo>
                <a:lnTo>
                  <a:pt x="7165" y="18900"/>
                </a:lnTo>
                <a:lnTo>
                  <a:pt x="7165" y="19147"/>
                </a:lnTo>
                <a:lnTo>
                  <a:pt x="7165" y="19235"/>
                </a:lnTo>
                <a:lnTo>
                  <a:pt x="7165" y="19482"/>
                </a:lnTo>
                <a:lnTo>
                  <a:pt x="7217" y="19747"/>
                </a:lnTo>
                <a:lnTo>
                  <a:pt x="7321" y="19994"/>
                </a:lnTo>
                <a:lnTo>
                  <a:pt x="7476" y="20223"/>
                </a:lnTo>
                <a:lnTo>
                  <a:pt x="7632" y="20435"/>
                </a:lnTo>
                <a:lnTo>
                  <a:pt x="7814" y="20629"/>
                </a:lnTo>
                <a:lnTo>
                  <a:pt x="8022" y="20841"/>
                </a:lnTo>
                <a:lnTo>
                  <a:pt x="8281" y="21000"/>
                </a:lnTo>
                <a:lnTo>
                  <a:pt x="8515" y="21176"/>
                </a:lnTo>
                <a:lnTo>
                  <a:pt x="8775" y="21317"/>
                </a:lnTo>
                <a:lnTo>
                  <a:pt x="9060" y="21441"/>
                </a:lnTo>
                <a:lnTo>
                  <a:pt x="9424" y="21547"/>
                </a:lnTo>
                <a:lnTo>
                  <a:pt x="9761" y="21617"/>
                </a:lnTo>
                <a:lnTo>
                  <a:pt x="10125" y="21688"/>
                </a:lnTo>
                <a:lnTo>
                  <a:pt x="10462" y="21723"/>
                </a:lnTo>
                <a:lnTo>
                  <a:pt x="10825" y="21723"/>
                </a:lnTo>
                <a:close/>
              </a:path>
              <a:path w="21600" h="21600" extrusionOk="0">
                <a:moveTo>
                  <a:pt x="9242" y="14417"/>
                </a:moveTo>
                <a:lnTo>
                  <a:pt x="8541" y="12035"/>
                </a:lnTo>
                <a:lnTo>
                  <a:pt x="7295" y="10129"/>
                </a:lnTo>
                <a:lnTo>
                  <a:pt x="6905" y="9652"/>
                </a:lnTo>
                <a:lnTo>
                  <a:pt x="8541" y="10182"/>
                </a:lnTo>
                <a:lnTo>
                  <a:pt x="9787" y="9547"/>
                </a:lnTo>
                <a:lnTo>
                  <a:pt x="11189" y="10129"/>
                </a:lnTo>
                <a:lnTo>
                  <a:pt x="12279" y="9547"/>
                </a:lnTo>
                <a:lnTo>
                  <a:pt x="13370" y="10076"/>
                </a:lnTo>
                <a:lnTo>
                  <a:pt x="14850" y="9652"/>
                </a:lnTo>
                <a:lnTo>
                  <a:pt x="12902" y="12247"/>
                </a:lnTo>
                <a:lnTo>
                  <a:pt x="12357" y="14417"/>
                </a:lnTo>
                <a:moveTo>
                  <a:pt x="7191" y="15952"/>
                </a:moveTo>
                <a:lnTo>
                  <a:pt x="14512" y="15952"/>
                </a:lnTo>
                <a:lnTo>
                  <a:pt x="14512" y="17064"/>
                </a:lnTo>
                <a:lnTo>
                  <a:pt x="7191" y="17047"/>
                </a:lnTo>
                <a:lnTo>
                  <a:pt x="7191" y="18123"/>
                </a:lnTo>
                <a:lnTo>
                  <a:pt x="14512" y="18158"/>
                </a:lnTo>
                <a:lnTo>
                  <a:pt x="14538" y="19182"/>
                </a:lnTo>
                <a:lnTo>
                  <a:pt x="7217" y="19182"/>
                </a:lnTo>
              </a:path>
            </a:pathLst>
          </a:custGeom>
          <a:solidFill>
            <a:schemeClr val="bg1"/>
          </a:solidFill>
          <a:ln w="38100">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sz="1600"/>
          </a:p>
        </p:txBody>
      </p:sp>
      <p:cxnSp>
        <p:nvCxnSpPr>
          <p:cNvPr id="4" name="Gerade Verbindung mit Pfeil 3"/>
          <p:cNvCxnSpPr>
            <a:cxnSpLocks/>
          </p:cNvCxnSpPr>
          <p:nvPr/>
        </p:nvCxnSpPr>
        <p:spPr>
          <a:xfrm flipV="1">
            <a:off x="2439060" y="5083752"/>
            <a:ext cx="5419065" cy="21262"/>
          </a:xfrm>
          <a:prstGeom prst="straightConnector1">
            <a:avLst/>
          </a:prstGeom>
          <a:ln w="25400">
            <a:solidFill>
              <a:srgbClr val="17244E"/>
            </a:solidFill>
            <a:tailEnd type="none" w="lg" len="lg"/>
          </a:ln>
        </p:spPr>
        <p:style>
          <a:lnRef idx="1">
            <a:schemeClr val="accent1"/>
          </a:lnRef>
          <a:fillRef idx="0">
            <a:schemeClr val="accent1"/>
          </a:fillRef>
          <a:effectRef idx="0">
            <a:schemeClr val="accent1"/>
          </a:effectRef>
          <a:fontRef idx="minor">
            <a:schemeClr val="tx1"/>
          </a:fontRef>
        </p:style>
      </p:cxnSp>
      <p:sp>
        <p:nvSpPr>
          <p:cNvPr id="5" name="computr1"/>
          <p:cNvSpPr>
            <a:spLocks noEditPoints="1" noChangeArrowheads="1"/>
          </p:cNvSpPr>
          <p:nvPr/>
        </p:nvSpPr>
        <p:spPr bwMode="auto">
          <a:xfrm>
            <a:off x="9903256" y="4471429"/>
            <a:ext cx="986438" cy="930195"/>
          </a:xfrm>
          <a:custGeom>
            <a:avLst/>
            <a:gdLst>
              <a:gd name="T0" fmla="*/ 19535 w 21600"/>
              <a:gd name="T1" fmla="*/ 0 h 21600"/>
              <a:gd name="T2" fmla="*/ 10800 w 21600"/>
              <a:gd name="T3" fmla="*/ 0 h 21600"/>
              <a:gd name="T4" fmla="*/ 2065 w 21600"/>
              <a:gd name="T5" fmla="*/ 0 h 21600"/>
              <a:gd name="T6" fmla="*/ 0 w 21600"/>
              <a:gd name="T7" fmla="*/ 15388 h 21600"/>
              <a:gd name="T8" fmla="*/ 0 w 21600"/>
              <a:gd name="T9" fmla="*/ 21600 h 21600"/>
              <a:gd name="T10" fmla="*/ 10800 w 21600"/>
              <a:gd name="T11" fmla="*/ 21600 h 21600"/>
              <a:gd name="T12" fmla="*/ 21600 w 21600"/>
              <a:gd name="T13" fmla="*/ 21600 h 21600"/>
              <a:gd name="T14" fmla="*/ 21600 w 21600"/>
              <a:gd name="T15" fmla="*/ 15388 h 21600"/>
              <a:gd name="T16" fmla="*/ 19535 w 21600"/>
              <a:gd name="T17" fmla="*/ 13553 h 21600"/>
              <a:gd name="T18" fmla="*/ 2065 w 21600"/>
              <a:gd name="T19" fmla="*/ 13553 h 21600"/>
              <a:gd name="T20" fmla="*/ 2065 w 21600"/>
              <a:gd name="T21" fmla="*/ 6776 h 21600"/>
              <a:gd name="T22" fmla="*/ 19535 w 21600"/>
              <a:gd name="T23" fmla="*/ 6776 h 21600"/>
              <a:gd name="T24" fmla="*/ 0 w 21600"/>
              <a:gd name="T25" fmla="*/ 18494 h 21600"/>
              <a:gd name="T26" fmla="*/ 21600 w 21600"/>
              <a:gd name="T27" fmla="*/ 18494 h 21600"/>
              <a:gd name="T28" fmla="*/ 4923 w 21600"/>
              <a:gd name="T29" fmla="*/ 2541 h 21600"/>
              <a:gd name="T30" fmla="*/ 16756 w 21600"/>
              <a:gd name="T31" fmla="*/ 11153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T28" t="T29" r="T30" b="T31"/>
            <a:pathLst>
              <a:path w="21600" h="21600" extrusionOk="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extrusionOk="0">
                <a:moveTo>
                  <a:pt x="4606" y="15388"/>
                </a:moveTo>
                <a:lnTo>
                  <a:pt x="4606" y="13553"/>
                </a:lnTo>
                <a:lnTo>
                  <a:pt x="16994" y="13553"/>
                </a:lnTo>
                <a:lnTo>
                  <a:pt x="16994" y="15388"/>
                </a:lnTo>
                <a:lnTo>
                  <a:pt x="4606" y="15388"/>
                </a:lnTo>
              </a:path>
              <a:path w="21600" h="21600" extrusionOk="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solidFill>
            <a:schemeClr val="bg1"/>
          </a:solidFill>
          <a:ln w="12700">
            <a:solidFill>
              <a:schemeClr val="tx1"/>
            </a:solidFill>
            <a:miter lim="800000"/>
            <a:headEnd/>
            <a:tailEnd/>
          </a:ln>
          <a:effectLst/>
        </p:spPr>
        <p:txBody>
          <a:bodyPr vert="horz" wrap="square" lIns="91440" tIns="45720" rIns="91440" bIns="45720" numCol="1" anchor="t" anchorCtr="0" compatLnSpc="1">
            <a:prstTxWarp prst="textNoShape">
              <a:avLst/>
            </a:prstTxWarp>
          </a:bodyPr>
          <a:lstStyle/>
          <a:p>
            <a:endParaRPr lang="en-US" sz="1600">
              <a:latin typeface="Segoe UI" panose="020B0502040204020203" pitchFamily="34" charset="0"/>
              <a:cs typeface="Segoe UI" panose="020B0502040204020203" pitchFamily="34" charset="0"/>
            </a:endParaRPr>
          </a:p>
        </p:txBody>
      </p:sp>
      <p:sp>
        <p:nvSpPr>
          <p:cNvPr id="6" name="Textfeld 5"/>
          <p:cNvSpPr txBox="1"/>
          <p:nvPr/>
        </p:nvSpPr>
        <p:spPr>
          <a:xfrm rot="16200000">
            <a:off x="1924648" y="3695255"/>
            <a:ext cx="1988288" cy="369332"/>
          </a:xfrm>
          <a:prstGeom prst="rect">
            <a:avLst/>
          </a:prstGeom>
          <a:noFill/>
        </p:spPr>
        <p:txBody>
          <a:bodyPr wrap="square" rtlCol="0">
            <a:spAutoFit/>
          </a:bodyPr>
          <a:lstStyle/>
          <a:p>
            <a:r>
              <a:rPr lang="en-US">
                <a:solidFill>
                  <a:srgbClr val="17244E"/>
                </a:solidFill>
                <a:latin typeface="Segoe UI" panose="020B0502040204020203" pitchFamily="34" charset="0"/>
                <a:cs typeface="Segoe UI" panose="020B0502040204020203" pitchFamily="34" charset="0"/>
              </a:rPr>
              <a:t>Dogfooding</a:t>
            </a:r>
          </a:p>
        </p:txBody>
      </p:sp>
      <p:sp>
        <p:nvSpPr>
          <p:cNvPr id="7" name="Textfeld 6"/>
          <p:cNvSpPr txBox="1"/>
          <p:nvPr/>
        </p:nvSpPr>
        <p:spPr>
          <a:xfrm rot="16200000">
            <a:off x="2085879" y="3033549"/>
            <a:ext cx="3405843" cy="400110"/>
          </a:xfrm>
          <a:prstGeom prst="rect">
            <a:avLst/>
          </a:prstGeom>
          <a:noFill/>
        </p:spPr>
        <p:txBody>
          <a:bodyPr wrap="square" rtlCol="0">
            <a:spAutoFit/>
          </a:bodyPr>
          <a:lstStyle/>
          <a:p>
            <a:r>
              <a:rPr lang="en-US">
                <a:solidFill>
                  <a:srgbClr val="17244E"/>
                </a:solidFill>
                <a:latin typeface="Segoe UI" panose="020B0502040204020203" pitchFamily="34" charset="0"/>
                <a:cs typeface="Segoe UI" panose="020B0502040204020203" pitchFamily="34" charset="0"/>
              </a:rPr>
              <a:t>Windows </a:t>
            </a:r>
            <a:r>
              <a:rPr lang="en-US" sz="2000">
                <a:solidFill>
                  <a:srgbClr val="17244E"/>
                </a:solidFill>
                <a:latin typeface="Segoe UI" panose="020B0502040204020203" pitchFamily="34" charset="0"/>
                <a:cs typeface="Segoe UI" panose="020B0502040204020203" pitchFamily="34" charset="0"/>
              </a:rPr>
              <a:t>Insiders</a:t>
            </a:r>
            <a:endParaRPr lang="en-US">
              <a:solidFill>
                <a:srgbClr val="17244E"/>
              </a:solidFill>
              <a:latin typeface="Segoe UI" panose="020B0502040204020203" pitchFamily="34" charset="0"/>
              <a:cs typeface="Segoe UI" panose="020B0502040204020203" pitchFamily="34" charset="0"/>
            </a:endParaRPr>
          </a:p>
        </p:txBody>
      </p:sp>
      <p:sp>
        <p:nvSpPr>
          <p:cNvPr id="8" name="Textfeld 7"/>
          <p:cNvSpPr txBox="1"/>
          <p:nvPr/>
        </p:nvSpPr>
        <p:spPr>
          <a:xfrm rot="16200000">
            <a:off x="3184677" y="2823218"/>
            <a:ext cx="3764951" cy="461665"/>
          </a:xfrm>
          <a:prstGeom prst="rect">
            <a:avLst/>
          </a:prstGeom>
          <a:noFill/>
        </p:spPr>
        <p:txBody>
          <a:bodyPr wrap="square" rtlCol="0">
            <a:spAutoFit/>
          </a:bodyPr>
          <a:lstStyle/>
          <a:p>
            <a:r>
              <a:rPr lang="en-US" sz="2400" b="1">
                <a:solidFill>
                  <a:srgbClr val="17244E"/>
                </a:solidFill>
                <a:latin typeface="Segoe UI" panose="020B0502040204020203" pitchFamily="34" charset="0"/>
                <a:cs typeface="Segoe UI" panose="020B0502040204020203" pitchFamily="34" charset="0"/>
              </a:rPr>
              <a:t>Production / Piloting *</a:t>
            </a:r>
          </a:p>
        </p:txBody>
      </p:sp>
      <p:sp>
        <p:nvSpPr>
          <p:cNvPr id="9" name="Textfeld 8"/>
          <p:cNvSpPr txBox="1"/>
          <p:nvPr/>
        </p:nvSpPr>
        <p:spPr>
          <a:xfrm rot="16200000">
            <a:off x="6504371" y="2944946"/>
            <a:ext cx="3613829" cy="369332"/>
          </a:xfrm>
          <a:prstGeom prst="rect">
            <a:avLst/>
          </a:prstGeom>
          <a:noFill/>
        </p:spPr>
        <p:txBody>
          <a:bodyPr wrap="square" rtlCol="0">
            <a:spAutoFit/>
          </a:bodyPr>
          <a:lstStyle/>
          <a:p>
            <a:r>
              <a:rPr lang="en-US" b="1">
                <a:solidFill>
                  <a:srgbClr val="17244E"/>
                </a:solidFill>
                <a:latin typeface="Segoe UI" panose="020B0502040204020203" pitchFamily="34" charset="0"/>
                <a:cs typeface="Segoe UI" panose="020B0502040204020203" pitchFamily="34" charset="0"/>
              </a:rPr>
              <a:t> </a:t>
            </a:r>
          </a:p>
        </p:txBody>
      </p:sp>
      <p:sp>
        <p:nvSpPr>
          <p:cNvPr id="10" name="Textfeld 9"/>
          <p:cNvSpPr txBox="1"/>
          <p:nvPr/>
        </p:nvSpPr>
        <p:spPr>
          <a:xfrm rot="16200000">
            <a:off x="4482774" y="2124559"/>
            <a:ext cx="4669826" cy="954107"/>
          </a:xfrm>
          <a:prstGeom prst="rect">
            <a:avLst/>
          </a:prstGeom>
          <a:noFill/>
        </p:spPr>
        <p:txBody>
          <a:bodyPr wrap="square" rtlCol="0">
            <a:spAutoFit/>
          </a:bodyPr>
          <a:lstStyle/>
          <a:p>
            <a:r>
              <a:rPr lang="en-US" sz="2800" b="1">
                <a:solidFill>
                  <a:srgbClr val="17244E"/>
                </a:solidFill>
                <a:latin typeface="Segoe UI" panose="020B0502040204020203" pitchFamily="34" charset="0"/>
                <a:cs typeface="Segoe UI" panose="020B0502040204020203" pitchFamily="34" charset="0"/>
              </a:rPr>
              <a:t>Production / </a:t>
            </a:r>
          </a:p>
          <a:p>
            <a:r>
              <a:rPr lang="en-US" sz="2800" b="1">
                <a:solidFill>
                  <a:srgbClr val="17244E"/>
                </a:solidFill>
                <a:latin typeface="Segoe UI" panose="020B0502040204020203" pitchFamily="34" charset="0"/>
                <a:cs typeface="Segoe UI" panose="020B0502040204020203" pitchFamily="34" charset="0"/>
              </a:rPr>
              <a:t>Broad deployment</a:t>
            </a:r>
          </a:p>
        </p:txBody>
      </p:sp>
      <p:cxnSp>
        <p:nvCxnSpPr>
          <p:cNvPr id="15" name="Gerade Verbindung mit Pfeil 14"/>
          <p:cNvCxnSpPr>
            <a:cxnSpLocks/>
          </p:cNvCxnSpPr>
          <p:nvPr/>
        </p:nvCxnSpPr>
        <p:spPr>
          <a:xfrm flipV="1">
            <a:off x="7858125" y="5071698"/>
            <a:ext cx="1272126" cy="12054"/>
          </a:xfrm>
          <a:prstGeom prst="straightConnector1">
            <a:avLst/>
          </a:prstGeom>
          <a:ln w="25400">
            <a:solidFill>
              <a:srgbClr val="17244E"/>
            </a:solidFill>
            <a:prstDash val="sysDot"/>
            <a:tailEnd type="triangle" w="lg" len="lg"/>
          </a:ln>
        </p:spPr>
        <p:style>
          <a:lnRef idx="1">
            <a:schemeClr val="accent1"/>
          </a:lnRef>
          <a:fillRef idx="0">
            <a:schemeClr val="accent1"/>
          </a:fillRef>
          <a:effectRef idx="0">
            <a:schemeClr val="accent1"/>
          </a:effectRef>
          <a:fontRef idx="minor">
            <a:schemeClr val="tx1"/>
          </a:fontRef>
        </p:style>
      </p:cxnSp>
      <p:cxnSp>
        <p:nvCxnSpPr>
          <p:cNvPr id="12" name="Gerade Verbindung mit Pfeil 11">
            <a:extLst>
              <a:ext uri="{FF2B5EF4-FFF2-40B4-BE49-F238E27FC236}">
                <a16:creationId xmlns:a16="http://schemas.microsoft.com/office/drawing/2014/main" id="{5B82B9EF-8914-4855-9B4E-0C7FFF5EBBD3}"/>
              </a:ext>
            </a:extLst>
          </p:cNvPr>
          <p:cNvCxnSpPr>
            <a:cxnSpLocks/>
          </p:cNvCxnSpPr>
          <p:nvPr/>
        </p:nvCxnSpPr>
        <p:spPr>
          <a:xfrm flipV="1">
            <a:off x="4968240" y="5314701"/>
            <a:ext cx="4091940" cy="19299"/>
          </a:xfrm>
          <a:prstGeom prst="straightConnector1">
            <a:avLst/>
          </a:prstGeom>
          <a:ln w="25400">
            <a:solidFill>
              <a:schemeClr val="accent6">
                <a:lumMod val="7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6" name="Textfeld 15">
            <a:extLst>
              <a:ext uri="{FF2B5EF4-FFF2-40B4-BE49-F238E27FC236}">
                <a16:creationId xmlns:a16="http://schemas.microsoft.com/office/drawing/2014/main" id="{BBDF702C-9195-4133-AB43-5E2066CEE0B0}"/>
              </a:ext>
            </a:extLst>
          </p:cNvPr>
          <p:cNvSpPr txBox="1"/>
          <p:nvPr/>
        </p:nvSpPr>
        <p:spPr>
          <a:xfrm>
            <a:off x="5436214" y="5318020"/>
            <a:ext cx="3426915" cy="369332"/>
          </a:xfrm>
          <a:prstGeom prst="rect">
            <a:avLst/>
          </a:prstGeom>
          <a:noFill/>
        </p:spPr>
        <p:txBody>
          <a:bodyPr wrap="square" rtlCol="0">
            <a:spAutoFit/>
          </a:bodyPr>
          <a:lstStyle/>
          <a:p>
            <a:r>
              <a:rPr lang="de-DE">
                <a:solidFill>
                  <a:schemeClr val="accent6">
                    <a:lumMod val="75000"/>
                  </a:schemeClr>
                </a:solidFill>
                <a:latin typeface="Segoe UI" panose="020B0502040204020203" pitchFamily="34" charset="0"/>
                <a:cs typeface="Segoe UI" panose="020B0502040204020203" pitchFamily="34" charset="0"/>
              </a:rPr>
              <a:t>Supported lifetime: 18 months</a:t>
            </a:r>
          </a:p>
        </p:txBody>
      </p:sp>
      <p:pic>
        <p:nvPicPr>
          <p:cNvPr id="17" name="Grafik 16">
            <a:extLst>
              <a:ext uri="{FF2B5EF4-FFF2-40B4-BE49-F238E27FC236}">
                <a16:creationId xmlns:a16="http://schemas.microsoft.com/office/drawing/2014/main" id="{464FD289-6358-41EA-89FD-3D5A02BB6A3C}"/>
              </a:ext>
            </a:extLst>
          </p:cNvPr>
          <p:cNvPicPr>
            <a:picLocks noChangeAspect="1"/>
          </p:cNvPicPr>
          <p:nvPr/>
        </p:nvPicPr>
        <p:blipFill>
          <a:blip r:embed="rId3"/>
          <a:stretch>
            <a:fillRect/>
          </a:stretch>
        </p:blipFill>
        <p:spPr>
          <a:xfrm>
            <a:off x="8045939" y="550964"/>
            <a:ext cx="3819660" cy="2543748"/>
          </a:xfrm>
          <a:prstGeom prst="rect">
            <a:avLst/>
          </a:prstGeom>
          <a:ln>
            <a:solidFill>
              <a:schemeClr val="tx1">
                <a:lumMod val="75000"/>
                <a:lumOff val="25000"/>
              </a:schemeClr>
            </a:solidFill>
          </a:ln>
        </p:spPr>
      </p:pic>
      <p:sp>
        <p:nvSpPr>
          <p:cNvPr id="21" name="Textfeld 20">
            <a:extLst>
              <a:ext uri="{FF2B5EF4-FFF2-40B4-BE49-F238E27FC236}">
                <a16:creationId xmlns:a16="http://schemas.microsoft.com/office/drawing/2014/main" id="{7BAFA662-BD9A-4842-919E-A0092C036464}"/>
              </a:ext>
            </a:extLst>
          </p:cNvPr>
          <p:cNvSpPr txBox="1"/>
          <p:nvPr/>
        </p:nvSpPr>
        <p:spPr>
          <a:xfrm>
            <a:off x="4769645" y="6373974"/>
            <a:ext cx="5203030" cy="369332"/>
          </a:xfrm>
          <a:prstGeom prst="rect">
            <a:avLst/>
          </a:prstGeom>
          <a:noFill/>
        </p:spPr>
        <p:txBody>
          <a:bodyPr wrap="square" rtlCol="0">
            <a:spAutoFit/>
          </a:bodyPr>
          <a:lstStyle/>
          <a:p>
            <a:r>
              <a:rPr lang="de-DE">
                <a:latin typeface="Segoe UI" panose="020B0502040204020203" pitchFamily="34" charset="0"/>
                <a:cs typeface="Segoe UI" panose="020B0502040204020203" pitchFamily="34" charset="0"/>
              </a:rPr>
              <a:t>* also referred to as "targeted deployment"</a:t>
            </a:r>
          </a:p>
        </p:txBody>
      </p:sp>
    </p:spTree>
    <p:extLst>
      <p:ext uri="{BB962C8B-B14F-4D97-AF65-F5344CB8AC3E}">
        <p14:creationId xmlns:p14="http://schemas.microsoft.com/office/powerpoint/2010/main" val="2270022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hteck 5">
            <a:extLst>
              <a:ext uri="{FF2B5EF4-FFF2-40B4-BE49-F238E27FC236}">
                <a16:creationId xmlns:a16="http://schemas.microsoft.com/office/drawing/2014/main" id="{5C91EB07-239B-4F31-A7A5-1A9657F08A9D}"/>
              </a:ext>
            </a:extLst>
          </p:cNvPr>
          <p:cNvSpPr/>
          <p:nvPr/>
        </p:nvSpPr>
        <p:spPr>
          <a:xfrm>
            <a:off x="6450449" y="3200400"/>
            <a:ext cx="5017651" cy="2976563"/>
          </a:xfrm>
          <a:prstGeom prst="rect">
            <a:avLst/>
          </a:prstGeom>
          <a:solidFill>
            <a:srgbClr val="329CE4"/>
          </a:solidFill>
          <a:ln>
            <a:noFill/>
          </a:ln>
        </p:spPr>
        <p:style>
          <a:lnRef idx="2">
            <a:schemeClr val="accent1">
              <a:shade val="50000"/>
            </a:schemeClr>
          </a:lnRef>
          <a:fillRef idx="1">
            <a:schemeClr val="accent1"/>
          </a:fillRef>
          <a:effectRef idx="0">
            <a:schemeClr val="accent1"/>
          </a:effectRef>
          <a:fontRef idx="minor">
            <a:schemeClr val="lt1"/>
          </a:fontRef>
        </p:style>
        <p:txBody>
          <a:bodyPr tIns="216000" rtlCol="0" anchor="t" anchorCtr="0"/>
          <a:lstStyle/>
          <a:p>
            <a:pPr algn="ctr"/>
            <a:r>
              <a:rPr lang="de-DE" sz="2400"/>
              <a:t>1st preview: build 16237</a:t>
            </a:r>
          </a:p>
          <a:p>
            <a:pPr algn="ctr"/>
            <a:r>
              <a:rPr lang="de-DE" sz="2400"/>
              <a:t>2nd preview: build 16257</a:t>
            </a:r>
          </a:p>
          <a:p>
            <a:pPr algn="ctr"/>
            <a:r>
              <a:rPr lang="de-DE" sz="2400"/>
              <a:t>3rd preview: build 16267</a:t>
            </a:r>
          </a:p>
        </p:txBody>
      </p:sp>
      <p:sp>
        <p:nvSpPr>
          <p:cNvPr id="2" name="Titel 1">
            <a:extLst>
              <a:ext uri="{FF2B5EF4-FFF2-40B4-BE49-F238E27FC236}">
                <a16:creationId xmlns:a16="http://schemas.microsoft.com/office/drawing/2014/main" id="{E70E54AD-A7E8-439C-A09D-9AB1839385D4}"/>
              </a:ext>
            </a:extLst>
          </p:cNvPr>
          <p:cNvSpPr>
            <a:spLocks noGrp="1"/>
          </p:cNvSpPr>
          <p:nvPr>
            <p:ph type="title"/>
          </p:nvPr>
        </p:nvSpPr>
        <p:spPr/>
        <p:txBody>
          <a:bodyPr/>
          <a:lstStyle/>
          <a:p>
            <a:r>
              <a:rPr lang="de-DE"/>
              <a:t>Windows Server 2016: Releases, Branches, Installation Options</a:t>
            </a:r>
          </a:p>
        </p:txBody>
      </p:sp>
      <p:sp>
        <p:nvSpPr>
          <p:cNvPr id="3" name="Inhaltsplatzhalter 2">
            <a:extLst>
              <a:ext uri="{FF2B5EF4-FFF2-40B4-BE49-F238E27FC236}">
                <a16:creationId xmlns:a16="http://schemas.microsoft.com/office/drawing/2014/main" id="{7D14C225-2772-41F8-98E9-4FAF487D46B4}"/>
              </a:ext>
            </a:extLst>
          </p:cNvPr>
          <p:cNvSpPr>
            <a:spLocks noGrp="1"/>
          </p:cNvSpPr>
          <p:nvPr>
            <p:ph idx="1"/>
          </p:nvPr>
        </p:nvSpPr>
        <p:spPr/>
        <p:txBody>
          <a:bodyPr/>
          <a:lstStyle/>
          <a:p>
            <a:r>
              <a:rPr lang="de-DE"/>
              <a:t>v1607:</a:t>
            </a:r>
          </a:p>
          <a:p>
            <a:pPr lvl="1"/>
            <a:r>
              <a:rPr lang="de-DE"/>
              <a:t>Core: LTSB</a:t>
            </a:r>
          </a:p>
          <a:p>
            <a:pPr lvl="1"/>
            <a:r>
              <a:rPr lang="de-DE"/>
              <a:t>Deskop Experience: LTSB</a:t>
            </a:r>
          </a:p>
          <a:p>
            <a:pPr lvl="1"/>
            <a:r>
              <a:rPr lang="de-DE"/>
              <a:t>Nano: CBB</a:t>
            </a:r>
          </a:p>
          <a:p>
            <a:r>
              <a:rPr lang="de-DE"/>
              <a:t>v1709 (insider preview, build 1627)</a:t>
            </a:r>
          </a:p>
          <a:p>
            <a:pPr lvl="1"/>
            <a:r>
              <a:rPr lang="de-DE"/>
              <a:t>Core: Semi-annual</a:t>
            </a:r>
          </a:p>
        </p:txBody>
      </p:sp>
      <p:pic>
        <p:nvPicPr>
          <p:cNvPr id="7" name="Grafik 6">
            <a:extLst>
              <a:ext uri="{FF2B5EF4-FFF2-40B4-BE49-F238E27FC236}">
                <a16:creationId xmlns:a16="http://schemas.microsoft.com/office/drawing/2014/main" id="{3E905897-2372-4D7A-B7E6-F7AAEE8236EE}"/>
              </a:ext>
            </a:extLst>
          </p:cNvPr>
          <p:cNvPicPr>
            <a:picLocks noChangeAspect="1"/>
          </p:cNvPicPr>
          <p:nvPr/>
        </p:nvPicPr>
        <p:blipFill>
          <a:blip r:embed="rId3"/>
          <a:stretch>
            <a:fillRect/>
          </a:stretch>
        </p:blipFill>
        <p:spPr>
          <a:xfrm>
            <a:off x="6608347" y="4684880"/>
            <a:ext cx="4716668" cy="1347620"/>
          </a:xfrm>
          <a:prstGeom prst="rect">
            <a:avLst/>
          </a:prstGeom>
        </p:spPr>
      </p:pic>
    </p:spTree>
    <p:extLst>
      <p:ext uri="{BB962C8B-B14F-4D97-AF65-F5344CB8AC3E}">
        <p14:creationId xmlns:p14="http://schemas.microsoft.com/office/powerpoint/2010/main" val="40504924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C16E30-E476-4520-8547-5B485A4454D5}"/>
              </a:ext>
            </a:extLst>
          </p:cNvPr>
          <p:cNvSpPr>
            <a:spLocks noGrp="1"/>
          </p:cNvSpPr>
          <p:nvPr>
            <p:ph type="title"/>
          </p:nvPr>
        </p:nvSpPr>
        <p:spPr/>
        <p:txBody>
          <a:bodyPr/>
          <a:lstStyle/>
          <a:p>
            <a:r>
              <a:rPr lang="en-US"/>
              <a:t>Delivering continuous innovation with Windows Server</a:t>
            </a:r>
            <a:endParaRPr lang="de-DE"/>
          </a:p>
        </p:txBody>
      </p:sp>
      <p:sp>
        <p:nvSpPr>
          <p:cNvPr id="3" name="Content Placeholder 2">
            <a:extLst>
              <a:ext uri="{FF2B5EF4-FFF2-40B4-BE49-F238E27FC236}">
                <a16:creationId xmlns:a16="http://schemas.microsoft.com/office/drawing/2014/main" id="{6ACB348D-D02A-4B16-8A0B-3956395BECF0}"/>
              </a:ext>
            </a:extLst>
          </p:cNvPr>
          <p:cNvSpPr>
            <a:spLocks noGrp="1"/>
          </p:cNvSpPr>
          <p:nvPr>
            <p:ph idx="1"/>
          </p:nvPr>
        </p:nvSpPr>
        <p:spPr/>
        <p:txBody>
          <a:bodyPr>
            <a:normAutofit/>
          </a:bodyPr>
          <a:lstStyle/>
          <a:p>
            <a:pPr marL="0" indent="0">
              <a:buNone/>
            </a:pPr>
            <a:r>
              <a:rPr lang="en-US" sz="2000"/>
              <a:t>Erin Chapple (General Manager, Windows Server), </a:t>
            </a:r>
            <a:r>
              <a:rPr lang="de-DE" sz="2000"/>
              <a:t>2017-06-15:</a:t>
            </a:r>
            <a:endParaRPr lang="en-US" sz="2000"/>
          </a:p>
          <a:p>
            <a:pPr marL="0" indent="0">
              <a:buNone/>
            </a:pPr>
            <a:r>
              <a:rPr lang="en-US" sz="1800" i="1"/>
              <a:t>"Based on that feedback, we are making an important change to Nano Server. This next release will focus on making Nano Server the very best container image possible. From these changes, customers will now see the Nano Server images shrink in size by more than 50 percent, further decreasing startup times and improving container density. </a:t>
            </a:r>
            <a:r>
              <a:rPr lang="en-US" sz="1800" b="1" i="1"/>
              <a:t>As part of this effort to focus on containers, we will be removingg the functionality for infrastructure-related roles. </a:t>
            </a:r>
            <a:r>
              <a:rPr lang="en-US" sz="1800" i="1"/>
              <a:t>"</a:t>
            </a:r>
          </a:p>
          <a:p>
            <a:pPr marL="0" indent="0">
              <a:buNone/>
            </a:pPr>
            <a:endParaRPr lang="de-DE" sz="2000"/>
          </a:p>
        </p:txBody>
      </p:sp>
      <p:sp>
        <p:nvSpPr>
          <p:cNvPr id="5" name="Rectangle 4">
            <a:extLst>
              <a:ext uri="{FF2B5EF4-FFF2-40B4-BE49-F238E27FC236}">
                <a16:creationId xmlns:a16="http://schemas.microsoft.com/office/drawing/2014/main" id="{373229AC-1A7C-4CDD-B18C-DBECBEA8A4C7}"/>
              </a:ext>
            </a:extLst>
          </p:cNvPr>
          <p:cNvSpPr/>
          <p:nvPr/>
        </p:nvSpPr>
        <p:spPr>
          <a:xfrm>
            <a:off x="934193" y="6332463"/>
            <a:ext cx="11392394" cy="338554"/>
          </a:xfrm>
          <a:prstGeom prst="rect">
            <a:avLst/>
          </a:prstGeom>
        </p:spPr>
        <p:txBody>
          <a:bodyPr wrap="square">
            <a:spAutoFit/>
          </a:bodyPr>
          <a:lstStyle/>
          <a:p>
            <a:r>
              <a:rPr lang="de-DE" sz="1600">
                <a:solidFill>
                  <a:srgbClr val="17244E"/>
                </a:solidFill>
              </a:rPr>
              <a:t>https://blogs.technet.microsoft.com/hybridcloud/2017/06/15/delivering-continuous-innovation-with-windows-server/</a:t>
            </a:r>
          </a:p>
        </p:txBody>
      </p:sp>
      <p:pic>
        <p:nvPicPr>
          <p:cNvPr id="6" name="Picture 5">
            <a:extLst>
              <a:ext uri="{FF2B5EF4-FFF2-40B4-BE49-F238E27FC236}">
                <a16:creationId xmlns:a16="http://schemas.microsoft.com/office/drawing/2014/main" id="{CF0ECCAB-6CB2-429B-A071-052B47988070}"/>
              </a:ext>
            </a:extLst>
          </p:cNvPr>
          <p:cNvPicPr>
            <a:picLocks noChangeAspect="1"/>
          </p:cNvPicPr>
          <p:nvPr/>
        </p:nvPicPr>
        <p:blipFill>
          <a:blip r:embed="rId2"/>
          <a:stretch>
            <a:fillRect/>
          </a:stretch>
        </p:blipFill>
        <p:spPr>
          <a:xfrm>
            <a:off x="828675" y="4403024"/>
            <a:ext cx="9572625" cy="1638300"/>
          </a:xfrm>
          <a:prstGeom prst="rect">
            <a:avLst/>
          </a:prstGeom>
        </p:spPr>
      </p:pic>
      <p:sp>
        <p:nvSpPr>
          <p:cNvPr id="7" name="Rechteck: abgerundete Ecken 6">
            <a:extLst>
              <a:ext uri="{FF2B5EF4-FFF2-40B4-BE49-F238E27FC236}">
                <a16:creationId xmlns:a16="http://schemas.microsoft.com/office/drawing/2014/main" id="{E3932B08-7FB0-4D4F-A31C-8B4F45716617}"/>
              </a:ext>
            </a:extLst>
          </p:cNvPr>
          <p:cNvSpPr/>
          <p:nvPr/>
        </p:nvSpPr>
        <p:spPr>
          <a:xfrm>
            <a:off x="2612571" y="3339948"/>
            <a:ext cx="8182099" cy="401430"/>
          </a:xfrm>
          <a:prstGeom prst="roundRect">
            <a:avLst/>
          </a:prstGeom>
          <a:solidFill>
            <a:srgbClr val="FFFF00">
              <a:alpha val="2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p>
          <a:p>
            <a:pPr algn="ctr"/>
            <a:r>
              <a:rPr lang="en-US" sz="2000"/>
              <a:t>.</a:t>
            </a:r>
            <a:r>
              <a:rPr lang="de-DE" sz="2000"/>
              <a:t>.</a:t>
            </a:r>
          </a:p>
        </p:txBody>
      </p:sp>
      <p:sp>
        <p:nvSpPr>
          <p:cNvPr id="8" name="Rechteck: abgerundete Ecken 6">
            <a:extLst>
              <a:ext uri="{FF2B5EF4-FFF2-40B4-BE49-F238E27FC236}">
                <a16:creationId xmlns:a16="http://schemas.microsoft.com/office/drawing/2014/main" id="{44855C6B-2EEF-43C1-9F79-AF021598A211}"/>
              </a:ext>
            </a:extLst>
          </p:cNvPr>
          <p:cNvSpPr/>
          <p:nvPr/>
        </p:nvSpPr>
        <p:spPr>
          <a:xfrm>
            <a:off x="805542" y="3789232"/>
            <a:ext cx="2970811" cy="401430"/>
          </a:xfrm>
          <a:prstGeom prst="roundRect">
            <a:avLst/>
          </a:prstGeom>
          <a:solidFill>
            <a:srgbClr val="FFFF00">
              <a:alpha val="2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p>
          <a:p>
            <a:pPr algn="ctr"/>
            <a:r>
              <a:rPr lang="en-US" sz="2000"/>
              <a:t>.</a:t>
            </a:r>
            <a:r>
              <a:rPr lang="de-DE" sz="2000"/>
              <a:t>.</a:t>
            </a:r>
          </a:p>
        </p:txBody>
      </p:sp>
    </p:spTree>
    <p:extLst>
      <p:ext uri="{BB962C8B-B14F-4D97-AF65-F5344CB8AC3E}">
        <p14:creationId xmlns:p14="http://schemas.microsoft.com/office/powerpoint/2010/main" val="29647686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Nano Server in v1709 (2nd release of WS 2016)</a:t>
            </a:r>
          </a:p>
        </p:txBody>
      </p:sp>
      <p:sp>
        <p:nvSpPr>
          <p:cNvPr id="6" name="Inhaltsplatzhalter 5"/>
          <p:cNvSpPr>
            <a:spLocks noGrp="1"/>
          </p:cNvSpPr>
          <p:nvPr>
            <p:ph idx="1"/>
          </p:nvPr>
        </p:nvSpPr>
        <p:spPr>
          <a:xfrm>
            <a:off x="828675" y="1895384"/>
            <a:ext cx="4960434" cy="4681992"/>
          </a:xfrm>
        </p:spPr>
        <p:txBody>
          <a:bodyPr>
            <a:normAutofit fontScale="92500"/>
          </a:bodyPr>
          <a:lstStyle/>
          <a:p>
            <a:pPr marL="285750" indent="-285750"/>
            <a:r>
              <a:rPr lang="en-US" sz="2400">
                <a:latin typeface="Segoe UI Light" panose="020B0502040204020203" pitchFamily="34" charset="0"/>
                <a:cs typeface="Segoe UI Light" panose="020B0502040204020203" pitchFamily="34" charset="0"/>
              </a:rPr>
              <a:t>&gt; 50% in size compared to previous</a:t>
            </a:r>
          </a:p>
          <a:p>
            <a:pPr marL="285750" indent="-285750"/>
            <a:r>
              <a:rPr lang="en-US" sz="2400">
                <a:latin typeface="Segoe UI Light" panose="020B0502040204020203" pitchFamily="34" charset="0"/>
                <a:cs typeface="Segoe UI Light" panose="020B0502040204020203" pitchFamily="34" charset="0"/>
              </a:rPr>
              <a:t>No infrastructure roles</a:t>
            </a:r>
          </a:p>
          <a:p>
            <a:pPr marL="285750" indent="-285750"/>
            <a:r>
              <a:rPr lang="en-US" sz="2400">
                <a:latin typeface="Segoe UI Light" panose="020B0502040204020203" pitchFamily="34" charset="0"/>
                <a:cs typeface="Segoe UI Light" panose="020B0502040204020203" pitchFamily="34" charset="0"/>
              </a:rPr>
              <a:t>No hyper-V, SoFS</a:t>
            </a:r>
          </a:p>
          <a:p>
            <a:pPr marL="285750" indent="-285750"/>
            <a:r>
              <a:rPr lang="en-US" sz="2400">
                <a:latin typeface="Segoe UI Light" panose="020B0502040204020203" pitchFamily="34" charset="0"/>
                <a:cs typeface="Segoe UI Light" panose="020B0502040204020203" pitchFamily="34" charset="0"/>
              </a:rPr>
              <a:t>Main purpose: Support of </a:t>
            </a:r>
            <a:br>
              <a:rPr lang="en-US" sz="2400">
                <a:latin typeface="Segoe UI Light" panose="020B0502040204020203" pitchFamily="34" charset="0"/>
                <a:cs typeface="Segoe UI Light" panose="020B0502040204020203" pitchFamily="34" charset="0"/>
              </a:rPr>
            </a:br>
            <a:r>
              <a:rPr lang="en-US" sz="2400">
                <a:latin typeface="Segoe UI Light" panose="020B0502040204020203" pitchFamily="34" charset="0"/>
                <a:cs typeface="Segoe UI Light" panose="020B0502040204020203" pitchFamily="34" charset="0"/>
              </a:rPr>
              <a:t>.NET Core applications </a:t>
            </a:r>
          </a:p>
          <a:p>
            <a:pPr marL="285750" indent="-285750"/>
            <a:r>
              <a:rPr lang="de-DE" sz="2400">
                <a:latin typeface="Segoe UI Light" panose="020B0502040204020203" pitchFamily="34" charset="0"/>
                <a:cs typeface="Segoe UI Light" panose="020B0502040204020203" pitchFamily="34" charset="0"/>
              </a:rPr>
              <a:t>Usage: container, IoT Core installations</a:t>
            </a:r>
          </a:p>
          <a:p>
            <a:endParaRPr lang="de-DE" sz="2400"/>
          </a:p>
        </p:txBody>
      </p:sp>
      <p:sp>
        <p:nvSpPr>
          <p:cNvPr id="7" name="Inhaltsplatzhalter 6"/>
          <p:cNvSpPr>
            <a:spLocks noGrp="1"/>
          </p:cNvSpPr>
          <p:nvPr>
            <p:ph idx="13"/>
          </p:nvPr>
        </p:nvSpPr>
        <p:spPr>
          <a:xfrm>
            <a:off x="6246308" y="1888095"/>
            <a:ext cx="5097966" cy="4689281"/>
          </a:xfrm>
        </p:spPr>
        <p:txBody>
          <a:bodyPr>
            <a:normAutofit/>
          </a:bodyPr>
          <a:lstStyle/>
          <a:p>
            <a:r>
              <a:rPr lang="en-US" sz="2200"/>
              <a:t>Windows PowerShell, .NET Core, WM:  no longer included by default </a:t>
            </a:r>
            <a:br>
              <a:rPr lang="en-US" sz="2200"/>
            </a:br>
            <a:r>
              <a:rPr lang="en-US" sz="2200"/>
              <a:t>(can be included when building a container)</a:t>
            </a:r>
          </a:p>
          <a:p>
            <a:r>
              <a:rPr lang="en-US" sz="2200"/>
              <a:t>No install image, no servicing stack included (anymore);</a:t>
            </a:r>
            <a:br>
              <a:rPr lang="en-US" sz="2200"/>
            </a:br>
            <a:r>
              <a:rPr lang="en-US" sz="2200"/>
              <a:t>instead: docker hub</a:t>
            </a:r>
          </a:p>
          <a:p>
            <a:pPr marL="0" indent="0">
              <a:buNone/>
            </a:pPr>
            <a:endParaRPr lang="de-DE" sz="2200"/>
          </a:p>
        </p:txBody>
      </p:sp>
      <p:pic>
        <p:nvPicPr>
          <p:cNvPr id="9" name="Picture 4" descr="Flag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46316" y="347477"/>
            <a:ext cx="1996431" cy="1330954"/>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descr="Bildergebnis für docker images">
            <a:extLst>
              <a:ext uri="{FF2B5EF4-FFF2-40B4-BE49-F238E27FC236}">
                <a16:creationId xmlns:a16="http://schemas.microsoft.com/office/drawing/2014/main" id="{EEFF83DE-3D21-49CC-BBF8-60F30850364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68575" y="13617"/>
            <a:ext cx="1151399" cy="8603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37438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SMT: Server Management Tools</a:t>
            </a:r>
            <a:endParaRPr lang="de-DE"/>
          </a:p>
        </p:txBody>
      </p:sp>
      <p:pic>
        <p:nvPicPr>
          <p:cNvPr id="3" name="Grafik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5575" y="1181547"/>
            <a:ext cx="3500926" cy="5630061"/>
          </a:xfrm>
          <a:prstGeom prst="rect">
            <a:avLst/>
          </a:prstGeom>
        </p:spPr>
      </p:pic>
      <p:pic>
        <p:nvPicPr>
          <p:cNvPr id="4" name="Grafik 3"/>
          <p:cNvPicPr>
            <a:picLocks noChangeAspect="1"/>
          </p:cNvPicPr>
          <p:nvPr/>
        </p:nvPicPr>
        <p:blipFill>
          <a:blip r:embed="rId3"/>
          <a:stretch>
            <a:fillRect/>
          </a:stretch>
        </p:blipFill>
        <p:spPr>
          <a:xfrm>
            <a:off x="4383426" y="1192238"/>
            <a:ext cx="2664619" cy="5143500"/>
          </a:xfrm>
          <a:prstGeom prst="rect">
            <a:avLst/>
          </a:prstGeom>
        </p:spPr>
      </p:pic>
      <p:pic>
        <p:nvPicPr>
          <p:cNvPr id="5" name="Grafik 4">
            <a:extLst>
              <a:ext uri="{FF2B5EF4-FFF2-40B4-BE49-F238E27FC236}">
                <a16:creationId xmlns:a16="http://schemas.microsoft.com/office/drawing/2014/main" id="{8A9070C9-B65C-4289-A06F-AF81B63C6ABC}"/>
              </a:ext>
            </a:extLst>
          </p:cNvPr>
          <p:cNvPicPr>
            <a:picLocks noChangeAspect="1"/>
          </p:cNvPicPr>
          <p:nvPr/>
        </p:nvPicPr>
        <p:blipFill>
          <a:blip r:embed="rId4"/>
          <a:stretch>
            <a:fillRect/>
          </a:stretch>
        </p:blipFill>
        <p:spPr>
          <a:xfrm rot="1715700">
            <a:off x="2752464" y="2863008"/>
            <a:ext cx="8591163" cy="1508819"/>
          </a:xfrm>
          <a:prstGeom prst="rect">
            <a:avLst/>
          </a:prstGeom>
          <a:ln w="25400">
            <a:solidFill>
              <a:srgbClr val="E81123"/>
            </a:solidFill>
          </a:ln>
        </p:spPr>
      </p:pic>
    </p:spTree>
    <p:extLst>
      <p:ext uri="{BB962C8B-B14F-4D97-AF65-F5344CB8AC3E}">
        <p14:creationId xmlns:p14="http://schemas.microsoft.com/office/powerpoint/2010/main" val="16744160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A14D424C-34BC-401D-853B-3221A4B8B52A}"/>
              </a:ext>
            </a:extLst>
          </p:cNvPr>
          <p:cNvSpPr>
            <a:spLocks noGrp="1"/>
          </p:cNvSpPr>
          <p:nvPr>
            <p:ph type="ctrTitle"/>
          </p:nvPr>
        </p:nvSpPr>
        <p:spPr>
          <a:xfrm>
            <a:off x="1498600" y="1109663"/>
            <a:ext cx="9144000" cy="2387600"/>
          </a:xfrm>
        </p:spPr>
        <p:txBody>
          <a:bodyPr/>
          <a:lstStyle/>
          <a:p>
            <a:r>
              <a:rPr lang="de-DE"/>
              <a:t>Container</a:t>
            </a:r>
          </a:p>
        </p:txBody>
      </p:sp>
      <p:sp>
        <p:nvSpPr>
          <p:cNvPr id="3" name="Inhaltsplatzhalter 2">
            <a:extLst>
              <a:ext uri="{FF2B5EF4-FFF2-40B4-BE49-F238E27FC236}">
                <a16:creationId xmlns:a16="http://schemas.microsoft.com/office/drawing/2014/main" id="{E04D41A3-6A2C-4DC7-8700-C92D09FC5C4F}"/>
              </a:ext>
            </a:extLst>
          </p:cNvPr>
          <p:cNvSpPr>
            <a:spLocks noGrp="1"/>
          </p:cNvSpPr>
          <p:nvPr>
            <p:ph type="subTitle" idx="1"/>
          </p:nvPr>
        </p:nvSpPr>
        <p:spPr/>
        <p:txBody>
          <a:bodyPr/>
          <a:lstStyle/>
          <a:p>
            <a:r>
              <a:rPr lang="de-DE"/>
              <a:t>Chapter 3</a:t>
            </a:r>
          </a:p>
        </p:txBody>
      </p:sp>
    </p:spTree>
    <p:extLst>
      <p:ext uri="{BB962C8B-B14F-4D97-AF65-F5344CB8AC3E}">
        <p14:creationId xmlns:p14="http://schemas.microsoft.com/office/powerpoint/2010/main" val="42707695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p:cNvSpPr/>
          <p:nvPr/>
        </p:nvSpPr>
        <p:spPr>
          <a:xfrm>
            <a:off x="1154430" y="4617720"/>
            <a:ext cx="4309110" cy="885409"/>
          </a:xfrm>
          <a:prstGeom prst="roundRect">
            <a:avLst/>
          </a:prstGeom>
          <a:solidFill>
            <a:srgbClr val="FFFF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 name="Titel 1"/>
          <p:cNvSpPr>
            <a:spLocks noGrp="1"/>
          </p:cNvSpPr>
          <p:nvPr>
            <p:ph type="title"/>
          </p:nvPr>
        </p:nvSpPr>
        <p:spPr/>
        <p:txBody>
          <a:bodyPr/>
          <a:lstStyle/>
          <a:p>
            <a:r>
              <a:rPr lang="en-US"/>
              <a:t>Container</a:t>
            </a:r>
            <a:endParaRPr lang="de-DE"/>
          </a:p>
        </p:txBody>
      </p:sp>
      <p:sp>
        <p:nvSpPr>
          <p:cNvPr id="6" name="Inhaltsplatzhalter 5"/>
          <p:cNvSpPr>
            <a:spLocks noGrp="1"/>
          </p:cNvSpPr>
          <p:nvPr>
            <p:ph idx="1"/>
          </p:nvPr>
        </p:nvSpPr>
        <p:spPr/>
        <p:txBody>
          <a:bodyPr>
            <a:normAutofit fontScale="92500"/>
          </a:bodyPr>
          <a:lstStyle/>
          <a:p>
            <a:pPr marL="285750" indent="-285750"/>
            <a:r>
              <a:rPr lang="en-US" sz="2400">
                <a:latin typeface="Segoe UI Light" panose="020B0502040204020203" pitchFamily="34" charset="0"/>
                <a:cs typeface="Segoe UI Light" panose="020B0502040204020203" pitchFamily="34" charset="0"/>
              </a:rPr>
              <a:t>Linux Container: docker.com</a:t>
            </a:r>
          </a:p>
          <a:p>
            <a:pPr marL="285750" indent="-285750"/>
            <a:r>
              <a:rPr lang="en-US" sz="2400">
                <a:latin typeface="Segoe UI Light" panose="020B0502040204020203" pitchFamily="34" charset="0"/>
                <a:cs typeface="Segoe UI Light" panose="020B0502040204020203" pitchFamily="34" charset="0"/>
              </a:rPr>
              <a:t>Container in Windows Server</a:t>
            </a:r>
          </a:p>
          <a:p>
            <a:pPr marL="800100" lvl="1" indent="-342900">
              <a:buFont typeface="+mj-lt"/>
              <a:buAutoNum type="arabicPeriod"/>
            </a:pPr>
            <a:r>
              <a:rPr lang="en-US" sz="2000">
                <a:latin typeface="Segoe UI Light" panose="020B0502040204020203" pitchFamily="34" charset="0"/>
                <a:cs typeface="Segoe UI Light" panose="020B0502040204020203" pitchFamily="34" charset="0"/>
              </a:rPr>
              <a:t>Windows Server Container</a:t>
            </a:r>
            <a:br>
              <a:rPr lang="en-US" sz="2000">
                <a:latin typeface="Segoe UI Light" panose="020B0502040204020203" pitchFamily="34" charset="0"/>
                <a:cs typeface="Segoe UI Light" panose="020B0502040204020203" pitchFamily="34" charset="0"/>
              </a:rPr>
            </a:br>
            <a:r>
              <a:rPr lang="en-US" sz="2000">
                <a:latin typeface="Segoe UI Light" panose="020B0502040204020203" pitchFamily="34" charset="0"/>
                <a:cs typeface="Segoe UI Light" panose="020B0502040204020203" pitchFamily="34" charset="0"/>
              </a:rPr>
              <a:t>Hyper-V not required</a:t>
            </a:r>
          </a:p>
          <a:p>
            <a:pPr marL="800100" lvl="1" indent="-342900">
              <a:buFont typeface="+mj-lt"/>
              <a:buAutoNum type="arabicPeriod"/>
            </a:pPr>
            <a:r>
              <a:rPr lang="en-US" sz="2000">
                <a:latin typeface="Segoe UI Light" panose="020B0502040204020203" pitchFamily="34" charset="0"/>
                <a:cs typeface="Segoe UI Light" panose="020B0502040204020203" pitchFamily="34" charset="0"/>
              </a:rPr>
              <a:t>Hyper-V Container</a:t>
            </a:r>
            <a:br>
              <a:rPr lang="en-US" sz="2000">
                <a:latin typeface="Segoe UI Light" panose="020B0502040204020203" pitchFamily="34" charset="0"/>
                <a:cs typeface="Segoe UI Light" panose="020B0502040204020203" pitchFamily="34" charset="0"/>
              </a:rPr>
            </a:br>
            <a:r>
              <a:rPr lang="en-US" sz="2000">
                <a:latin typeface="Segoe UI Light" panose="020B0502040204020203" pitchFamily="34" charset="0"/>
                <a:cs typeface="Segoe UI Light" panose="020B0502040204020203" pitchFamily="34" charset="0"/>
              </a:rPr>
              <a:t>requires Hyper-V </a:t>
            </a:r>
          </a:p>
          <a:p>
            <a:pPr marL="800100" lvl="1" indent="-342900">
              <a:buFont typeface="+mj-lt"/>
              <a:buAutoNum type="arabicPeriod"/>
            </a:pPr>
            <a:r>
              <a:rPr lang="en-US" sz="2000" b="1">
                <a:latin typeface="Segoe UI Light" panose="020B0502040204020203" pitchFamily="34" charset="0"/>
                <a:cs typeface="Segoe UI Light" panose="020B0502040204020203" pitchFamily="34" charset="0"/>
              </a:rPr>
              <a:t>LinuxKit</a:t>
            </a:r>
            <a:br>
              <a:rPr lang="en-US" sz="2000" b="1">
                <a:latin typeface="Segoe UI Light" panose="020B0502040204020203" pitchFamily="34" charset="0"/>
                <a:cs typeface="Segoe UI Light" panose="020B0502040204020203" pitchFamily="34" charset="0"/>
              </a:rPr>
            </a:br>
            <a:r>
              <a:rPr lang="en-US" sz="2000" b="1">
                <a:latin typeface="Segoe UI Light" panose="020B0502040204020203" pitchFamily="34" charset="0"/>
                <a:cs typeface="Segoe UI Light" panose="020B0502040204020203" pitchFamily="34" charset="0"/>
              </a:rPr>
              <a:t>Announced at DockerCon 2017</a:t>
            </a:r>
          </a:p>
          <a:p>
            <a:r>
              <a:rPr lang="de-DE" sz="2400"/>
              <a:t>Desktop solutions (Win 10, MacOS ..)</a:t>
            </a:r>
          </a:p>
          <a:p>
            <a:endParaRPr lang="de-DE" sz="2400"/>
          </a:p>
          <a:p>
            <a:endParaRPr lang="de-DE" sz="2400"/>
          </a:p>
        </p:txBody>
      </p:sp>
      <p:pic>
        <p:nvPicPr>
          <p:cNvPr id="7" name="Picture 2" descr="http://www.thorsten-butz.de/wp-content/uploads/2015/11/201511_SummitLisboa-4252-800x600px.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72200" y="1624073"/>
            <a:ext cx="5172075" cy="38790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63204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a:extLst>
              <a:ext uri="{FF2B5EF4-FFF2-40B4-BE49-F238E27FC236}">
                <a16:creationId xmlns:a16="http://schemas.microsoft.com/office/drawing/2014/main" id="{602DB984-8562-43B5-9423-10E5D7C4F277}"/>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8080714" y="0"/>
            <a:ext cx="4101761" cy="6858000"/>
          </a:xfrm>
          <a:prstGeom prst="rect">
            <a:avLst/>
          </a:prstGeom>
        </p:spPr>
      </p:pic>
      <p:sp>
        <p:nvSpPr>
          <p:cNvPr id="8" name="Rechteck 7">
            <a:extLst>
              <a:ext uri="{FF2B5EF4-FFF2-40B4-BE49-F238E27FC236}">
                <a16:creationId xmlns:a16="http://schemas.microsoft.com/office/drawing/2014/main" id="{B2016C2C-DF73-475E-B8C7-9DD1859F72D4}"/>
              </a:ext>
            </a:extLst>
          </p:cNvPr>
          <p:cNvSpPr/>
          <p:nvPr/>
        </p:nvSpPr>
        <p:spPr bwMode="auto">
          <a:xfrm>
            <a:off x="8080714" y="0"/>
            <a:ext cx="5782448" cy="6858000"/>
          </a:xfrm>
          <a:prstGeom prst="rect">
            <a:avLst/>
          </a:prstGeom>
          <a:solidFill>
            <a:schemeClr val="bg1">
              <a:alpha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0960" tIns="60960" rIns="60960" bIns="60960" numCol="1" spcCol="0" rtlCol="0" fromWordArt="0" anchor="ctr" anchorCtr="0" forceAA="0" compatLnSpc="1">
            <a:prstTxWarp prst="textNoShape">
              <a:avLst/>
            </a:prstTxWarp>
            <a:noAutofit/>
          </a:bodyPr>
          <a:lstStyle/>
          <a:p>
            <a:pPr algn="ctr" defTabSz="1218768" fontAlgn="base">
              <a:spcBef>
                <a:spcPct val="0"/>
              </a:spcBef>
              <a:spcAft>
                <a:spcPct val="0"/>
              </a:spcAft>
            </a:pPr>
            <a:endParaRPr lang="de-DE" sz="2933" dirty="0">
              <a:gradFill>
                <a:gsLst>
                  <a:gs pos="0">
                    <a:srgbClr val="FFFFFF"/>
                  </a:gs>
                  <a:gs pos="100000">
                    <a:srgbClr val="FFFFFF"/>
                  </a:gs>
                </a:gsLst>
                <a:lin ang="5400000" scaled="0"/>
              </a:gradFill>
              <a:ea typeface="Segoe UI" pitchFamily="34" charset="0"/>
              <a:cs typeface="Segoe UI" pitchFamily="34" charset="0"/>
            </a:endParaRPr>
          </a:p>
        </p:txBody>
      </p:sp>
      <p:sp>
        <p:nvSpPr>
          <p:cNvPr id="7" name="Titel 6">
            <a:extLst>
              <a:ext uri="{FF2B5EF4-FFF2-40B4-BE49-F238E27FC236}">
                <a16:creationId xmlns:a16="http://schemas.microsoft.com/office/drawing/2014/main" id="{3B1F2066-7AE2-4914-9452-98343105F722}"/>
              </a:ext>
            </a:extLst>
          </p:cNvPr>
          <p:cNvSpPr>
            <a:spLocks noGrp="1"/>
          </p:cNvSpPr>
          <p:nvPr>
            <p:ph type="title"/>
          </p:nvPr>
        </p:nvSpPr>
        <p:spPr/>
        <p:txBody>
          <a:bodyPr/>
          <a:lstStyle/>
          <a:p>
            <a:r>
              <a:rPr lang="de-DE"/>
              <a:t>Thanks to the sponsors &amp; organisers</a:t>
            </a:r>
          </a:p>
        </p:txBody>
      </p:sp>
      <p:pic>
        <p:nvPicPr>
          <p:cNvPr id="4098" name="Picture 2" descr="https://secure.meetupstatic.com/photos/event/d/a/2/f/highres_458755855.jpeg">
            <a:extLst>
              <a:ext uri="{FF2B5EF4-FFF2-40B4-BE49-F238E27FC236}">
                <a16:creationId xmlns:a16="http://schemas.microsoft.com/office/drawing/2014/main" id="{B8A67EDB-F225-4840-8F95-82ECE7B7946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90675" y="2081506"/>
            <a:ext cx="6096000" cy="264795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http://www.psugh.de/saturday/EYLogo_WebHeader.png">
            <a:extLst>
              <a:ext uri="{FF2B5EF4-FFF2-40B4-BE49-F238E27FC236}">
                <a16:creationId xmlns:a16="http://schemas.microsoft.com/office/drawing/2014/main" id="{75D1B7B1-EFA3-4DB9-B544-913F2F3792C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8675" y="4404526"/>
            <a:ext cx="3149112" cy="2786964"/>
          </a:xfrm>
          <a:prstGeom prst="rect">
            <a:avLst/>
          </a:prstGeom>
          <a:noFill/>
          <a:extLst>
            <a:ext uri="{909E8E84-426E-40DD-AFC4-6F175D3DCCD1}">
              <a14:hiddenFill xmlns:a14="http://schemas.microsoft.com/office/drawing/2010/main">
                <a:solidFill>
                  <a:srgbClr val="FFFFFF"/>
                </a:solidFill>
              </a14:hiddenFill>
            </a:ext>
          </a:extLst>
        </p:spPr>
      </p:pic>
      <p:pic>
        <p:nvPicPr>
          <p:cNvPr id="6" name="Grafik 5">
            <a:extLst>
              <a:ext uri="{FF2B5EF4-FFF2-40B4-BE49-F238E27FC236}">
                <a16:creationId xmlns:a16="http://schemas.microsoft.com/office/drawing/2014/main" id="{840C1A3D-B6E3-4968-AF23-ABB5BBD60280}"/>
              </a:ext>
            </a:extLst>
          </p:cNvPr>
          <p:cNvPicPr>
            <a:picLocks noChangeAspect="1"/>
          </p:cNvPicPr>
          <p:nvPr/>
        </p:nvPicPr>
        <p:blipFill>
          <a:blip r:embed="rId5"/>
          <a:stretch>
            <a:fillRect/>
          </a:stretch>
        </p:blipFill>
        <p:spPr>
          <a:xfrm>
            <a:off x="970064" y="1332419"/>
            <a:ext cx="2323087" cy="661041"/>
          </a:xfrm>
          <a:prstGeom prst="rect">
            <a:avLst/>
          </a:prstGeom>
        </p:spPr>
      </p:pic>
    </p:spTree>
    <p:extLst>
      <p:ext uri="{BB962C8B-B14F-4D97-AF65-F5344CB8AC3E}">
        <p14:creationId xmlns:p14="http://schemas.microsoft.com/office/powerpoint/2010/main" val="19030941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5175" y="392987"/>
            <a:ext cx="10515600" cy="569167"/>
          </a:xfrm>
        </p:spPr>
        <p:txBody>
          <a:bodyPr/>
          <a:lstStyle/>
          <a:p>
            <a:r>
              <a:rPr lang="de-DE"/>
              <a:t>Basic principles</a:t>
            </a:r>
          </a:p>
        </p:txBody>
      </p:sp>
      <p:sp>
        <p:nvSpPr>
          <p:cNvPr id="21" name="Rectangle: Rounded Corners 20"/>
          <p:cNvSpPr/>
          <p:nvPr/>
        </p:nvSpPr>
        <p:spPr>
          <a:xfrm>
            <a:off x="1105694" y="3917453"/>
            <a:ext cx="1728000" cy="1620000"/>
          </a:xfrm>
          <a:prstGeom prst="roundRect">
            <a:avLst/>
          </a:prstGeom>
          <a:solidFill>
            <a:schemeClr val="tx2">
              <a:lumMod val="20000"/>
              <a:lumOff val="8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000">
                <a:solidFill>
                  <a:schemeClr val="tx1"/>
                </a:solidFill>
              </a:rPr>
              <a:t>MultiUser</a:t>
            </a:r>
          </a:p>
          <a:p>
            <a:pPr algn="ctr"/>
            <a:r>
              <a:rPr lang="de-DE" sz="2000">
                <a:solidFill>
                  <a:schemeClr val="tx1"/>
                </a:solidFill>
              </a:rPr>
              <a:t>OS</a:t>
            </a:r>
          </a:p>
        </p:txBody>
      </p:sp>
      <p:sp>
        <p:nvSpPr>
          <p:cNvPr id="22" name="Rectangle: Rounded Corners 21"/>
          <p:cNvSpPr/>
          <p:nvPr/>
        </p:nvSpPr>
        <p:spPr>
          <a:xfrm>
            <a:off x="3155950" y="3271861"/>
            <a:ext cx="1728000" cy="1620000"/>
          </a:xfrm>
          <a:prstGeom prst="roundRect">
            <a:avLst/>
          </a:prstGeom>
          <a:solidFill>
            <a:schemeClr val="tx2">
              <a:lumMod val="40000"/>
              <a:lumOff val="6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000">
                <a:solidFill>
                  <a:schemeClr val="tx1"/>
                </a:solidFill>
              </a:rPr>
              <a:t>Simple Isolation, </a:t>
            </a:r>
            <a:br>
              <a:rPr lang="de-DE" sz="2000">
                <a:solidFill>
                  <a:schemeClr val="tx1"/>
                </a:solidFill>
              </a:rPr>
            </a:br>
            <a:r>
              <a:rPr lang="de-DE" sz="2000">
                <a:solidFill>
                  <a:schemeClr val="tx1"/>
                </a:solidFill>
              </a:rPr>
              <a:t>e.g. chroot</a:t>
            </a:r>
          </a:p>
        </p:txBody>
      </p:sp>
      <p:sp>
        <p:nvSpPr>
          <p:cNvPr id="23" name="Rectangle: Rounded Corners 22"/>
          <p:cNvSpPr/>
          <p:nvPr/>
        </p:nvSpPr>
        <p:spPr>
          <a:xfrm>
            <a:off x="5206206" y="2579592"/>
            <a:ext cx="1728000" cy="1620000"/>
          </a:xfrm>
          <a:prstGeom prst="roundRect">
            <a:avLst/>
          </a:prstGeom>
          <a:solidFill>
            <a:schemeClr val="tx2">
              <a:lumMod val="60000"/>
              <a:lumOff val="4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000">
                <a:solidFill>
                  <a:schemeClr val="tx1"/>
                </a:solidFill>
              </a:rPr>
              <a:t>Extended Isolation, </a:t>
            </a:r>
            <a:br>
              <a:rPr lang="de-DE" sz="2000">
                <a:solidFill>
                  <a:schemeClr val="tx1"/>
                </a:solidFill>
              </a:rPr>
            </a:br>
            <a:r>
              <a:rPr lang="de-DE" sz="2000">
                <a:solidFill>
                  <a:schemeClr val="tx1"/>
                </a:solidFill>
              </a:rPr>
              <a:t>e.g. jails,</a:t>
            </a:r>
            <a:br>
              <a:rPr lang="de-DE" sz="2000">
                <a:solidFill>
                  <a:schemeClr val="tx1"/>
                </a:solidFill>
              </a:rPr>
            </a:br>
            <a:r>
              <a:rPr lang="de-DE" sz="2000" b="1">
                <a:solidFill>
                  <a:schemeClr val="tx1"/>
                </a:solidFill>
              </a:rPr>
              <a:t>container</a:t>
            </a:r>
          </a:p>
        </p:txBody>
      </p:sp>
      <p:sp>
        <p:nvSpPr>
          <p:cNvPr id="25" name="Rectangle: Rounded Corners 24"/>
          <p:cNvSpPr/>
          <p:nvPr/>
        </p:nvSpPr>
        <p:spPr>
          <a:xfrm>
            <a:off x="7971583" y="1649506"/>
            <a:ext cx="1728000" cy="1584000"/>
          </a:xfrm>
          <a:prstGeom prst="roundRect">
            <a:avLst/>
          </a:prstGeom>
          <a:solidFill>
            <a:schemeClr val="tx2">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000"/>
              <a:t>Virtualiza-tion, e.g. VMWare,</a:t>
            </a:r>
            <a:br>
              <a:rPr lang="de-DE" sz="2000"/>
            </a:br>
            <a:r>
              <a:rPr lang="de-DE" sz="2000"/>
              <a:t>KVM, </a:t>
            </a:r>
          </a:p>
        </p:txBody>
      </p:sp>
      <p:sp>
        <p:nvSpPr>
          <p:cNvPr id="27" name="Rectangle: Rounded Corners 26"/>
          <p:cNvSpPr/>
          <p:nvPr/>
        </p:nvSpPr>
        <p:spPr>
          <a:xfrm>
            <a:off x="9919714" y="1039342"/>
            <a:ext cx="1728000" cy="1620000"/>
          </a:xfrm>
          <a:prstGeom prst="roundRect">
            <a:avLst/>
          </a:prstGeom>
          <a:solidFill>
            <a:schemeClr val="tx2">
              <a:lumMod val="50000"/>
            </a:schemeClr>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000"/>
              <a:t>Seperate physical</a:t>
            </a:r>
          </a:p>
          <a:p>
            <a:pPr algn="ctr"/>
            <a:r>
              <a:rPr lang="de-DE" sz="2000"/>
              <a:t>servers</a:t>
            </a:r>
          </a:p>
        </p:txBody>
      </p:sp>
      <p:cxnSp>
        <p:nvCxnSpPr>
          <p:cNvPr id="29" name="Straight Arrow Connector 28"/>
          <p:cNvCxnSpPr>
            <a:cxnSpLocks/>
          </p:cNvCxnSpPr>
          <p:nvPr/>
        </p:nvCxnSpPr>
        <p:spPr>
          <a:xfrm flipV="1">
            <a:off x="984250" y="5716712"/>
            <a:ext cx="10663464" cy="27519"/>
          </a:xfrm>
          <a:prstGeom prst="straightConnector1">
            <a:avLst/>
          </a:prstGeom>
          <a:ln w="34925">
            <a:solidFill>
              <a:srgbClr val="253158"/>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cxnSpLocks/>
          </p:cNvCxnSpPr>
          <p:nvPr/>
        </p:nvCxnSpPr>
        <p:spPr>
          <a:xfrm flipV="1">
            <a:off x="877888" y="1153886"/>
            <a:ext cx="0" cy="4492922"/>
          </a:xfrm>
          <a:prstGeom prst="straightConnector1">
            <a:avLst/>
          </a:prstGeom>
          <a:ln w="34925">
            <a:solidFill>
              <a:srgbClr val="253158"/>
            </a:solidFill>
            <a:tailEnd type="triangle" w="lg" len="lg"/>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5282405" y="5782331"/>
            <a:ext cx="3676537" cy="400110"/>
          </a:xfrm>
          <a:prstGeom prst="rect">
            <a:avLst/>
          </a:prstGeom>
          <a:noFill/>
        </p:spPr>
        <p:txBody>
          <a:bodyPr wrap="square" rtlCol="0">
            <a:spAutoFit/>
          </a:bodyPr>
          <a:lstStyle/>
          <a:p>
            <a:r>
              <a:rPr lang="de-DE" sz="2000">
                <a:solidFill>
                  <a:srgbClr val="253158"/>
                </a:solidFill>
              </a:rPr>
              <a:t>hardening</a:t>
            </a:r>
          </a:p>
        </p:txBody>
      </p:sp>
      <p:sp>
        <p:nvSpPr>
          <p:cNvPr id="37" name="Rectangle 36"/>
          <p:cNvSpPr/>
          <p:nvPr/>
        </p:nvSpPr>
        <p:spPr>
          <a:xfrm rot="16200000">
            <a:off x="356960" y="2728358"/>
            <a:ext cx="816428" cy="707886"/>
          </a:xfrm>
          <a:prstGeom prst="rect">
            <a:avLst/>
          </a:prstGeom>
        </p:spPr>
        <p:txBody>
          <a:bodyPr wrap="square">
            <a:spAutoFit/>
          </a:bodyPr>
          <a:lstStyle/>
          <a:p>
            <a:r>
              <a:rPr lang="de-DE" sz="2000">
                <a:solidFill>
                  <a:srgbClr val="253158"/>
                </a:solidFill>
              </a:rPr>
              <a:t>cost</a:t>
            </a:r>
          </a:p>
          <a:p>
            <a:endParaRPr lang="de-DE" sz="2000">
              <a:solidFill>
                <a:srgbClr val="253158"/>
              </a:solidFill>
            </a:endParaRPr>
          </a:p>
        </p:txBody>
      </p:sp>
      <p:sp>
        <p:nvSpPr>
          <p:cNvPr id="39" name="Rectangle: Rounded Corners 38"/>
          <p:cNvSpPr/>
          <p:nvPr/>
        </p:nvSpPr>
        <p:spPr>
          <a:xfrm>
            <a:off x="6613697" y="2034911"/>
            <a:ext cx="1728000" cy="1584000"/>
          </a:xfrm>
          <a:prstGeom prst="roundRect">
            <a:avLst/>
          </a:prstGeom>
          <a:solidFill>
            <a:srgbClr val="FFFFCC">
              <a:alpha val="57000"/>
            </a:srgb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000" b="1">
                <a:solidFill>
                  <a:schemeClr val="tx1"/>
                </a:solidFill>
              </a:rPr>
              <a:t>Hyper-V </a:t>
            </a:r>
          </a:p>
          <a:p>
            <a:pPr algn="ctr"/>
            <a:r>
              <a:rPr lang="de-DE" sz="2000" b="1">
                <a:solidFill>
                  <a:schemeClr val="tx1"/>
                </a:solidFill>
              </a:rPr>
              <a:t>Container</a:t>
            </a:r>
          </a:p>
        </p:txBody>
      </p:sp>
    </p:spTree>
    <p:extLst>
      <p:ext uri="{BB962C8B-B14F-4D97-AF65-F5344CB8AC3E}">
        <p14:creationId xmlns:p14="http://schemas.microsoft.com/office/powerpoint/2010/main" val="1540738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fade">
                                      <p:cBhvr>
                                        <p:cTn id="7"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docker.com</a:t>
            </a:r>
          </a:p>
        </p:txBody>
      </p:sp>
      <p:sp>
        <p:nvSpPr>
          <p:cNvPr id="8" name="Content Placeholder 7"/>
          <p:cNvSpPr>
            <a:spLocks noGrp="1"/>
          </p:cNvSpPr>
          <p:nvPr>
            <p:ph idx="1"/>
          </p:nvPr>
        </p:nvSpPr>
        <p:spPr/>
        <p:txBody>
          <a:bodyPr>
            <a:normAutofit/>
          </a:bodyPr>
          <a:lstStyle/>
          <a:p>
            <a:r>
              <a:rPr lang="de-DE" sz="2400"/>
              <a:t>Founded 2013</a:t>
            </a:r>
          </a:p>
          <a:p>
            <a:r>
              <a:rPr lang="de-DE" sz="2400"/>
              <a:t>Initially built upon "LinuX Containers" (LXC),</a:t>
            </a:r>
            <a:br>
              <a:rPr lang="de-DE" sz="2400"/>
            </a:br>
            <a:r>
              <a:rPr lang="de-DE" sz="2400"/>
              <a:t>since v0.9: libcontainer</a:t>
            </a:r>
          </a:p>
          <a:p>
            <a:r>
              <a:rPr lang="de-DE" sz="2400"/>
              <a:t>Requires Linux 3.8 or later, using</a:t>
            </a:r>
            <a:br>
              <a:rPr lang="de-DE" sz="2400"/>
            </a:br>
            <a:r>
              <a:rPr lang="de-DE" sz="2400"/>
              <a:t>"Control Groups" (Cgroups), "Namespaces" </a:t>
            </a:r>
          </a:p>
          <a:p>
            <a:r>
              <a:rPr lang="de-DE" sz="2400"/>
              <a:t>Unifying FS: AUFS, OverlayFS, ZFS ..</a:t>
            </a:r>
            <a:br>
              <a:rPr lang="de-DE" sz="2400"/>
            </a:br>
            <a:endParaRPr lang="de-DE" sz="2400"/>
          </a:p>
          <a:p>
            <a:pPr marL="0" indent="0">
              <a:buNone/>
            </a:pPr>
            <a:endParaRPr lang="de-DE" sz="2400"/>
          </a:p>
        </p:txBody>
      </p:sp>
      <p:pic>
        <p:nvPicPr>
          <p:cNvPr id="5" name="Picture 4" descr="https://www.docker.com/sites/all/themes/docker/assets/images/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01054" y="300912"/>
            <a:ext cx="3938471" cy="9474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Layered Filesystems Diagra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29017" y="2208750"/>
            <a:ext cx="2482543" cy="2358417"/>
          </a:xfrm>
          <a:prstGeom prst="rect">
            <a:avLst/>
          </a:prstGeom>
          <a:noFill/>
          <a:extLst>
            <a:ext uri="{909E8E84-426E-40DD-AFC4-6F175D3DCCD1}">
              <a14:hiddenFill xmlns:a14="http://schemas.microsoft.com/office/drawing/2010/main">
                <a:solidFill>
                  <a:srgbClr val="FFFFFF"/>
                </a:solidFill>
              </a14:hiddenFill>
            </a:ext>
          </a:extLst>
        </p:spPr>
      </p:pic>
      <p:sp>
        <p:nvSpPr>
          <p:cNvPr id="7" name="Rechteck 4"/>
          <p:cNvSpPr/>
          <p:nvPr/>
        </p:nvSpPr>
        <p:spPr>
          <a:xfrm>
            <a:off x="7879573" y="5694659"/>
            <a:ext cx="4028031" cy="369332"/>
          </a:xfrm>
          <a:prstGeom prst="rect">
            <a:avLst/>
          </a:prstGeom>
        </p:spPr>
        <p:txBody>
          <a:bodyPr wrap="square">
            <a:spAutoFit/>
          </a:bodyPr>
          <a:lstStyle/>
          <a:p>
            <a:r>
              <a:rPr lang="de-DE">
                <a:latin typeface="Segoe UI Light" panose="020B0502040204020203" pitchFamily="34" charset="0"/>
                <a:cs typeface="Segoe UI Light" panose="020B0502040204020203" pitchFamily="34" charset="0"/>
              </a:rPr>
              <a:t>Figures: www.docker.com/what-docker</a:t>
            </a:r>
          </a:p>
        </p:txBody>
      </p:sp>
    </p:spTree>
    <p:extLst>
      <p:ext uri="{BB962C8B-B14F-4D97-AF65-F5344CB8AC3E}">
        <p14:creationId xmlns:p14="http://schemas.microsoft.com/office/powerpoint/2010/main" val="32613381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docker: Images and layers</a:t>
            </a:r>
          </a:p>
        </p:txBody>
      </p:sp>
      <p:sp>
        <p:nvSpPr>
          <p:cNvPr id="3" name="Content Placeholder 2"/>
          <p:cNvSpPr>
            <a:spLocks noGrp="1"/>
          </p:cNvSpPr>
          <p:nvPr>
            <p:ph idx="1"/>
          </p:nvPr>
        </p:nvSpPr>
        <p:spPr>
          <a:xfrm>
            <a:off x="600075" y="6050517"/>
            <a:ext cx="10515600" cy="583645"/>
          </a:xfrm>
        </p:spPr>
        <p:txBody>
          <a:bodyPr>
            <a:noAutofit/>
          </a:bodyPr>
          <a:lstStyle/>
          <a:p>
            <a:pPr marL="0" indent="0">
              <a:buNone/>
            </a:pPr>
            <a:r>
              <a:rPr lang="de-DE" sz="1800"/>
              <a:t>https://docs.docker.com/engine/userguide/storagedriver/imagesandcontainers/</a:t>
            </a:r>
          </a:p>
        </p:txBody>
      </p:sp>
      <p:pic>
        <p:nvPicPr>
          <p:cNvPr id="1026" name="Picture 2" descr="https://docs.docker.com/engine/userguide/storagedriver/images/container-layers.jpg"/>
          <p:cNvPicPr>
            <a:picLocks noChangeAspect="1" noChangeArrowheads="1"/>
          </p:cNvPicPr>
          <p:nvPr/>
        </p:nvPicPr>
        <p:blipFill rotWithShape="1">
          <a:blip r:embed="rId3">
            <a:extLst>
              <a:ext uri="{28A0092B-C50C-407E-A947-70E740481C1C}">
                <a14:useLocalDpi xmlns:a14="http://schemas.microsoft.com/office/drawing/2010/main" val="0"/>
              </a:ext>
            </a:extLst>
          </a:blip>
          <a:srcRect/>
          <a:stretch/>
        </p:blipFill>
        <p:spPr bwMode="auto">
          <a:xfrm>
            <a:off x="2327728" y="2298922"/>
            <a:ext cx="5418365" cy="324427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5972408" y="3244334"/>
            <a:ext cx="247184" cy="369332"/>
          </a:xfrm>
          <a:prstGeom prst="rect">
            <a:avLst/>
          </a:prstGeom>
        </p:spPr>
        <p:txBody>
          <a:bodyPr wrap="none">
            <a:spAutoFit/>
          </a:bodyPr>
          <a:lstStyle/>
          <a:p>
            <a:r>
              <a:rPr lang="de-DE"/>
              <a:t> </a:t>
            </a:r>
          </a:p>
        </p:txBody>
      </p:sp>
      <p:pic>
        <p:nvPicPr>
          <p:cNvPr id="7" name="Picture 6"/>
          <p:cNvPicPr>
            <a:picLocks noChangeAspect="1"/>
          </p:cNvPicPr>
          <p:nvPr/>
        </p:nvPicPr>
        <p:blipFill>
          <a:blip r:embed="rId4"/>
          <a:stretch>
            <a:fillRect/>
          </a:stretch>
        </p:blipFill>
        <p:spPr>
          <a:xfrm>
            <a:off x="698049" y="965364"/>
            <a:ext cx="7410450" cy="1885950"/>
          </a:xfrm>
          <a:prstGeom prst="rect">
            <a:avLst/>
          </a:prstGeom>
        </p:spPr>
      </p:pic>
    </p:spTree>
    <p:extLst>
      <p:ext uri="{BB962C8B-B14F-4D97-AF65-F5344CB8AC3E}">
        <p14:creationId xmlns:p14="http://schemas.microsoft.com/office/powerpoint/2010/main" val="21284337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Setup docker (Ubuntu, Debian)</a:t>
            </a:r>
          </a:p>
        </p:txBody>
      </p:sp>
      <p:sp>
        <p:nvSpPr>
          <p:cNvPr id="4" name="Content Placeholder 3"/>
          <p:cNvSpPr>
            <a:spLocks noGrp="1"/>
          </p:cNvSpPr>
          <p:nvPr>
            <p:ph idx="1"/>
          </p:nvPr>
        </p:nvSpPr>
        <p:spPr/>
        <p:txBody>
          <a:bodyPr>
            <a:normAutofit/>
          </a:bodyPr>
          <a:lstStyle/>
          <a:p>
            <a:pPr marL="0" indent="0">
              <a:spcBef>
                <a:spcPts val="0"/>
              </a:spcBef>
              <a:buNone/>
            </a:pPr>
            <a:r>
              <a:rPr lang="de-DE" sz="2000">
                <a:solidFill>
                  <a:srgbClr val="006400"/>
                </a:solidFill>
                <a:latin typeface="Consolas" panose="020B0609020204030204" pitchFamily="49" charset="0"/>
              </a:rPr>
              <a:t># Install, verify</a:t>
            </a:r>
            <a:endParaRPr lang="de-DE" sz="2000">
              <a:latin typeface="Consolas" panose="020B0609020204030204" pitchFamily="49" charset="0"/>
            </a:endParaRPr>
          </a:p>
          <a:p>
            <a:pPr marL="0" indent="0">
              <a:spcBef>
                <a:spcPts val="0"/>
              </a:spcBef>
              <a:buNone/>
            </a:pPr>
            <a:r>
              <a:rPr lang="de-DE" sz="2000">
                <a:latin typeface="Consolas" panose="020B0609020204030204" pitchFamily="49" charset="0"/>
              </a:rPr>
              <a:t>apt-get install docker.io</a:t>
            </a:r>
          </a:p>
          <a:p>
            <a:pPr marL="0" indent="0">
              <a:spcBef>
                <a:spcPts val="0"/>
              </a:spcBef>
              <a:buNone/>
            </a:pPr>
            <a:r>
              <a:rPr lang="de-DE" sz="2000">
                <a:latin typeface="Consolas" panose="020B0609020204030204" pitchFamily="49" charset="0"/>
              </a:rPr>
              <a:t>docker version</a:t>
            </a:r>
          </a:p>
          <a:p>
            <a:pPr marL="0" indent="0">
              <a:spcBef>
                <a:spcPts val="0"/>
              </a:spcBef>
              <a:buNone/>
            </a:pPr>
            <a:r>
              <a:rPr lang="de-DE" sz="2000">
                <a:latin typeface="Consolas" panose="020B0609020204030204" pitchFamily="49" charset="0"/>
              </a:rPr>
              <a:t>docker info</a:t>
            </a:r>
          </a:p>
          <a:p>
            <a:pPr marL="0" indent="0">
              <a:buNone/>
            </a:pPr>
            <a:r>
              <a:rPr lang="de-DE" sz="2000">
                <a:solidFill>
                  <a:srgbClr val="006400"/>
                </a:solidFill>
                <a:latin typeface="Consolas" panose="020B0609020204030204" pitchFamily="49" charset="0"/>
              </a:rPr>
              <a:t># List containers </a:t>
            </a:r>
            <a:br>
              <a:rPr lang="de-DE" sz="2000">
                <a:solidFill>
                  <a:srgbClr val="006400"/>
                </a:solidFill>
                <a:latin typeface="Consolas" panose="020B0609020204030204" pitchFamily="49" charset="0"/>
              </a:rPr>
            </a:br>
            <a:r>
              <a:rPr lang="de-DE" sz="2000">
                <a:latin typeface="Consolas" panose="020B0609020204030204" pitchFamily="49" charset="0"/>
              </a:rPr>
              <a:t>docker ps </a:t>
            </a:r>
            <a:r>
              <a:rPr lang="de-DE" sz="2000">
                <a:solidFill>
                  <a:srgbClr val="006400"/>
                </a:solidFill>
                <a:latin typeface="Consolas" panose="020B0609020204030204" pitchFamily="49" charset="0"/>
              </a:rPr>
              <a:t> 	</a:t>
            </a:r>
          </a:p>
        </p:txBody>
      </p:sp>
      <p:sp>
        <p:nvSpPr>
          <p:cNvPr id="7" name="Content Placeholder 6"/>
          <p:cNvSpPr>
            <a:spLocks noGrp="1"/>
          </p:cNvSpPr>
          <p:nvPr>
            <p:ph idx="13"/>
          </p:nvPr>
        </p:nvSpPr>
        <p:spPr/>
        <p:txBody>
          <a:bodyPr>
            <a:normAutofit/>
          </a:bodyPr>
          <a:lstStyle/>
          <a:p>
            <a:pPr marL="0" indent="0">
              <a:spcBef>
                <a:spcPts val="0"/>
              </a:spcBef>
              <a:buNone/>
            </a:pPr>
            <a:r>
              <a:rPr lang="de-DE" sz="2000">
                <a:solidFill>
                  <a:srgbClr val="006400"/>
                </a:solidFill>
                <a:latin typeface="Consolas" panose="020B0609020204030204" pitchFamily="49" charset="0"/>
              </a:rPr>
              <a:t># List images</a:t>
            </a:r>
            <a:br>
              <a:rPr lang="de-DE" sz="2000">
                <a:solidFill>
                  <a:srgbClr val="006400"/>
                </a:solidFill>
                <a:latin typeface="Consolas" panose="020B0609020204030204" pitchFamily="49" charset="0"/>
              </a:rPr>
            </a:br>
            <a:r>
              <a:rPr lang="de-DE" sz="2000">
                <a:latin typeface="Consolas" panose="020B0609020204030204" pitchFamily="49" charset="0"/>
              </a:rPr>
              <a:t>docker images</a:t>
            </a:r>
            <a:endParaRPr lang="de-DE" sz="2000">
              <a:solidFill>
                <a:srgbClr val="006400"/>
              </a:solidFill>
              <a:latin typeface="Consolas" panose="020B0609020204030204" pitchFamily="49" charset="0"/>
            </a:endParaRPr>
          </a:p>
          <a:p>
            <a:pPr marL="0" indent="0">
              <a:buNone/>
            </a:pPr>
            <a:r>
              <a:rPr lang="de-DE" sz="2000">
                <a:solidFill>
                  <a:srgbClr val="006400"/>
                </a:solidFill>
                <a:latin typeface="Consolas" panose="020B0609020204030204" pitchFamily="49" charset="0"/>
              </a:rPr>
              <a:t># Search the docker hub</a:t>
            </a:r>
            <a:endParaRPr lang="de-DE" sz="2000">
              <a:latin typeface="Consolas" panose="020B0609020204030204" pitchFamily="49" charset="0"/>
            </a:endParaRPr>
          </a:p>
          <a:p>
            <a:pPr marL="0" indent="0">
              <a:spcBef>
                <a:spcPts val="0"/>
              </a:spcBef>
              <a:buNone/>
            </a:pPr>
            <a:r>
              <a:rPr lang="de-DE" sz="2000">
                <a:latin typeface="Consolas" panose="020B0609020204030204" pitchFamily="49" charset="0"/>
              </a:rPr>
              <a:t>docker search hello-world</a:t>
            </a:r>
          </a:p>
          <a:p>
            <a:pPr marL="0" indent="0">
              <a:spcBef>
                <a:spcPts val="0"/>
              </a:spcBef>
              <a:buNone/>
            </a:pPr>
            <a:r>
              <a:rPr lang="de-DE" sz="2000">
                <a:latin typeface="Consolas" panose="020B0609020204030204" pitchFamily="49" charset="0"/>
              </a:rPr>
              <a:t>docker run hello-world</a:t>
            </a:r>
          </a:p>
          <a:p>
            <a:pPr marL="0" indent="0">
              <a:spcBef>
                <a:spcPts val="0"/>
              </a:spcBef>
              <a:buNone/>
            </a:pPr>
            <a:endParaRPr lang="de-DE" sz="2000">
              <a:latin typeface="Consolas" panose="020B0609020204030204" pitchFamily="49" charset="0"/>
            </a:endParaRPr>
          </a:p>
          <a:p>
            <a:pPr marL="0" indent="0">
              <a:spcBef>
                <a:spcPts val="0"/>
              </a:spcBef>
              <a:buNone/>
            </a:pPr>
            <a:endParaRPr lang="de-DE" sz="2000">
              <a:latin typeface="Consolas" panose="020B0609020204030204" pitchFamily="49" charset="0"/>
            </a:endParaRPr>
          </a:p>
        </p:txBody>
      </p:sp>
      <p:pic>
        <p:nvPicPr>
          <p:cNvPr id="6" name="Picture 5"/>
          <p:cNvPicPr>
            <a:picLocks noChangeAspect="1"/>
          </p:cNvPicPr>
          <p:nvPr/>
        </p:nvPicPr>
        <p:blipFill>
          <a:blip r:embed="rId2"/>
          <a:stretch>
            <a:fillRect/>
          </a:stretch>
        </p:blipFill>
        <p:spPr>
          <a:xfrm>
            <a:off x="838200" y="4553429"/>
            <a:ext cx="11153775" cy="1381125"/>
          </a:xfrm>
          <a:prstGeom prst="rect">
            <a:avLst/>
          </a:prstGeom>
        </p:spPr>
      </p:pic>
      <p:sp>
        <p:nvSpPr>
          <p:cNvPr id="9" name="TextBox 8"/>
          <p:cNvSpPr txBox="1"/>
          <p:nvPr/>
        </p:nvSpPr>
        <p:spPr>
          <a:xfrm rot="16200000">
            <a:off x="-3198167" y="3198169"/>
            <a:ext cx="6858000" cy="461665"/>
          </a:xfrm>
          <a:prstGeom prst="rect">
            <a:avLst/>
          </a:prstGeom>
          <a:solidFill>
            <a:srgbClr val="94BE94"/>
          </a:solidFill>
        </p:spPr>
        <p:txBody>
          <a:bodyPr wrap="square" rtlCol="0">
            <a:spAutoFit/>
          </a:bodyPr>
          <a:lstStyle/>
          <a:p>
            <a:pPr algn="ctr">
              <a:spcBef>
                <a:spcPts val="2200"/>
              </a:spcBef>
            </a:pPr>
            <a:r>
              <a:rPr lang="de-DE" sz="2400"/>
              <a:t>LINUX</a:t>
            </a:r>
          </a:p>
        </p:txBody>
      </p:sp>
      <p:pic>
        <p:nvPicPr>
          <p:cNvPr id="8" name="Picture 2" descr="https://thumbs.dreamstime.com/b/demo-rubber-stamp-grunge-design-dust-scratches-effects-can-be-easily-removed-clean-crisp-look-color-easily-changed-82616276.jpg">
            <a:extLst>
              <a:ext uri="{FF2B5EF4-FFF2-40B4-BE49-F238E27FC236}">
                <a16:creationId xmlns:a16="http://schemas.microsoft.com/office/drawing/2014/main" id="{E21C57E1-78DE-4053-907B-FF625A60DF2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a:stretch/>
        </p:blipFill>
        <p:spPr bwMode="auto">
          <a:xfrm rot="2822704">
            <a:off x="8590784" y="645391"/>
            <a:ext cx="3558726" cy="19934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79699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From drawbridge to Hyper-V containers</a:t>
            </a:r>
          </a:p>
        </p:txBody>
      </p:sp>
      <p:sp>
        <p:nvSpPr>
          <p:cNvPr id="6" name="Content Placeholder 5"/>
          <p:cNvSpPr>
            <a:spLocks noGrp="1"/>
          </p:cNvSpPr>
          <p:nvPr>
            <p:ph idx="1"/>
          </p:nvPr>
        </p:nvSpPr>
        <p:spPr/>
        <p:txBody>
          <a:bodyPr>
            <a:normAutofit/>
          </a:bodyPr>
          <a:lstStyle/>
          <a:p>
            <a:r>
              <a:rPr lang="de-DE"/>
              <a:t>2008: Hyper-V</a:t>
            </a:r>
            <a:br>
              <a:rPr lang="de-DE"/>
            </a:br>
            <a:r>
              <a:rPr lang="de-DE" sz="2000"/>
              <a:t>Support for Legacy OS, enlightining modern OS</a:t>
            </a:r>
            <a:endParaRPr lang="de-DE"/>
          </a:p>
          <a:p>
            <a:r>
              <a:rPr lang="de-DE"/>
              <a:t>2011: Research project "</a:t>
            </a:r>
            <a:r>
              <a:rPr lang="de-DE">
                <a:hlinkClick r:id="rId3"/>
              </a:rPr>
              <a:t>Drawbridge</a:t>
            </a:r>
            <a:r>
              <a:rPr lang="de-DE"/>
              <a:t>"</a:t>
            </a:r>
            <a:br>
              <a:rPr lang="de-DE"/>
            </a:br>
            <a:r>
              <a:rPr lang="de-DE" sz="2000"/>
              <a:t>Process isolation container technology for Azure</a:t>
            </a:r>
            <a:endParaRPr lang="de-DE"/>
          </a:p>
          <a:p>
            <a:r>
              <a:rPr lang="de-DE"/>
              <a:t>2013: Microsoft &amp; Docker partnering</a:t>
            </a:r>
            <a:br>
              <a:rPr lang="de-DE"/>
            </a:br>
            <a:r>
              <a:rPr lang="de-DE" sz="2000"/>
              <a:t>Development of a common management interface</a:t>
            </a:r>
            <a:endParaRPr lang="de-DE"/>
          </a:p>
        </p:txBody>
      </p:sp>
    </p:spTree>
    <p:extLst>
      <p:ext uri="{BB962C8B-B14F-4D97-AF65-F5344CB8AC3E}">
        <p14:creationId xmlns:p14="http://schemas.microsoft.com/office/powerpoint/2010/main" val="5459922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omparing the Basic Architecture of Containers and Docker Across Windows and Linux"/>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2989" y="1381005"/>
            <a:ext cx="5715000" cy="443865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828674" y="5803880"/>
            <a:ext cx="11261725" cy="830997"/>
          </a:xfrm>
          <a:prstGeom prst="rect">
            <a:avLst/>
          </a:prstGeom>
        </p:spPr>
        <p:txBody>
          <a:bodyPr wrap="square">
            <a:spAutoFit/>
          </a:bodyPr>
          <a:lstStyle/>
          <a:p>
            <a:br>
              <a:rPr lang="en-US"/>
            </a:br>
            <a:r>
              <a:rPr lang="en-US" sz="1600"/>
              <a:t>"Comparing the Basic Architecture of Containers and Docker Across Windows and Linux", </a:t>
            </a:r>
            <a:br>
              <a:rPr lang="en-US" sz="1600"/>
            </a:br>
            <a:r>
              <a:rPr lang="en-US" sz="1400"/>
              <a:t>https://msdn.microsoft.com/en-us/magazine/mt797649.aspx</a:t>
            </a:r>
            <a:endParaRPr lang="de-DE" sz="1400"/>
          </a:p>
        </p:txBody>
      </p:sp>
      <p:sp>
        <p:nvSpPr>
          <p:cNvPr id="3" name="Title 2"/>
          <p:cNvSpPr>
            <a:spLocks noGrp="1"/>
          </p:cNvSpPr>
          <p:nvPr>
            <p:ph type="title"/>
          </p:nvPr>
        </p:nvSpPr>
        <p:spPr/>
        <p:txBody>
          <a:bodyPr/>
          <a:lstStyle/>
          <a:p>
            <a:r>
              <a:rPr lang="de-DE"/>
              <a:t>Containers: Linux vs. Windows</a:t>
            </a:r>
          </a:p>
        </p:txBody>
      </p:sp>
    </p:spTree>
    <p:extLst>
      <p:ext uri="{BB962C8B-B14F-4D97-AF65-F5344CB8AC3E}">
        <p14:creationId xmlns:p14="http://schemas.microsoft.com/office/powerpoint/2010/main" val="2149880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de-DE"/>
              <a:t>Windows isolation modes</a:t>
            </a:r>
          </a:p>
        </p:txBody>
      </p:sp>
      <p:sp>
        <p:nvSpPr>
          <p:cNvPr id="2" name="Content Placeholder 1"/>
          <p:cNvSpPr>
            <a:spLocks noGrp="1"/>
          </p:cNvSpPr>
          <p:nvPr>
            <p:ph idx="1"/>
          </p:nvPr>
        </p:nvSpPr>
        <p:spPr/>
        <p:txBody>
          <a:bodyPr>
            <a:normAutofit/>
          </a:bodyPr>
          <a:lstStyle/>
          <a:p>
            <a:r>
              <a:rPr lang="en-US" sz="2400"/>
              <a:t>Windows supports:</a:t>
            </a:r>
          </a:p>
          <a:p>
            <a:pPr lvl="1"/>
            <a:r>
              <a:rPr lang="en-US" sz="2000"/>
              <a:t>(default)</a:t>
            </a:r>
          </a:p>
          <a:p>
            <a:pPr lvl="1"/>
            <a:r>
              <a:rPr lang="en-US" sz="2000"/>
              <a:t>process</a:t>
            </a:r>
          </a:p>
          <a:p>
            <a:pPr lvl="1"/>
            <a:r>
              <a:rPr lang="en-US" sz="2000"/>
              <a:t>hyperv</a:t>
            </a:r>
          </a:p>
          <a:p>
            <a:r>
              <a:rPr lang="en-US" sz="2400"/>
              <a:t>Hyper-V Container (Hyper-V must be enabled): </a:t>
            </a:r>
            <a:br>
              <a:rPr lang="en-US" sz="2400"/>
            </a:br>
            <a:r>
              <a:rPr lang="en-US" sz="2000"/>
              <a:t>VM worker process "vmwp" on host, each container has it's own csrss process</a:t>
            </a:r>
            <a:endParaRPr lang="en-US" sz="2400"/>
          </a:p>
          <a:p>
            <a:endParaRPr lang="de-DE" sz="2400"/>
          </a:p>
        </p:txBody>
      </p:sp>
      <p:pic>
        <p:nvPicPr>
          <p:cNvPr id="9" name="Picture 8"/>
          <p:cNvPicPr>
            <a:picLocks noChangeAspect="1"/>
          </p:cNvPicPr>
          <p:nvPr/>
        </p:nvPicPr>
        <p:blipFill>
          <a:blip r:embed="rId3"/>
          <a:stretch>
            <a:fillRect/>
          </a:stretch>
        </p:blipFill>
        <p:spPr>
          <a:xfrm>
            <a:off x="876300" y="4973258"/>
            <a:ext cx="10555544" cy="1506564"/>
          </a:xfrm>
          <a:prstGeom prst="rect">
            <a:avLst/>
          </a:prstGeom>
        </p:spPr>
      </p:pic>
    </p:spTree>
    <p:extLst>
      <p:ext uri="{BB962C8B-B14F-4D97-AF65-F5344CB8AC3E}">
        <p14:creationId xmlns:p14="http://schemas.microsoft.com/office/powerpoint/2010/main" val="2306087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Setup Windows Server Containers</a:t>
            </a:r>
          </a:p>
        </p:txBody>
      </p:sp>
      <p:sp>
        <p:nvSpPr>
          <p:cNvPr id="6" name="Content Placeholder 5"/>
          <p:cNvSpPr>
            <a:spLocks noGrp="1"/>
          </p:cNvSpPr>
          <p:nvPr>
            <p:ph idx="1"/>
          </p:nvPr>
        </p:nvSpPr>
        <p:spPr/>
        <p:txBody>
          <a:bodyPr>
            <a:normAutofit fontScale="85000" lnSpcReduction="20000"/>
          </a:bodyPr>
          <a:lstStyle/>
          <a:p>
            <a:r>
              <a:rPr lang="de-DE">
                <a:solidFill>
                  <a:srgbClr val="006400"/>
                </a:solidFill>
              </a:rPr>
              <a:t># Enable Windows feature(s)</a:t>
            </a:r>
            <a:br>
              <a:rPr lang="de-DE">
                <a:solidFill>
                  <a:srgbClr val="006400"/>
                </a:solidFill>
              </a:rPr>
            </a:br>
            <a:r>
              <a:rPr lang="en-US">
                <a:solidFill>
                  <a:srgbClr val="0000FF"/>
                </a:solidFill>
              </a:rPr>
              <a:t>Install-WindowsFeature</a:t>
            </a:r>
            <a:r>
              <a:rPr lang="en-US">
                <a:solidFill>
                  <a:prstClr val="black"/>
                </a:solidFill>
              </a:rPr>
              <a:t> </a:t>
            </a:r>
            <a:r>
              <a:rPr lang="en-US">
                <a:solidFill>
                  <a:srgbClr val="000080"/>
                </a:solidFill>
              </a:rPr>
              <a:t>–Restart -Name</a:t>
            </a:r>
            <a:r>
              <a:rPr lang="en-US">
                <a:solidFill>
                  <a:prstClr val="black"/>
                </a:solidFill>
              </a:rPr>
              <a:t> </a:t>
            </a:r>
            <a:r>
              <a:rPr lang="en-US">
                <a:solidFill>
                  <a:srgbClr val="8A2BE2"/>
                </a:solidFill>
              </a:rPr>
              <a:t>Containers</a:t>
            </a:r>
            <a:br>
              <a:rPr lang="en-US">
                <a:solidFill>
                  <a:srgbClr val="8A2BE2"/>
                </a:solidFill>
              </a:rPr>
            </a:br>
            <a:r>
              <a:rPr lang="en-US">
                <a:solidFill>
                  <a:srgbClr val="0000FF"/>
                </a:solidFill>
              </a:rPr>
              <a:t>Install-WindowsFeature</a:t>
            </a:r>
            <a:r>
              <a:rPr lang="en-US">
                <a:solidFill>
                  <a:prstClr val="black"/>
                </a:solidFill>
              </a:rPr>
              <a:t> </a:t>
            </a:r>
            <a:r>
              <a:rPr lang="en-US">
                <a:solidFill>
                  <a:srgbClr val="000080"/>
                </a:solidFill>
              </a:rPr>
              <a:t>–Restart -Name</a:t>
            </a:r>
            <a:r>
              <a:rPr lang="en-US">
                <a:solidFill>
                  <a:prstClr val="black"/>
                </a:solidFill>
              </a:rPr>
              <a:t> </a:t>
            </a:r>
            <a:r>
              <a:rPr lang="en-US">
                <a:solidFill>
                  <a:srgbClr val="8A2BE2"/>
                </a:solidFill>
              </a:rPr>
              <a:t>Hyper-V    </a:t>
            </a:r>
            <a:r>
              <a:rPr lang="de-DE">
                <a:solidFill>
                  <a:srgbClr val="006400"/>
                </a:solidFill>
              </a:rPr>
              <a:t># Optional</a:t>
            </a:r>
            <a:endParaRPr lang="en-US">
              <a:solidFill>
                <a:srgbClr val="8A2BE2"/>
              </a:solidFill>
            </a:endParaRPr>
          </a:p>
          <a:p>
            <a:r>
              <a:rPr lang="de-DE">
                <a:solidFill>
                  <a:srgbClr val="006400"/>
                </a:solidFill>
              </a:rPr>
              <a:t># Get docker</a:t>
            </a:r>
            <a:br>
              <a:rPr lang="de-DE">
                <a:solidFill>
                  <a:srgbClr val="006400"/>
                </a:solidFill>
              </a:rPr>
            </a:br>
            <a:r>
              <a:rPr lang="en-US">
                <a:solidFill>
                  <a:srgbClr val="0000FF"/>
                </a:solidFill>
              </a:rPr>
              <a:t>Install-Module</a:t>
            </a:r>
            <a:r>
              <a:rPr lang="en-US">
                <a:solidFill>
                  <a:prstClr val="black"/>
                </a:solidFill>
              </a:rPr>
              <a:t> </a:t>
            </a:r>
            <a:r>
              <a:rPr lang="en-US">
                <a:solidFill>
                  <a:srgbClr val="000080"/>
                </a:solidFill>
              </a:rPr>
              <a:t>-Name</a:t>
            </a:r>
            <a:r>
              <a:rPr lang="en-US">
                <a:solidFill>
                  <a:prstClr val="black"/>
                </a:solidFill>
              </a:rPr>
              <a:t> </a:t>
            </a:r>
            <a:r>
              <a:rPr lang="en-US">
                <a:solidFill>
                  <a:srgbClr val="8A2BE2"/>
                </a:solidFill>
              </a:rPr>
              <a:t>DockerMsftProvider</a:t>
            </a:r>
            <a:r>
              <a:rPr lang="en-US">
                <a:solidFill>
                  <a:prstClr val="black"/>
                </a:solidFill>
              </a:rPr>
              <a:t> </a:t>
            </a:r>
            <a:r>
              <a:rPr lang="en-US">
                <a:solidFill>
                  <a:srgbClr val="000080"/>
                </a:solidFill>
              </a:rPr>
              <a:t>-Repository</a:t>
            </a:r>
            <a:r>
              <a:rPr lang="en-US">
                <a:solidFill>
                  <a:prstClr val="black"/>
                </a:solidFill>
              </a:rPr>
              <a:t> </a:t>
            </a:r>
            <a:r>
              <a:rPr lang="en-US">
                <a:solidFill>
                  <a:srgbClr val="8A2BE2"/>
                </a:solidFill>
              </a:rPr>
              <a:t>PSGallery</a:t>
            </a:r>
            <a:br>
              <a:rPr lang="en-US">
                <a:solidFill>
                  <a:srgbClr val="8A2BE2"/>
                </a:solidFill>
              </a:rPr>
            </a:br>
            <a:r>
              <a:rPr lang="de-DE">
                <a:solidFill>
                  <a:srgbClr val="0000FF"/>
                </a:solidFill>
              </a:rPr>
              <a:t>Install-Package</a:t>
            </a:r>
            <a:r>
              <a:rPr lang="de-DE">
                <a:solidFill>
                  <a:prstClr val="black"/>
                </a:solidFill>
              </a:rPr>
              <a:t> </a:t>
            </a:r>
            <a:r>
              <a:rPr lang="de-DE">
                <a:solidFill>
                  <a:srgbClr val="000080"/>
                </a:solidFill>
              </a:rPr>
              <a:t>-Name</a:t>
            </a:r>
            <a:r>
              <a:rPr lang="de-DE">
                <a:solidFill>
                  <a:prstClr val="black"/>
                </a:solidFill>
              </a:rPr>
              <a:t> </a:t>
            </a:r>
            <a:r>
              <a:rPr lang="de-DE">
                <a:solidFill>
                  <a:srgbClr val="8A2BE2"/>
                </a:solidFill>
              </a:rPr>
              <a:t>docker</a:t>
            </a:r>
            <a:r>
              <a:rPr lang="de-DE">
                <a:solidFill>
                  <a:prstClr val="black"/>
                </a:solidFill>
              </a:rPr>
              <a:t> </a:t>
            </a:r>
            <a:r>
              <a:rPr lang="de-DE">
                <a:solidFill>
                  <a:srgbClr val="000080"/>
                </a:solidFill>
              </a:rPr>
              <a:t>-ProviderName</a:t>
            </a:r>
            <a:r>
              <a:rPr lang="de-DE">
                <a:solidFill>
                  <a:prstClr val="black"/>
                </a:solidFill>
              </a:rPr>
              <a:t> </a:t>
            </a:r>
            <a:r>
              <a:rPr lang="de-DE">
                <a:solidFill>
                  <a:srgbClr val="8A2BE2"/>
                </a:solidFill>
              </a:rPr>
              <a:t>DockerMsftProvider</a:t>
            </a:r>
            <a:endParaRPr lang="de-DE">
              <a:solidFill>
                <a:prstClr val="black"/>
              </a:solidFill>
            </a:endParaRPr>
          </a:p>
          <a:p>
            <a:r>
              <a:rPr lang="de-DE">
                <a:solidFill>
                  <a:srgbClr val="006400"/>
                </a:solidFill>
              </a:rPr>
              <a:t># Reboot</a:t>
            </a:r>
            <a:br>
              <a:rPr lang="de-DE">
                <a:solidFill>
                  <a:srgbClr val="006400"/>
                </a:solidFill>
              </a:rPr>
            </a:br>
            <a:r>
              <a:rPr lang="de-DE">
                <a:solidFill>
                  <a:srgbClr val="0000FF"/>
                </a:solidFill>
              </a:rPr>
              <a:t>Restart-Computer </a:t>
            </a:r>
          </a:p>
          <a:p>
            <a:r>
              <a:rPr lang="de-DE">
                <a:solidFill>
                  <a:srgbClr val="006400"/>
                </a:solidFill>
              </a:rPr>
              <a:t># Verify setup</a:t>
            </a:r>
            <a:br>
              <a:rPr lang="de-DE">
                <a:solidFill>
                  <a:srgbClr val="006400"/>
                </a:solidFill>
              </a:rPr>
            </a:br>
            <a:r>
              <a:rPr lang="de-DE">
                <a:solidFill>
                  <a:srgbClr val="0000FF"/>
                </a:solidFill>
              </a:rPr>
              <a:t>Get-ComputeProcess</a:t>
            </a:r>
            <a:br>
              <a:rPr lang="de-DE">
                <a:solidFill>
                  <a:srgbClr val="0000FF"/>
                </a:solidFill>
              </a:rPr>
            </a:br>
            <a:r>
              <a:rPr lang="de-DE">
                <a:solidFill>
                  <a:srgbClr val="0000FF"/>
                </a:solidFill>
              </a:rPr>
              <a:t>docker</a:t>
            </a:r>
            <a:r>
              <a:rPr lang="de-DE">
                <a:solidFill>
                  <a:prstClr val="black"/>
                </a:solidFill>
              </a:rPr>
              <a:t> </a:t>
            </a:r>
            <a:r>
              <a:rPr lang="de-DE">
                <a:solidFill>
                  <a:srgbClr val="8A2BE2"/>
                </a:solidFill>
              </a:rPr>
              <a:t>version</a:t>
            </a:r>
            <a:br>
              <a:rPr lang="de-DE">
                <a:solidFill>
                  <a:srgbClr val="8A2BE2"/>
                </a:solidFill>
              </a:rPr>
            </a:br>
            <a:r>
              <a:rPr lang="de-DE">
                <a:solidFill>
                  <a:srgbClr val="0000FF"/>
                </a:solidFill>
              </a:rPr>
              <a:t>docker</a:t>
            </a:r>
            <a:r>
              <a:rPr lang="de-DE">
                <a:solidFill>
                  <a:prstClr val="black"/>
                </a:solidFill>
              </a:rPr>
              <a:t> </a:t>
            </a:r>
            <a:r>
              <a:rPr lang="de-DE">
                <a:solidFill>
                  <a:srgbClr val="8A2BE2"/>
                </a:solidFill>
              </a:rPr>
              <a:t>info</a:t>
            </a:r>
            <a:endParaRPr lang="de-DE">
              <a:solidFill>
                <a:prstClr val="black"/>
              </a:solidFill>
            </a:endParaRPr>
          </a:p>
          <a:p>
            <a:endParaRPr lang="en-US">
              <a:solidFill>
                <a:srgbClr val="000080"/>
              </a:solidFill>
            </a:endParaRPr>
          </a:p>
          <a:p>
            <a:endParaRPr lang="de-DE"/>
          </a:p>
        </p:txBody>
      </p:sp>
      <p:sp>
        <p:nvSpPr>
          <p:cNvPr id="4" name="TextBox 3"/>
          <p:cNvSpPr txBox="1"/>
          <p:nvPr/>
        </p:nvSpPr>
        <p:spPr>
          <a:xfrm rot="16200000">
            <a:off x="-3198167" y="3198169"/>
            <a:ext cx="6858000" cy="461665"/>
          </a:xfrm>
          <a:prstGeom prst="rect">
            <a:avLst/>
          </a:prstGeom>
          <a:solidFill>
            <a:schemeClr val="accent3">
              <a:lumMod val="20000"/>
              <a:lumOff val="80000"/>
            </a:schemeClr>
          </a:solidFill>
        </p:spPr>
        <p:txBody>
          <a:bodyPr wrap="square" rtlCol="0">
            <a:spAutoFit/>
          </a:bodyPr>
          <a:lstStyle/>
          <a:p>
            <a:pPr algn="ctr">
              <a:spcBef>
                <a:spcPts val="2200"/>
              </a:spcBef>
            </a:pPr>
            <a:r>
              <a:rPr lang="de-DE" sz="2400"/>
              <a:t>WINDOWS SERVER</a:t>
            </a:r>
          </a:p>
        </p:txBody>
      </p:sp>
      <p:pic>
        <p:nvPicPr>
          <p:cNvPr id="5" name="Picture 2" descr="https://thumbs.dreamstime.com/b/demo-rubber-stamp-grunge-design-dust-scratches-effects-can-be-easily-removed-clean-crisp-look-color-easily-changed-82616276.jpg">
            <a:extLst>
              <a:ext uri="{FF2B5EF4-FFF2-40B4-BE49-F238E27FC236}">
                <a16:creationId xmlns:a16="http://schemas.microsoft.com/office/drawing/2014/main" id="{C5BA9FC6-A3B4-44A9-A97C-89D7760BD3C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a:stretch/>
        </p:blipFill>
        <p:spPr bwMode="auto">
          <a:xfrm rot="2822704">
            <a:off x="8590784" y="656408"/>
            <a:ext cx="3558726" cy="19934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33227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100137" y="142875"/>
            <a:ext cx="9991725" cy="6572250"/>
          </a:xfrm>
          <a:prstGeom prst="rect">
            <a:avLst/>
          </a:prstGeom>
        </p:spPr>
      </p:pic>
    </p:spTree>
    <p:extLst>
      <p:ext uri="{BB962C8B-B14F-4D97-AF65-F5344CB8AC3E}">
        <p14:creationId xmlns:p14="http://schemas.microsoft.com/office/powerpoint/2010/main" val="1933948487"/>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438296862"/>
              </p:ext>
            </p:extLst>
          </p:nvPr>
        </p:nvGraphicFramePr>
        <p:xfrm>
          <a:off x="828675" y="1407886"/>
          <a:ext cx="10087429" cy="4025475"/>
        </p:xfrm>
        <a:graphic>
          <a:graphicData uri="http://schemas.openxmlformats.org/drawingml/2006/table">
            <a:tbl>
              <a:tblPr firstRow="1" bandRow="1">
                <a:tableStyleId>{5C22544A-7EE6-4342-B048-85BDC9FD1C3A}</a:tableStyleId>
              </a:tblPr>
              <a:tblGrid>
                <a:gridCol w="1886858">
                  <a:extLst>
                    <a:ext uri="{9D8B030D-6E8A-4147-A177-3AD203B41FA5}">
                      <a16:colId xmlns:a16="http://schemas.microsoft.com/office/drawing/2014/main" val="1222791340"/>
                    </a:ext>
                  </a:extLst>
                </a:gridCol>
                <a:gridCol w="1285195">
                  <a:extLst>
                    <a:ext uri="{9D8B030D-6E8A-4147-A177-3AD203B41FA5}">
                      <a16:colId xmlns:a16="http://schemas.microsoft.com/office/drawing/2014/main" val="966291534"/>
                    </a:ext>
                  </a:extLst>
                </a:gridCol>
                <a:gridCol w="1518376">
                  <a:extLst>
                    <a:ext uri="{9D8B030D-6E8A-4147-A177-3AD203B41FA5}">
                      <a16:colId xmlns:a16="http://schemas.microsoft.com/office/drawing/2014/main" val="940815963"/>
                    </a:ext>
                  </a:extLst>
                </a:gridCol>
                <a:gridCol w="1232742">
                  <a:extLst>
                    <a:ext uri="{9D8B030D-6E8A-4147-A177-3AD203B41FA5}">
                      <a16:colId xmlns:a16="http://schemas.microsoft.com/office/drawing/2014/main" val="3710761200"/>
                    </a:ext>
                  </a:extLst>
                </a:gridCol>
                <a:gridCol w="1282136">
                  <a:extLst>
                    <a:ext uri="{9D8B030D-6E8A-4147-A177-3AD203B41FA5}">
                      <a16:colId xmlns:a16="http://schemas.microsoft.com/office/drawing/2014/main" val="2849305520"/>
                    </a:ext>
                  </a:extLst>
                </a:gridCol>
                <a:gridCol w="1441061">
                  <a:extLst>
                    <a:ext uri="{9D8B030D-6E8A-4147-A177-3AD203B41FA5}">
                      <a16:colId xmlns:a16="http://schemas.microsoft.com/office/drawing/2014/main" val="2824820330"/>
                    </a:ext>
                  </a:extLst>
                </a:gridCol>
                <a:gridCol w="1441061">
                  <a:extLst>
                    <a:ext uri="{9D8B030D-6E8A-4147-A177-3AD203B41FA5}">
                      <a16:colId xmlns:a16="http://schemas.microsoft.com/office/drawing/2014/main" val="524441415"/>
                    </a:ext>
                  </a:extLst>
                </a:gridCol>
              </a:tblGrid>
              <a:tr h="782312">
                <a:tc>
                  <a:txBody>
                    <a:bodyPr/>
                    <a:lstStyle/>
                    <a:p>
                      <a:pPr algn="ctr"/>
                      <a:r>
                        <a:rPr lang="de-DE" sz="2000"/>
                        <a:t>HOST OS</a:t>
                      </a:r>
                    </a:p>
                  </a:txBody>
                  <a:tcPr anchor="ctr" anchorCtr="1"/>
                </a:tc>
                <a:tc gridSpan="2">
                  <a:txBody>
                    <a:bodyPr/>
                    <a:lstStyle/>
                    <a:p>
                      <a:pPr algn="ctr"/>
                      <a:r>
                        <a:rPr lang="de-DE" sz="2000"/>
                        <a:t>Windows Server Container</a:t>
                      </a:r>
                    </a:p>
                  </a:txBody>
                  <a:tcPr anchor="ctr" anchorCtr="1"/>
                </a:tc>
                <a:tc hMerge="1">
                  <a:txBody>
                    <a:bodyPr/>
                    <a:lstStyle/>
                    <a:p>
                      <a:endParaRPr lang="de-DE"/>
                    </a:p>
                  </a:txBody>
                  <a:tcPr/>
                </a:tc>
                <a:tc gridSpan="2">
                  <a:txBody>
                    <a:bodyPr/>
                    <a:lstStyle/>
                    <a:p>
                      <a:pPr algn="ctr"/>
                      <a:r>
                        <a:rPr lang="de-DE" sz="2000"/>
                        <a:t>Hyper-V </a:t>
                      </a:r>
                      <a:br>
                        <a:rPr lang="de-DE" sz="2000"/>
                      </a:br>
                      <a:r>
                        <a:rPr lang="de-DE" sz="2000"/>
                        <a:t>Container</a:t>
                      </a:r>
                    </a:p>
                  </a:txBody>
                  <a:tcPr anchor="ctr" anchorCtr="1"/>
                </a:tc>
                <a:tc hMerge="1">
                  <a:txBody>
                    <a:bodyPr/>
                    <a:lstStyle/>
                    <a:p>
                      <a:endParaRPr lang="de-DE"/>
                    </a:p>
                  </a:txBody>
                  <a:tcPr/>
                </a:tc>
                <a:tc gridSpan="2">
                  <a:txBody>
                    <a:bodyPr/>
                    <a:lstStyle/>
                    <a:p>
                      <a:pPr algn="ctr"/>
                      <a:r>
                        <a:rPr lang="de-DE" sz="2000"/>
                        <a:t>Linux </a:t>
                      </a:r>
                      <a:br>
                        <a:rPr lang="de-DE" sz="2000"/>
                      </a:br>
                      <a:r>
                        <a:rPr lang="de-DE" sz="2000"/>
                        <a:t>Container</a:t>
                      </a:r>
                    </a:p>
                  </a:txBody>
                  <a:tcPr anchor="ctr" anchorCtr="1"/>
                </a:tc>
                <a:tc hMerge="1">
                  <a:txBody>
                    <a:bodyPr/>
                    <a:lstStyle/>
                    <a:p>
                      <a:endParaRPr lang="de-DE"/>
                    </a:p>
                  </a:txBody>
                  <a:tcPr/>
                </a:tc>
                <a:extLst>
                  <a:ext uri="{0D108BD9-81ED-4DB2-BD59-A6C34878D82A}">
                    <a16:rowId xmlns:a16="http://schemas.microsoft.com/office/drawing/2014/main" val="1544459571"/>
                  </a:ext>
                </a:extLst>
              </a:tr>
              <a:tr h="782312">
                <a:tc>
                  <a:txBody>
                    <a:bodyPr/>
                    <a:lstStyle/>
                    <a:p>
                      <a:pPr algn="l"/>
                      <a:endParaRPr lang="de-DE" sz="2000"/>
                    </a:p>
                  </a:txBody>
                  <a:tcPr anchor="ctr" anchorCtr="1"/>
                </a:tc>
                <a:tc>
                  <a:txBody>
                    <a:bodyPr/>
                    <a:lstStyle/>
                    <a:p>
                      <a:pPr algn="ctr"/>
                      <a:r>
                        <a:rPr lang="de-DE" sz="2000"/>
                        <a:t>Nano</a:t>
                      </a:r>
                    </a:p>
                  </a:txBody>
                  <a:tcPr anchor="ctr" anchorCtr="1"/>
                </a:tc>
                <a:tc>
                  <a:txBody>
                    <a:bodyPr/>
                    <a:lstStyle/>
                    <a:p>
                      <a:pPr algn="ctr"/>
                      <a:r>
                        <a:rPr lang="de-DE" sz="2000"/>
                        <a:t>Core</a:t>
                      </a:r>
                    </a:p>
                  </a:txBody>
                  <a:tcPr anchor="ctr" anchorCtr="1"/>
                </a:tc>
                <a:tc>
                  <a:txBody>
                    <a:bodyPr/>
                    <a:lstStyle/>
                    <a:p>
                      <a:pPr algn="ctr"/>
                      <a:r>
                        <a:rPr lang="de-DE" sz="2000"/>
                        <a:t>Nano</a:t>
                      </a:r>
                    </a:p>
                  </a:txBody>
                  <a:tcPr anchor="ctr" anchorCtr="1"/>
                </a:tc>
                <a:tc>
                  <a:txBody>
                    <a:bodyPr/>
                    <a:lstStyle/>
                    <a:p>
                      <a:pPr algn="ctr"/>
                      <a:r>
                        <a:rPr lang="de-DE" sz="2000"/>
                        <a:t>Core</a:t>
                      </a:r>
                    </a:p>
                  </a:txBody>
                  <a:tcPr anchor="ctr" anchorCtr="1"/>
                </a:tc>
                <a:tc>
                  <a:txBody>
                    <a:bodyPr/>
                    <a:lstStyle/>
                    <a:p>
                      <a:pPr algn="ctr"/>
                      <a:r>
                        <a:rPr lang="de-DE" sz="2000"/>
                        <a:t>Hyper-V VM</a:t>
                      </a:r>
                    </a:p>
                  </a:txBody>
                  <a:tcPr anchor="ctr" anchorCtr="1"/>
                </a:tc>
                <a:tc>
                  <a:txBody>
                    <a:bodyPr/>
                    <a:lstStyle/>
                    <a:p>
                      <a:pPr algn="ctr"/>
                      <a:r>
                        <a:rPr lang="de-DE" sz="2000"/>
                        <a:t>LinuxKit</a:t>
                      </a:r>
                    </a:p>
                  </a:txBody>
                  <a:tcPr anchor="ctr" anchorCtr="1"/>
                </a:tc>
                <a:extLst>
                  <a:ext uri="{0D108BD9-81ED-4DB2-BD59-A6C34878D82A}">
                    <a16:rowId xmlns:a16="http://schemas.microsoft.com/office/drawing/2014/main" val="414962639"/>
                  </a:ext>
                </a:extLst>
              </a:tr>
              <a:tr h="559513">
                <a:tc>
                  <a:txBody>
                    <a:bodyPr/>
                    <a:lstStyle/>
                    <a:p>
                      <a:pPr algn="l"/>
                      <a:r>
                        <a:rPr lang="de-DE" sz="2000"/>
                        <a:t>WS 2016 Nano</a:t>
                      </a:r>
                    </a:p>
                  </a:txBody>
                  <a:tcPr anchor="ctr" anchorCtr="1"/>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de-DE" sz="2400" b="1">
                          <a:solidFill>
                            <a:schemeClr val="accent6"/>
                          </a:solidFill>
                          <a:sym typeface="Wingdings" panose="05000000000000000000" pitchFamily="2" charset="2"/>
                        </a:rPr>
                        <a:t></a:t>
                      </a:r>
                      <a:endParaRPr lang="de-DE" sz="2400" b="1">
                        <a:solidFill>
                          <a:schemeClr val="accent6"/>
                        </a:solidFill>
                      </a:endParaRPr>
                    </a:p>
                  </a:txBody>
                  <a:tcPr anchor="ctr" anchorCtr="1"/>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de-DE" sz="2400" b="1">
                          <a:solidFill>
                            <a:srgbClr val="FF0000"/>
                          </a:solidFill>
                        </a:rPr>
                        <a:t>-</a:t>
                      </a:r>
                      <a:endParaRPr lang="de-DE" sz="2400"/>
                    </a:p>
                  </a:txBody>
                  <a:tcPr anchor="ctr" anchorCtr="1"/>
                </a:tc>
                <a:tc>
                  <a:txBody>
                    <a:bodyPr/>
                    <a:lstStyle/>
                    <a:p>
                      <a:pPr algn="ctr"/>
                      <a:r>
                        <a:rPr lang="de-DE" sz="2400" b="1">
                          <a:solidFill>
                            <a:schemeClr val="accent6"/>
                          </a:solidFill>
                          <a:sym typeface="Wingdings" panose="05000000000000000000" pitchFamily="2" charset="2"/>
                        </a:rPr>
                        <a:t></a:t>
                      </a:r>
                      <a:endParaRPr lang="de-DE" sz="2400" b="1">
                        <a:solidFill>
                          <a:schemeClr val="accent6"/>
                        </a:solidFill>
                      </a:endParaRPr>
                    </a:p>
                  </a:txBody>
                  <a:tcPr anchor="ctr" anchorCtr="1"/>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de-DE" sz="2400" b="1">
                          <a:solidFill>
                            <a:schemeClr val="accent6"/>
                          </a:solidFill>
                          <a:sym typeface="Wingdings" panose="05000000000000000000" pitchFamily="2" charset="2"/>
                        </a:rPr>
                        <a:t></a:t>
                      </a:r>
                      <a:endParaRPr lang="de-DE" sz="2400" b="1">
                        <a:solidFill>
                          <a:schemeClr val="accent6"/>
                        </a:solidFill>
                      </a:endParaRPr>
                    </a:p>
                  </a:txBody>
                  <a:tcPr anchor="ctr" anchorCtr="1"/>
                </a:tc>
                <a:tc>
                  <a:txBody>
                    <a:bodyPr/>
                    <a:lstStyle/>
                    <a:p>
                      <a:pPr algn="ctr"/>
                      <a:endParaRPr lang="de-DE" sz="2400"/>
                    </a:p>
                  </a:txBody>
                  <a:tcPr anchor="ctr" anchorCtr="1"/>
                </a:tc>
                <a:tc>
                  <a:txBody>
                    <a:bodyPr/>
                    <a:lstStyle/>
                    <a:p>
                      <a:pPr algn="ctr"/>
                      <a:r>
                        <a:rPr lang="de-DE" sz="2400"/>
                        <a:t>? </a:t>
                      </a:r>
                    </a:p>
                  </a:txBody>
                  <a:tcPr anchor="ctr" anchorCtr="1"/>
                </a:tc>
                <a:extLst>
                  <a:ext uri="{0D108BD9-81ED-4DB2-BD59-A6C34878D82A}">
                    <a16:rowId xmlns:a16="http://schemas.microsoft.com/office/drawing/2014/main" val="395331179"/>
                  </a:ext>
                </a:extLst>
              </a:tr>
              <a:tr h="559513">
                <a:tc>
                  <a:txBody>
                    <a:bodyPr/>
                    <a:lstStyle/>
                    <a:p>
                      <a:pPr algn="l"/>
                      <a:r>
                        <a:rPr lang="de-DE" sz="2000"/>
                        <a:t>WS 2016 Core</a:t>
                      </a:r>
                    </a:p>
                  </a:txBody>
                  <a:tcPr anchor="ctr" anchorCtr="1"/>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de-DE" sz="2400" b="1">
                          <a:solidFill>
                            <a:schemeClr val="accent6"/>
                          </a:solidFill>
                          <a:sym typeface="Wingdings" panose="05000000000000000000" pitchFamily="2" charset="2"/>
                        </a:rPr>
                        <a:t></a:t>
                      </a:r>
                      <a:endParaRPr lang="de-DE" sz="2400"/>
                    </a:p>
                  </a:txBody>
                  <a:tcPr anchor="ctr" anchorCtr="1"/>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de-DE" sz="2400" b="1">
                          <a:solidFill>
                            <a:schemeClr val="accent6"/>
                          </a:solidFill>
                          <a:sym typeface="Wingdings" panose="05000000000000000000" pitchFamily="2" charset="2"/>
                        </a:rPr>
                        <a:t></a:t>
                      </a:r>
                      <a:endParaRPr lang="de-DE" sz="2400" b="1">
                        <a:solidFill>
                          <a:schemeClr val="accent6"/>
                        </a:solidFill>
                      </a:endParaRPr>
                    </a:p>
                  </a:txBody>
                  <a:tcPr anchor="ctr" anchorCtr="1"/>
                </a:tc>
                <a:tc>
                  <a:txBody>
                    <a:bodyPr/>
                    <a:lstStyle/>
                    <a:p>
                      <a:pPr algn="ctr"/>
                      <a:r>
                        <a:rPr lang="de-DE" sz="2400" b="1">
                          <a:solidFill>
                            <a:schemeClr val="accent6"/>
                          </a:solidFill>
                          <a:sym typeface="Wingdings" panose="05000000000000000000" pitchFamily="2" charset="2"/>
                        </a:rPr>
                        <a:t></a:t>
                      </a:r>
                      <a:endParaRPr lang="de-DE" sz="2400"/>
                    </a:p>
                  </a:txBody>
                  <a:tcPr anchor="ctr" anchorCtr="1"/>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de-DE" sz="2400" b="1">
                          <a:solidFill>
                            <a:schemeClr val="accent6"/>
                          </a:solidFill>
                          <a:sym typeface="Wingdings" panose="05000000000000000000" pitchFamily="2" charset="2"/>
                        </a:rPr>
                        <a:t></a:t>
                      </a:r>
                      <a:endParaRPr lang="de-DE" sz="2400" b="1">
                        <a:solidFill>
                          <a:schemeClr val="accent6"/>
                        </a:solidFill>
                      </a:endParaRPr>
                    </a:p>
                  </a:txBody>
                  <a:tcPr anchor="ctr" anchorCtr="1"/>
                </a:tc>
                <a:tc>
                  <a:txBody>
                    <a:bodyPr/>
                    <a:lstStyle/>
                    <a:p>
                      <a:pPr algn="ctr"/>
                      <a:endParaRPr lang="de-DE" sz="2400"/>
                    </a:p>
                  </a:txBody>
                  <a:tcPr anchor="ctr" anchorCtr="1"/>
                </a:tc>
                <a:tc>
                  <a:txBody>
                    <a:bodyPr/>
                    <a:lstStyle/>
                    <a:p>
                      <a:pPr algn="ctr"/>
                      <a:r>
                        <a:rPr lang="de-DE" sz="2400"/>
                        <a:t>?</a:t>
                      </a:r>
                    </a:p>
                  </a:txBody>
                  <a:tcPr anchor="ctr" anchorCtr="1"/>
                </a:tc>
                <a:extLst>
                  <a:ext uri="{0D108BD9-81ED-4DB2-BD59-A6C34878D82A}">
                    <a16:rowId xmlns:a16="http://schemas.microsoft.com/office/drawing/2014/main" val="2252116584"/>
                  </a:ext>
                </a:extLst>
              </a:tr>
              <a:tr h="559513">
                <a:tc>
                  <a:txBody>
                    <a:bodyPr/>
                    <a:lstStyle/>
                    <a:p>
                      <a:pPr algn="l"/>
                      <a:r>
                        <a:rPr lang="de-DE" sz="2000"/>
                        <a:t>WS 2016 SaD</a:t>
                      </a:r>
                    </a:p>
                  </a:txBody>
                  <a:tcPr anchor="ctr" anchorCtr="1"/>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de-DE" sz="2400" b="1">
                          <a:solidFill>
                            <a:schemeClr val="accent6"/>
                          </a:solidFill>
                          <a:sym typeface="Wingdings" panose="05000000000000000000" pitchFamily="2" charset="2"/>
                        </a:rPr>
                        <a:t></a:t>
                      </a:r>
                      <a:endParaRPr lang="de-DE" sz="2400" b="1">
                        <a:solidFill>
                          <a:schemeClr val="accent6"/>
                        </a:solidFill>
                      </a:endParaRPr>
                    </a:p>
                  </a:txBody>
                  <a:tcPr anchor="ctr" anchorCtr="1"/>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de-DE" sz="2400" b="1">
                          <a:solidFill>
                            <a:schemeClr val="accent6"/>
                          </a:solidFill>
                          <a:sym typeface="Wingdings" panose="05000000000000000000" pitchFamily="2" charset="2"/>
                        </a:rPr>
                        <a:t></a:t>
                      </a:r>
                      <a:endParaRPr lang="de-DE" sz="2400"/>
                    </a:p>
                  </a:txBody>
                  <a:tcPr anchor="ctr" anchorCtr="1"/>
                </a:tc>
                <a:tc>
                  <a:txBody>
                    <a:bodyPr/>
                    <a:lstStyle/>
                    <a:p>
                      <a:pPr algn="ctr"/>
                      <a:r>
                        <a:rPr lang="de-DE" sz="2400" b="1">
                          <a:solidFill>
                            <a:schemeClr val="accent6"/>
                          </a:solidFill>
                          <a:sym typeface="Wingdings" panose="05000000000000000000" pitchFamily="2" charset="2"/>
                        </a:rPr>
                        <a:t></a:t>
                      </a:r>
                      <a:endParaRPr lang="de-DE" sz="2400"/>
                    </a:p>
                  </a:txBody>
                  <a:tcPr anchor="ctr" anchorCtr="1"/>
                </a:tc>
                <a:tc>
                  <a:txBody>
                    <a:bodyPr/>
                    <a:lstStyle/>
                    <a:p>
                      <a:pPr algn="ctr"/>
                      <a:r>
                        <a:rPr lang="de-DE" sz="2400" b="1">
                          <a:solidFill>
                            <a:schemeClr val="accent6"/>
                          </a:solidFill>
                          <a:sym typeface="Wingdings" panose="05000000000000000000" pitchFamily="2" charset="2"/>
                        </a:rPr>
                        <a:t></a:t>
                      </a:r>
                      <a:endParaRPr lang="de-DE" sz="2400"/>
                    </a:p>
                  </a:txBody>
                  <a:tcPr anchor="ctr" anchorCtr="1"/>
                </a:tc>
                <a:tc>
                  <a:txBody>
                    <a:bodyPr/>
                    <a:lstStyle/>
                    <a:p>
                      <a:pPr algn="ctr"/>
                      <a:endParaRPr lang="de-DE" sz="2400"/>
                    </a:p>
                  </a:txBody>
                  <a:tcPr anchor="ctr" anchorCtr="1"/>
                </a:tc>
                <a:tc>
                  <a:txBody>
                    <a:bodyPr/>
                    <a:lstStyle/>
                    <a:p>
                      <a:pPr algn="ctr"/>
                      <a:r>
                        <a:rPr lang="de-DE" sz="2400"/>
                        <a:t>?</a:t>
                      </a:r>
                    </a:p>
                  </a:txBody>
                  <a:tcPr anchor="ctr" anchorCtr="1"/>
                </a:tc>
                <a:extLst>
                  <a:ext uri="{0D108BD9-81ED-4DB2-BD59-A6C34878D82A}">
                    <a16:rowId xmlns:a16="http://schemas.microsoft.com/office/drawing/2014/main" val="1092951310"/>
                  </a:ext>
                </a:extLst>
              </a:tr>
              <a:tr h="782312">
                <a:tc>
                  <a:txBody>
                    <a:bodyPr/>
                    <a:lstStyle/>
                    <a:p>
                      <a:pPr algn="l"/>
                      <a:r>
                        <a:rPr lang="de-DE" sz="2000"/>
                        <a:t>Windows 10</a:t>
                      </a:r>
                    </a:p>
                  </a:txBody>
                  <a:tcPr anchor="ctr" anchorCtr="1"/>
                </a:tc>
                <a:tc>
                  <a:txBody>
                    <a:bodyPr/>
                    <a:lstStyle/>
                    <a:p>
                      <a:pPr algn="ctr"/>
                      <a:r>
                        <a:rPr lang="de-DE" sz="2400" b="1">
                          <a:solidFill>
                            <a:srgbClr val="FF0000"/>
                          </a:solidFill>
                        </a:rPr>
                        <a:t>-</a:t>
                      </a:r>
                      <a:endParaRPr lang="de-DE" sz="2400"/>
                    </a:p>
                  </a:txBody>
                  <a:tcPr anchor="ctr" anchorCtr="1"/>
                </a:tc>
                <a:tc>
                  <a:txBody>
                    <a:bodyPr/>
                    <a:lstStyle/>
                    <a:p>
                      <a:pPr algn="ctr"/>
                      <a:r>
                        <a:rPr lang="de-DE" sz="2400" b="1">
                          <a:solidFill>
                            <a:srgbClr val="FF0000"/>
                          </a:solidFill>
                        </a:rPr>
                        <a:t>-</a:t>
                      </a:r>
                    </a:p>
                  </a:txBody>
                  <a:tcPr anchor="ctr" anchorCtr="1"/>
                </a:tc>
                <a:tc>
                  <a:txBody>
                    <a:bodyPr/>
                    <a:lstStyle/>
                    <a:p>
                      <a:pPr algn="ctr"/>
                      <a:r>
                        <a:rPr lang="de-DE" sz="2400" b="1">
                          <a:solidFill>
                            <a:schemeClr val="accent6"/>
                          </a:solidFill>
                          <a:sym typeface="Wingdings" panose="05000000000000000000" pitchFamily="2" charset="2"/>
                        </a:rPr>
                        <a:t></a:t>
                      </a:r>
                      <a:endParaRPr lang="de-DE" sz="2400"/>
                    </a:p>
                  </a:txBody>
                  <a:tcPr anchor="ctr" anchorCtr="1"/>
                </a:tc>
                <a:tc>
                  <a:txBody>
                    <a:bodyPr/>
                    <a:lstStyle/>
                    <a:p>
                      <a:pPr algn="ctr"/>
                      <a:r>
                        <a:rPr lang="de-DE" sz="2400" b="1">
                          <a:solidFill>
                            <a:schemeClr val="accent6"/>
                          </a:solidFill>
                          <a:sym typeface="Wingdings" panose="05000000000000000000" pitchFamily="2" charset="2"/>
                        </a:rPr>
                        <a:t></a:t>
                      </a:r>
                      <a:endParaRPr lang="de-DE" sz="2400"/>
                    </a:p>
                  </a:txBody>
                  <a:tcPr anchor="ctr" anchorCtr="1"/>
                </a:tc>
                <a:tc>
                  <a:txBody>
                    <a:bodyPr/>
                    <a:lstStyle/>
                    <a:p>
                      <a:pPr algn="ctr"/>
                      <a:r>
                        <a:rPr lang="de-DE" sz="2400" b="1">
                          <a:solidFill>
                            <a:schemeClr val="accent6"/>
                          </a:solidFill>
                          <a:sym typeface="Wingdings" panose="05000000000000000000" pitchFamily="2" charset="2"/>
                        </a:rPr>
                        <a:t></a:t>
                      </a:r>
                      <a:endParaRPr lang="de-DE" sz="2400"/>
                    </a:p>
                  </a:txBody>
                  <a:tcPr anchor="ctr" anchorCtr="1"/>
                </a:tc>
                <a:tc>
                  <a:txBody>
                    <a:bodyPr/>
                    <a:lstStyle/>
                    <a:p>
                      <a:pPr algn="ctr"/>
                      <a:r>
                        <a:rPr lang="de-DE" sz="2400"/>
                        <a:t>?</a:t>
                      </a:r>
                    </a:p>
                  </a:txBody>
                  <a:tcPr anchor="ctr" anchorCtr="1"/>
                </a:tc>
                <a:extLst>
                  <a:ext uri="{0D108BD9-81ED-4DB2-BD59-A6C34878D82A}">
                    <a16:rowId xmlns:a16="http://schemas.microsoft.com/office/drawing/2014/main" val="3677707923"/>
                  </a:ext>
                </a:extLst>
              </a:tr>
            </a:tbl>
          </a:graphicData>
        </a:graphic>
      </p:graphicFrame>
      <p:sp>
        <p:nvSpPr>
          <p:cNvPr id="3" name="Title 2"/>
          <p:cNvSpPr>
            <a:spLocks noGrp="1"/>
          </p:cNvSpPr>
          <p:nvPr>
            <p:ph type="title"/>
          </p:nvPr>
        </p:nvSpPr>
        <p:spPr/>
        <p:txBody>
          <a:bodyPr/>
          <a:lstStyle/>
          <a:p>
            <a:r>
              <a:rPr lang="de-DE"/>
              <a:t>Combinations</a:t>
            </a:r>
          </a:p>
        </p:txBody>
      </p:sp>
    </p:spTree>
    <p:extLst>
      <p:ext uri="{BB962C8B-B14F-4D97-AF65-F5344CB8AC3E}">
        <p14:creationId xmlns:p14="http://schemas.microsoft.com/office/powerpoint/2010/main" val="18049029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de-DE"/>
              <a:t>Podcast: Sliding Windows</a:t>
            </a:r>
          </a:p>
        </p:txBody>
      </p:sp>
      <p:sp>
        <p:nvSpPr>
          <p:cNvPr id="6" name="Content Placeholder 5"/>
          <p:cNvSpPr>
            <a:spLocks noGrp="1"/>
          </p:cNvSpPr>
          <p:nvPr>
            <p:ph idx="1"/>
          </p:nvPr>
        </p:nvSpPr>
        <p:spPr>
          <a:xfrm>
            <a:off x="828675" y="1451429"/>
            <a:ext cx="10515600" cy="4725534"/>
          </a:xfrm>
        </p:spPr>
        <p:txBody>
          <a:bodyPr>
            <a:normAutofit fontScale="92500" lnSpcReduction="10000"/>
          </a:bodyPr>
          <a:lstStyle/>
          <a:p>
            <a:pPr marL="0" indent="0">
              <a:buNone/>
            </a:pPr>
            <a:r>
              <a:rPr lang="en-US" sz="2400"/>
              <a:t>       </a:t>
            </a:r>
            <a:r>
              <a:rPr lang="en-US" sz="2600"/>
              <a:t>www.slidingwindows.de/?feed=slw-mp3</a:t>
            </a:r>
          </a:p>
          <a:p>
            <a:pPr marL="0" indent="0">
              <a:buNone/>
            </a:pPr>
            <a:br>
              <a:rPr lang="en-US" sz="2200"/>
            </a:br>
            <a:r>
              <a:rPr lang="en-US"/>
              <a:t>Get-Guest</a:t>
            </a:r>
            <a:endParaRPr lang="en-US" sz="2200"/>
          </a:p>
          <a:p>
            <a:r>
              <a:rPr lang="en-US" sz="2600"/>
              <a:t>Bruce Payette</a:t>
            </a:r>
          </a:p>
          <a:p>
            <a:r>
              <a:rPr lang="en-US" sz="2600"/>
              <a:t>Bartek Bielawski, Joey Aiello</a:t>
            </a:r>
          </a:p>
          <a:p>
            <a:r>
              <a:rPr lang="en-US" sz="2600"/>
              <a:t>Rolf Masuch</a:t>
            </a:r>
          </a:p>
          <a:p>
            <a:pPr marL="0" indent="0">
              <a:buNone/>
            </a:pPr>
            <a:r>
              <a:rPr lang="en-US" sz="2200"/>
              <a:t>   (..) </a:t>
            </a:r>
            <a:br>
              <a:rPr lang="en-US" sz="2200"/>
            </a:br>
            <a:r>
              <a:rPr lang="en-US" sz="2200"/>
              <a:t> </a:t>
            </a:r>
            <a:endParaRPr lang="de-DE" sz="2200"/>
          </a:p>
        </p:txBody>
      </p:sp>
      <p:pic>
        <p:nvPicPr>
          <p:cNvPr id="8" name="Picture 2" descr="http://upload.wikimedia.org/wikipedia/de/thumb/8/8b/Apple_Podcast_logo.svg/800px-Apple_Podcast_logo.sv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10166" y="1574931"/>
            <a:ext cx="393423" cy="393423"/>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http://www.thorsten-butz.de/wp-content/uploads/2013/11/slw_logo600x600.jpg">
            <a:extLst>
              <a:ext uri="{FF2B5EF4-FFF2-40B4-BE49-F238E27FC236}">
                <a16:creationId xmlns:a16="http://schemas.microsoft.com/office/drawing/2014/main" id="{D11F9002-9EC2-4156-94CA-90906E1B992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13249" y="1517312"/>
            <a:ext cx="4659651" cy="46596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98470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Dazed and confused ..</a:t>
            </a:r>
          </a:p>
        </p:txBody>
      </p:sp>
      <p:sp>
        <p:nvSpPr>
          <p:cNvPr id="3" name="Content Placeholder 2"/>
          <p:cNvSpPr>
            <a:spLocks noGrp="1"/>
          </p:cNvSpPr>
          <p:nvPr>
            <p:ph idx="1"/>
          </p:nvPr>
        </p:nvSpPr>
        <p:spPr/>
        <p:txBody>
          <a:bodyPr>
            <a:normAutofit fontScale="92500" lnSpcReduction="20000"/>
          </a:bodyPr>
          <a:lstStyle/>
          <a:p>
            <a:pPr marL="514350" indent="-514350">
              <a:buFont typeface="Arial" panose="020B0604020202020204" pitchFamily="34" charset="0"/>
              <a:buAutoNum type="alphaLcParenR"/>
            </a:pPr>
            <a:r>
              <a:rPr lang="de-DE"/>
              <a:t>Docker Toolbox</a:t>
            </a:r>
            <a:br>
              <a:rPr lang="de-DE"/>
            </a:br>
            <a:r>
              <a:rPr lang="de-DE" sz="2400"/>
              <a:t>Legacy: "older Mac + Windows OS",</a:t>
            </a:r>
            <a:br>
              <a:rPr lang="de-DE" sz="2400"/>
            </a:br>
            <a:r>
              <a:rPr lang="de-DE" sz="2400"/>
              <a:t>uses Virtualbox</a:t>
            </a:r>
            <a:endParaRPr lang="de-DE"/>
          </a:p>
          <a:p>
            <a:pPr marL="514350" indent="-514350">
              <a:buAutoNum type="alphaLcParenR"/>
            </a:pPr>
            <a:r>
              <a:rPr lang="de-DE"/>
              <a:t>Docker for Windows</a:t>
            </a:r>
            <a:br>
              <a:rPr lang="de-DE"/>
            </a:br>
            <a:r>
              <a:rPr lang="de-DE" sz="2400"/>
              <a:t>uses Hyper-V  + Windows Containers</a:t>
            </a:r>
            <a:br>
              <a:rPr lang="de-DE" sz="2400"/>
            </a:br>
            <a:r>
              <a:rPr lang="de-DE" sz="2400"/>
              <a:t>Linux + Windows Containers</a:t>
            </a:r>
            <a:endParaRPr lang="de-DE"/>
          </a:p>
          <a:p>
            <a:pPr marL="514350" indent="-514350">
              <a:buFont typeface="Arial" panose="020B0604020202020204" pitchFamily="34" charset="0"/>
              <a:buAutoNum type="alphaLcParenR"/>
            </a:pPr>
            <a:r>
              <a:rPr lang="de-DE"/>
              <a:t>Containers for Windows</a:t>
            </a:r>
            <a:br>
              <a:rPr lang="de-DE"/>
            </a:br>
            <a:r>
              <a:rPr lang="de-DE" sz="2400"/>
              <a:t>native Windows Containers, </a:t>
            </a:r>
            <a:br>
              <a:rPr lang="de-DE" sz="2400"/>
            </a:br>
            <a:r>
              <a:rPr lang="de-DE" sz="2400"/>
              <a:t>no (G)UI, Isolation: Hyper-V</a:t>
            </a:r>
          </a:p>
          <a:p>
            <a:pPr marL="514350" indent="-514350">
              <a:buFont typeface="Arial" panose="020B0604020202020204" pitchFamily="34" charset="0"/>
              <a:buAutoNum type="alphaLcParenR"/>
            </a:pPr>
            <a:endParaRPr lang="de-DE"/>
          </a:p>
          <a:p>
            <a:pPr marL="514350" indent="-514350">
              <a:buAutoNum type="alphaLcParenR"/>
            </a:pPr>
            <a:endParaRPr lang="de-DE"/>
          </a:p>
        </p:txBody>
      </p:sp>
      <p:pic>
        <p:nvPicPr>
          <p:cNvPr id="9" name="Picture 8"/>
          <p:cNvPicPr>
            <a:picLocks noChangeAspect="1"/>
          </p:cNvPicPr>
          <p:nvPr/>
        </p:nvPicPr>
        <p:blipFill>
          <a:blip r:embed="rId3"/>
          <a:stretch>
            <a:fillRect/>
          </a:stretch>
        </p:blipFill>
        <p:spPr>
          <a:xfrm>
            <a:off x="7315541" y="4687305"/>
            <a:ext cx="3952875" cy="1971675"/>
          </a:xfrm>
          <a:prstGeom prst="rect">
            <a:avLst/>
          </a:prstGeom>
        </p:spPr>
      </p:pic>
      <p:pic>
        <p:nvPicPr>
          <p:cNvPr id="10" name="Picture 9"/>
          <p:cNvPicPr>
            <a:picLocks noChangeAspect="1"/>
          </p:cNvPicPr>
          <p:nvPr/>
        </p:nvPicPr>
        <p:blipFill>
          <a:blip r:embed="rId4"/>
          <a:stretch>
            <a:fillRect/>
          </a:stretch>
        </p:blipFill>
        <p:spPr>
          <a:xfrm>
            <a:off x="8229941" y="2716380"/>
            <a:ext cx="1619250" cy="1590675"/>
          </a:xfrm>
          <a:prstGeom prst="rect">
            <a:avLst/>
          </a:prstGeom>
        </p:spPr>
      </p:pic>
      <p:pic>
        <p:nvPicPr>
          <p:cNvPr id="12" name="Picture 11"/>
          <p:cNvPicPr>
            <a:picLocks noChangeAspect="1"/>
          </p:cNvPicPr>
          <p:nvPr/>
        </p:nvPicPr>
        <p:blipFill>
          <a:blip r:embed="rId5"/>
          <a:stretch>
            <a:fillRect/>
          </a:stretch>
        </p:blipFill>
        <p:spPr>
          <a:xfrm>
            <a:off x="7908288" y="548468"/>
            <a:ext cx="2262556" cy="1893005"/>
          </a:xfrm>
          <a:prstGeom prst="rect">
            <a:avLst/>
          </a:prstGeom>
        </p:spPr>
      </p:pic>
      <p:cxnSp>
        <p:nvCxnSpPr>
          <p:cNvPr id="17" name="Gerade Verbindung mit Pfeil 11"/>
          <p:cNvCxnSpPr>
            <a:cxnSpLocks/>
          </p:cNvCxnSpPr>
          <p:nvPr/>
        </p:nvCxnSpPr>
        <p:spPr>
          <a:xfrm flipH="1">
            <a:off x="5785796" y="1884232"/>
            <a:ext cx="1148190" cy="0"/>
          </a:xfrm>
          <a:prstGeom prst="straightConnector1">
            <a:avLst/>
          </a:prstGeom>
          <a:ln w="38100">
            <a:solidFill>
              <a:srgbClr val="FD010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0" name="Gerade Verbindung mit Pfeil 11"/>
          <p:cNvCxnSpPr>
            <a:cxnSpLocks/>
          </p:cNvCxnSpPr>
          <p:nvPr/>
        </p:nvCxnSpPr>
        <p:spPr>
          <a:xfrm flipH="1">
            <a:off x="5861996" y="3317082"/>
            <a:ext cx="1106785" cy="0"/>
          </a:xfrm>
          <a:prstGeom prst="straightConnector1">
            <a:avLst/>
          </a:prstGeom>
          <a:ln w="38100">
            <a:solidFill>
              <a:srgbClr val="3C639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3" name="Gerade Verbindung mit Pfeil 11"/>
          <p:cNvCxnSpPr>
            <a:cxnSpLocks/>
          </p:cNvCxnSpPr>
          <p:nvPr/>
        </p:nvCxnSpPr>
        <p:spPr>
          <a:xfrm flipH="1">
            <a:off x="5846837" y="4849939"/>
            <a:ext cx="1121944" cy="1"/>
          </a:xfrm>
          <a:prstGeom prst="straightConnector1">
            <a:avLst/>
          </a:prstGeom>
          <a:ln w="38100">
            <a:solidFill>
              <a:schemeClr val="tx1">
                <a:lumMod val="50000"/>
                <a:lumOff val="50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rot="16200000">
            <a:off x="-3198167" y="3198169"/>
            <a:ext cx="6858000" cy="461665"/>
          </a:xfrm>
          <a:prstGeom prst="rect">
            <a:avLst/>
          </a:prstGeom>
          <a:solidFill>
            <a:srgbClr val="D0E2FE"/>
          </a:solidFill>
        </p:spPr>
        <p:txBody>
          <a:bodyPr wrap="square" rtlCol="0">
            <a:spAutoFit/>
          </a:bodyPr>
          <a:lstStyle/>
          <a:p>
            <a:pPr algn="ctr">
              <a:spcBef>
                <a:spcPts val="2200"/>
              </a:spcBef>
            </a:pPr>
            <a:r>
              <a:rPr lang="de-DE" sz="2400"/>
              <a:t>DESKTOP</a:t>
            </a:r>
          </a:p>
        </p:txBody>
      </p:sp>
    </p:spTree>
    <p:extLst>
      <p:ext uri="{BB962C8B-B14F-4D97-AF65-F5344CB8AC3E}">
        <p14:creationId xmlns:p14="http://schemas.microsoft.com/office/powerpoint/2010/main" val="233397538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de-DE"/>
              <a:t>Install "Docker for Windows" (on Win 10)</a:t>
            </a:r>
          </a:p>
        </p:txBody>
      </p:sp>
      <p:sp>
        <p:nvSpPr>
          <p:cNvPr id="3" name="Content Placeholder 2"/>
          <p:cNvSpPr>
            <a:spLocks noGrp="1"/>
          </p:cNvSpPr>
          <p:nvPr>
            <p:ph idx="1"/>
          </p:nvPr>
        </p:nvSpPr>
        <p:spPr/>
        <p:txBody>
          <a:bodyPr>
            <a:normAutofit/>
          </a:bodyPr>
          <a:lstStyle/>
          <a:p>
            <a:r>
              <a:rPr lang="de-DE">
                <a:solidFill>
                  <a:srgbClr val="006400"/>
                </a:solidFill>
              </a:rPr>
              <a:t>#Requires -RunAsAdministrator</a:t>
            </a:r>
            <a:endParaRPr lang="de-DE">
              <a:solidFill>
                <a:prstClr val="black"/>
              </a:solidFill>
            </a:endParaRPr>
          </a:p>
          <a:p>
            <a:r>
              <a:rPr lang="en-US">
                <a:solidFill>
                  <a:srgbClr val="0000FF"/>
                </a:solidFill>
              </a:rPr>
              <a:t>Enable-WindowsOptionalFeature</a:t>
            </a:r>
            <a:r>
              <a:rPr lang="en-US">
                <a:solidFill>
                  <a:prstClr val="black"/>
                </a:solidFill>
              </a:rPr>
              <a:t> –</a:t>
            </a:r>
            <a:r>
              <a:rPr lang="en-US">
                <a:solidFill>
                  <a:srgbClr val="000080"/>
                </a:solidFill>
              </a:rPr>
              <a:t>Online </a:t>
            </a:r>
            <a:r>
              <a:rPr lang="en-US">
                <a:solidFill>
                  <a:prstClr val="black"/>
                </a:solidFill>
              </a:rPr>
              <a:t> -No</a:t>
            </a:r>
            <a:r>
              <a:rPr lang="en-US">
                <a:solidFill>
                  <a:srgbClr val="000080"/>
                </a:solidFill>
              </a:rPr>
              <a:t>Restart </a:t>
            </a:r>
            <a:br>
              <a:rPr lang="en-US">
                <a:solidFill>
                  <a:srgbClr val="000080"/>
                </a:solidFill>
              </a:rPr>
            </a:br>
            <a:r>
              <a:rPr lang="en-US">
                <a:solidFill>
                  <a:srgbClr val="000080"/>
                </a:solidFill>
              </a:rPr>
              <a:t>	</a:t>
            </a:r>
            <a:r>
              <a:rPr lang="en-US">
                <a:solidFill>
                  <a:prstClr val="black"/>
                </a:solidFill>
              </a:rPr>
              <a:t>-Fea</a:t>
            </a:r>
            <a:r>
              <a:rPr lang="en-US">
                <a:solidFill>
                  <a:srgbClr val="000080"/>
                </a:solidFill>
              </a:rPr>
              <a:t>tureName</a:t>
            </a:r>
            <a:r>
              <a:rPr lang="en-US">
                <a:solidFill>
                  <a:prstClr val="black"/>
                </a:solidFill>
              </a:rPr>
              <a:t> </a:t>
            </a:r>
            <a:r>
              <a:rPr lang="en-US">
                <a:solidFill>
                  <a:srgbClr val="8B0000"/>
                </a:solidFill>
              </a:rPr>
              <a:t>'Microsoft-Hyper-V-All','Containers'</a:t>
            </a:r>
            <a:br>
              <a:rPr lang="en-US">
                <a:solidFill>
                  <a:srgbClr val="8B0000"/>
                </a:solidFill>
              </a:rPr>
            </a:br>
            <a:r>
              <a:rPr lang="de-DE">
                <a:solidFill>
                  <a:srgbClr val="0000FF"/>
                </a:solidFill>
              </a:rPr>
              <a:t>Invoke-WebRequest</a:t>
            </a:r>
            <a:r>
              <a:rPr lang="de-DE">
                <a:solidFill>
                  <a:prstClr val="black"/>
                </a:solidFill>
              </a:rPr>
              <a:t> </a:t>
            </a:r>
            <a:br>
              <a:rPr lang="de-DE">
                <a:solidFill>
                  <a:prstClr val="black"/>
                </a:solidFill>
              </a:rPr>
            </a:br>
            <a:r>
              <a:rPr lang="de-DE">
                <a:solidFill>
                  <a:prstClr val="black"/>
                </a:solidFill>
              </a:rPr>
              <a:t>	</a:t>
            </a:r>
            <a:r>
              <a:rPr lang="de-DE">
                <a:solidFill>
                  <a:srgbClr val="000080"/>
                </a:solidFill>
              </a:rPr>
              <a:t>-uri</a:t>
            </a:r>
            <a:r>
              <a:rPr lang="de-DE">
                <a:solidFill>
                  <a:prstClr val="black"/>
                </a:solidFill>
              </a:rPr>
              <a:t> </a:t>
            </a:r>
            <a:r>
              <a:rPr lang="de-DE">
                <a:solidFill>
                  <a:srgbClr val="8B0000"/>
                </a:solidFill>
              </a:rPr>
              <a:t>'https://download.docker.com/win/stable/InstallDocker.msi'</a:t>
            </a:r>
            <a:r>
              <a:rPr lang="de-DE">
                <a:solidFill>
                  <a:prstClr val="black"/>
                </a:solidFill>
              </a:rPr>
              <a:t> </a:t>
            </a:r>
          </a:p>
          <a:p>
            <a:r>
              <a:rPr lang="de-DE">
                <a:solidFill>
                  <a:prstClr val="black"/>
                </a:solidFill>
              </a:rPr>
              <a:t>	</a:t>
            </a:r>
            <a:r>
              <a:rPr lang="de-DE">
                <a:solidFill>
                  <a:srgbClr val="000080"/>
                </a:solidFill>
              </a:rPr>
              <a:t>-OutFile</a:t>
            </a:r>
            <a:r>
              <a:rPr lang="de-DE">
                <a:solidFill>
                  <a:prstClr val="black"/>
                </a:solidFill>
              </a:rPr>
              <a:t> </a:t>
            </a:r>
            <a:r>
              <a:rPr lang="de-DE">
                <a:solidFill>
                  <a:srgbClr val="8B0000"/>
                </a:solidFill>
              </a:rPr>
              <a:t>'c:\InstallDocker.msi'</a:t>
            </a:r>
            <a:endParaRPr lang="de-DE">
              <a:solidFill>
                <a:prstClr val="black"/>
              </a:solidFill>
            </a:endParaRPr>
          </a:p>
          <a:p>
            <a:r>
              <a:rPr lang="de-DE">
                <a:solidFill>
                  <a:srgbClr val="0000FF"/>
                </a:solidFill>
              </a:rPr>
              <a:t>msiexec.exe</a:t>
            </a:r>
            <a:r>
              <a:rPr lang="de-DE">
                <a:solidFill>
                  <a:prstClr val="black"/>
                </a:solidFill>
              </a:rPr>
              <a:t> </a:t>
            </a:r>
            <a:r>
              <a:rPr lang="de-DE">
                <a:solidFill>
                  <a:srgbClr val="8A2BE2"/>
                </a:solidFill>
              </a:rPr>
              <a:t>/i</a:t>
            </a:r>
            <a:r>
              <a:rPr lang="de-DE">
                <a:solidFill>
                  <a:prstClr val="black"/>
                </a:solidFill>
              </a:rPr>
              <a:t> </a:t>
            </a:r>
            <a:r>
              <a:rPr lang="de-DE">
                <a:solidFill>
                  <a:srgbClr val="8B0000"/>
                </a:solidFill>
              </a:rPr>
              <a:t>'c:\InstallDocker.msi'</a:t>
            </a:r>
            <a:r>
              <a:rPr lang="de-DE">
                <a:solidFill>
                  <a:prstClr val="black"/>
                </a:solidFill>
              </a:rPr>
              <a:t> </a:t>
            </a:r>
            <a:r>
              <a:rPr lang="de-DE">
                <a:solidFill>
                  <a:srgbClr val="8A2BE2"/>
                </a:solidFill>
              </a:rPr>
              <a:t>/passive</a:t>
            </a:r>
            <a:r>
              <a:rPr lang="de-DE">
                <a:solidFill>
                  <a:prstClr val="black"/>
                </a:solidFill>
              </a:rPr>
              <a:t> </a:t>
            </a:r>
            <a:r>
              <a:rPr lang="de-DE">
                <a:solidFill>
                  <a:srgbClr val="8A2BE2"/>
                </a:solidFill>
              </a:rPr>
              <a:t>/forcerestart </a:t>
            </a:r>
          </a:p>
          <a:p>
            <a:endParaRPr lang="de-DE"/>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45400" y="5854700"/>
            <a:ext cx="4546600" cy="1003300"/>
          </a:xfrm>
          <a:prstGeom prst="rect">
            <a:avLst/>
          </a:prstGeom>
        </p:spPr>
      </p:pic>
    </p:spTree>
    <p:extLst>
      <p:ext uri="{BB962C8B-B14F-4D97-AF65-F5344CB8AC3E}">
        <p14:creationId xmlns:p14="http://schemas.microsoft.com/office/powerpoint/2010/main" val="200980644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"Docker on Windows" (April 2017)</a:t>
            </a:r>
          </a:p>
        </p:txBody>
      </p:sp>
      <p:sp>
        <p:nvSpPr>
          <p:cNvPr id="3" name="Content Placeholder 2"/>
          <p:cNvSpPr>
            <a:spLocks noGrp="1"/>
          </p:cNvSpPr>
          <p:nvPr>
            <p:ph idx="1"/>
          </p:nvPr>
        </p:nvSpPr>
        <p:spPr/>
        <p:txBody>
          <a:bodyPr>
            <a:normAutofit/>
          </a:bodyPr>
          <a:lstStyle/>
          <a:p>
            <a:pPr marL="342900" indent="-342900">
              <a:buFont typeface="Arial" panose="020B0604020202020204" pitchFamily="34" charset="0"/>
              <a:buChar char="•"/>
            </a:pPr>
            <a:r>
              <a:rPr lang="de-DE" sz="2400"/>
              <a:t>"Community Edition"</a:t>
            </a:r>
          </a:p>
          <a:p>
            <a:pPr marL="342900" indent="-342900">
              <a:buFont typeface="Arial" panose="020B0604020202020204" pitchFamily="34" charset="0"/>
              <a:buChar char="•"/>
            </a:pPr>
            <a:r>
              <a:rPr lang="de-DE" sz="2400" b="1">
                <a:latin typeface="Consolas" panose="020B0609020204030204" pitchFamily="49" charset="0"/>
              </a:rPr>
              <a:t>docker version:</a:t>
            </a:r>
            <a:br>
              <a:rPr lang="de-DE" sz="2400" b="1">
                <a:latin typeface="Consolas" panose="020B0609020204030204" pitchFamily="49" charset="0"/>
              </a:rPr>
            </a:br>
            <a:r>
              <a:rPr lang="de-DE" sz="2000" b="1">
                <a:latin typeface="Consolas" panose="020B0609020204030204" pitchFamily="49" charset="0"/>
              </a:rPr>
              <a:t>Version 17.03.1-ce (Client, Server)</a:t>
            </a:r>
            <a:endParaRPr lang="de-DE" sz="2400" b="1">
              <a:latin typeface="Consolas" panose="020B0609020204030204" pitchFamily="49" charset="0"/>
            </a:endParaRPr>
          </a:p>
          <a:p>
            <a:pPr marL="342900" indent="-342900">
              <a:buFont typeface="Arial" panose="020B0604020202020204" pitchFamily="34" charset="0"/>
              <a:buChar char="•"/>
            </a:pPr>
            <a:r>
              <a:rPr lang="de-DE" sz="2400"/>
              <a:t>Supports Windows Containers, </a:t>
            </a:r>
            <a:br>
              <a:rPr lang="de-DE" sz="2400"/>
            </a:br>
            <a:r>
              <a:rPr lang="de-DE" sz="2000"/>
              <a:t>Hyper-V isolation only</a:t>
            </a:r>
          </a:p>
          <a:p>
            <a:pPr marL="342900" indent="-342900">
              <a:buFont typeface="Arial" panose="020B0604020202020204" pitchFamily="34" charset="0"/>
              <a:buChar char="•"/>
            </a:pPr>
            <a:r>
              <a:rPr lang="de-DE" sz="2400"/>
              <a:t>Supports Linux Containers</a:t>
            </a:r>
            <a:br>
              <a:rPr lang="de-DE" sz="2400"/>
            </a:br>
            <a:r>
              <a:rPr lang="de-DE" sz="2000"/>
              <a:t>via Alpine Linux VM in Hyper-V</a:t>
            </a:r>
          </a:p>
          <a:p>
            <a:pPr marL="342900" indent="-342900">
              <a:buFont typeface="Arial" panose="020B0604020202020204" pitchFamily="34" charset="0"/>
              <a:buChar char="•"/>
            </a:pPr>
            <a:endParaRPr lang="de-DE" sz="2400"/>
          </a:p>
          <a:p>
            <a:pPr marL="342900" indent="-342900">
              <a:buFont typeface="Arial" panose="020B0604020202020204" pitchFamily="34" charset="0"/>
              <a:buChar char="•"/>
            </a:pPr>
            <a:endParaRPr lang="de-DE" sz="2400"/>
          </a:p>
        </p:txBody>
      </p:sp>
      <p:pic>
        <p:nvPicPr>
          <p:cNvPr id="6" name="Picture 5"/>
          <p:cNvPicPr>
            <a:picLocks noChangeAspect="1"/>
          </p:cNvPicPr>
          <p:nvPr/>
        </p:nvPicPr>
        <p:blipFill>
          <a:blip r:embed="rId3"/>
          <a:stretch>
            <a:fillRect/>
          </a:stretch>
        </p:blipFill>
        <p:spPr>
          <a:xfrm>
            <a:off x="9337850" y="0"/>
            <a:ext cx="2854150" cy="6858000"/>
          </a:xfrm>
          <a:prstGeom prst="rect">
            <a:avLst/>
          </a:prstGeom>
        </p:spPr>
      </p:pic>
    </p:spTree>
    <p:extLst>
      <p:ext uri="{BB962C8B-B14F-4D97-AF65-F5344CB8AC3E}">
        <p14:creationId xmlns:p14="http://schemas.microsoft.com/office/powerpoint/2010/main" val="10818704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PowerShell Cmdlets for Docker  (April 2017)</a:t>
            </a:r>
          </a:p>
        </p:txBody>
      </p:sp>
      <p:sp>
        <p:nvSpPr>
          <p:cNvPr id="5" name="Rectangle 4"/>
          <p:cNvSpPr/>
          <p:nvPr/>
        </p:nvSpPr>
        <p:spPr>
          <a:xfrm>
            <a:off x="887248" y="6286680"/>
            <a:ext cx="5720092" cy="369332"/>
          </a:xfrm>
          <a:prstGeom prst="rect">
            <a:avLst/>
          </a:prstGeom>
        </p:spPr>
        <p:txBody>
          <a:bodyPr wrap="none">
            <a:spAutoFit/>
          </a:bodyPr>
          <a:lstStyle/>
          <a:p>
            <a:r>
              <a:rPr lang="de-DE"/>
              <a:t>https://github.com/Microsoft/Docker-PowerShell/releases</a:t>
            </a:r>
          </a:p>
        </p:txBody>
      </p:sp>
      <p:pic>
        <p:nvPicPr>
          <p:cNvPr id="3" name="Picture 2"/>
          <p:cNvPicPr>
            <a:picLocks noChangeAspect="1"/>
          </p:cNvPicPr>
          <p:nvPr/>
        </p:nvPicPr>
        <p:blipFill>
          <a:blip r:embed="rId3"/>
          <a:stretch>
            <a:fillRect/>
          </a:stretch>
        </p:blipFill>
        <p:spPr>
          <a:xfrm>
            <a:off x="823912" y="1247775"/>
            <a:ext cx="10544175" cy="4362450"/>
          </a:xfrm>
          <a:prstGeom prst="rect">
            <a:avLst/>
          </a:prstGeom>
        </p:spPr>
      </p:pic>
    </p:spTree>
    <p:extLst>
      <p:ext uri="{BB962C8B-B14F-4D97-AF65-F5344CB8AC3E}">
        <p14:creationId xmlns:p14="http://schemas.microsoft.com/office/powerpoint/2010/main" val="185122651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What's beyond ...</a:t>
            </a:r>
          </a:p>
        </p:txBody>
      </p:sp>
      <p:sp>
        <p:nvSpPr>
          <p:cNvPr id="6" name="Content Placeholder 5"/>
          <p:cNvSpPr>
            <a:spLocks noGrp="1"/>
          </p:cNvSpPr>
          <p:nvPr>
            <p:ph idx="1"/>
          </p:nvPr>
        </p:nvSpPr>
        <p:spPr>
          <a:xfrm>
            <a:off x="8255000" y="1367549"/>
            <a:ext cx="3719286" cy="4725534"/>
          </a:xfrm>
        </p:spPr>
        <p:txBody>
          <a:bodyPr>
            <a:normAutofit/>
          </a:bodyPr>
          <a:lstStyle/>
          <a:p>
            <a:pPr marL="0" indent="0">
              <a:buNone/>
            </a:pPr>
            <a:r>
              <a:rPr lang="de-DE" sz="2400"/>
              <a:t>Project Barcelona,</a:t>
            </a:r>
            <a:br>
              <a:rPr lang="de-DE" sz="2400"/>
            </a:br>
            <a:r>
              <a:rPr lang="de-DE" sz="2400"/>
              <a:t>Windows 10 v1703</a:t>
            </a:r>
          </a:p>
          <a:p>
            <a:pPr marL="0" indent="0">
              <a:buNone/>
            </a:pPr>
            <a:endParaRPr lang="de-DE" sz="3200"/>
          </a:p>
        </p:txBody>
      </p:sp>
      <p:pic>
        <p:nvPicPr>
          <p:cNvPr id="7" name="Content Placeholder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8675" y="1367095"/>
            <a:ext cx="7229387" cy="4725988"/>
          </a:xfrm>
          <a:prstGeom prst="rect">
            <a:avLst/>
          </a:prstGeom>
        </p:spPr>
      </p:pic>
    </p:spTree>
    <p:extLst>
      <p:ext uri="{BB962C8B-B14F-4D97-AF65-F5344CB8AC3E}">
        <p14:creationId xmlns:p14="http://schemas.microsoft.com/office/powerpoint/2010/main" val="89657915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The future of nano server</a:t>
            </a:r>
          </a:p>
        </p:txBody>
      </p:sp>
      <p:sp>
        <p:nvSpPr>
          <p:cNvPr id="3" name="Content Placeholder 2"/>
          <p:cNvSpPr>
            <a:spLocks noGrp="1"/>
          </p:cNvSpPr>
          <p:nvPr>
            <p:ph idx="1"/>
          </p:nvPr>
        </p:nvSpPr>
        <p:spPr/>
        <p:txBody>
          <a:bodyPr>
            <a:normAutofit fontScale="92500" lnSpcReduction="20000"/>
          </a:bodyPr>
          <a:lstStyle/>
          <a:p>
            <a:pPr marL="0" indent="0" algn="ctr">
              <a:buNone/>
            </a:pPr>
            <a:r>
              <a:rPr lang="de-DE" sz="23900">
                <a:solidFill>
                  <a:schemeClr val="tx1"/>
                </a:solidFill>
              </a:rPr>
              <a:t>?</a:t>
            </a:r>
          </a:p>
        </p:txBody>
      </p:sp>
    </p:spTree>
    <p:extLst>
      <p:ext uri="{BB962C8B-B14F-4D97-AF65-F5344CB8AC3E}">
        <p14:creationId xmlns:p14="http://schemas.microsoft.com/office/powerpoint/2010/main" val="1493354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087DDA9-6F12-4CF3-B2D7-C51F0B745126}"/>
              </a:ext>
            </a:extLst>
          </p:cNvPr>
          <p:cNvSpPr>
            <a:spLocks noGrp="1"/>
          </p:cNvSpPr>
          <p:nvPr>
            <p:ph type="title"/>
          </p:nvPr>
        </p:nvSpPr>
        <p:spPr/>
        <p:txBody>
          <a:bodyPr/>
          <a:lstStyle/>
          <a:p>
            <a:r>
              <a:rPr lang="de-DE"/>
              <a:t>                   2016                                               2017</a:t>
            </a:r>
          </a:p>
        </p:txBody>
      </p:sp>
      <p:pic>
        <p:nvPicPr>
          <p:cNvPr id="5" name="Picture 2" descr="https://upload.wikimedia.org/wikipedia/commons/thumb/f/f7/The_Scream_Pastel.jpg/800px-The_Scream_Pastel.jpg">
            <a:extLst>
              <a:ext uri="{FF2B5EF4-FFF2-40B4-BE49-F238E27FC236}">
                <a16:creationId xmlns:a16="http://schemas.microsoft.com/office/drawing/2014/main" id="{4E32F574-80D7-4F35-A171-3468B6AFCD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86309" y="1168400"/>
            <a:ext cx="4087833" cy="5447038"/>
          </a:xfrm>
          <a:prstGeom prst="rect">
            <a:avLst/>
          </a:prstGeom>
          <a:noFill/>
          <a:extLst>
            <a:ext uri="{909E8E84-426E-40DD-AFC4-6F175D3DCCD1}">
              <a14:hiddenFill xmlns:a14="http://schemas.microsoft.com/office/drawing/2010/main">
                <a:solidFill>
                  <a:srgbClr val="FFFFFF"/>
                </a:solidFill>
              </a14:hiddenFill>
            </a:ext>
          </a:extLst>
        </p:spPr>
      </p:pic>
      <p:grpSp>
        <p:nvGrpSpPr>
          <p:cNvPr id="8" name="Gruppieren 7">
            <a:extLst>
              <a:ext uri="{FF2B5EF4-FFF2-40B4-BE49-F238E27FC236}">
                <a16:creationId xmlns:a16="http://schemas.microsoft.com/office/drawing/2014/main" id="{0A5DE8D4-A83C-4052-8AE4-60F85B424B34}"/>
              </a:ext>
            </a:extLst>
          </p:cNvPr>
          <p:cNvGrpSpPr/>
          <p:nvPr/>
        </p:nvGrpSpPr>
        <p:grpSpPr>
          <a:xfrm>
            <a:off x="205091" y="1320907"/>
            <a:ext cx="6538609" cy="4724400"/>
            <a:chOff x="624191" y="1295507"/>
            <a:chExt cx="6538609" cy="4724400"/>
          </a:xfrm>
        </p:grpSpPr>
        <p:pic>
          <p:nvPicPr>
            <p:cNvPr id="7" name="Grafik 6">
              <a:extLst>
                <a:ext uri="{FF2B5EF4-FFF2-40B4-BE49-F238E27FC236}">
                  <a16:creationId xmlns:a16="http://schemas.microsoft.com/office/drawing/2014/main" id="{CA37C3CD-5163-4DC9-8BD1-D499D5306EDF}"/>
                </a:ext>
              </a:extLst>
            </p:cNvPr>
            <p:cNvPicPr>
              <a:picLocks noChangeAspect="1"/>
            </p:cNvPicPr>
            <p:nvPr/>
          </p:nvPicPr>
          <p:blipFill>
            <a:blip r:embed="rId3"/>
            <a:stretch>
              <a:fillRect/>
            </a:stretch>
          </p:blipFill>
          <p:spPr>
            <a:xfrm>
              <a:off x="624191" y="1295507"/>
              <a:ext cx="6324600" cy="4724400"/>
            </a:xfrm>
            <a:prstGeom prst="rect">
              <a:avLst/>
            </a:prstGeom>
          </p:spPr>
        </p:pic>
        <p:sp>
          <p:nvSpPr>
            <p:cNvPr id="6" name="Rechteck 5">
              <a:extLst>
                <a:ext uri="{FF2B5EF4-FFF2-40B4-BE49-F238E27FC236}">
                  <a16:creationId xmlns:a16="http://schemas.microsoft.com/office/drawing/2014/main" id="{2FA21BF3-5920-4758-B191-082A4DA8B46F}"/>
                </a:ext>
              </a:extLst>
            </p:cNvPr>
            <p:cNvSpPr/>
            <p:nvPr/>
          </p:nvSpPr>
          <p:spPr>
            <a:xfrm>
              <a:off x="1066800" y="4412114"/>
              <a:ext cx="6096000" cy="646331"/>
            </a:xfrm>
            <a:prstGeom prst="rect">
              <a:avLst/>
            </a:prstGeom>
          </p:spPr>
          <p:txBody>
            <a:bodyPr>
              <a:spAutoFit/>
            </a:bodyPr>
            <a:lstStyle/>
            <a:p>
              <a:r>
                <a:rPr lang="de-DE" b="1">
                  <a:solidFill>
                    <a:schemeClr val="accent6"/>
                  </a:solidFill>
                </a:rPr>
                <a:t>https://blogs.technet.microsoft.com/windowsserver/2016/</a:t>
              </a:r>
            </a:p>
            <a:p>
              <a:r>
                <a:rPr lang="de-DE" b="1">
                  <a:solidFill>
                    <a:schemeClr val="accent6"/>
                  </a:solidFill>
                </a:rPr>
                <a:t>02/10/exploring-nano-server-for-windows-server-2016/</a:t>
              </a:r>
            </a:p>
          </p:txBody>
        </p:sp>
      </p:grpSp>
    </p:spTree>
    <p:extLst>
      <p:ext uri="{BB962C8B-B14F-4D97-AF65-F5344CB8AC3E}">
        <p14:creationId xmlns:p14="http://schemas.microsoft.com/office/powerpoint/2010/main" val="405131007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4294967295"/>
          </p:nvPr>
        </p:nvSpPr>
        <p:spPr>
          <a:xfrm>
            <a:off x="1589" y="0"/>
            <a:ext cx="12188825" cy="6858000"/>
          </a:xfrm>
          <a:solidFill>
            <a:srgbClr val="012456"/>
          </a:solidFill>
        </p:spPr>
        <p:txBody>
          <a:bodyPr>
            <a:normAutofit fontScale="92500" lnSpcReduction="10000"/>
          </a:bodyPr>
          <a:lstStyle/>
          <a:p>
            <a:pPr marL="0" indent="0" algn="ctr">
              <a:lnSpc>
                <a:spcPct val="120000"/>
              </a:lnSpc>
              <a:spcBef>
                <a:spcPts val="0"/>
              </a:spcBef>
              <a:buNone/>
            </a:pPr>
            <a:endParaRPr lang="en-US" sz="2000" spc="220">
              <a:solidFill>
                <a:schemeClr val="bg1"/>
              </a:solidFill>
              <a:latin typeface="Corbel" panose="020B0503020204020204" pitchFamily="34" charset="0"/>
              <a:ea typeface="Arial Unicode MS" panose="020B0604020202020204" pitchFamily="34" charset="-128"/>
              <a:cs typeface="Arial Unicode MS" panose="020B0604020202020204" pitchFamily="34" charset="-128"/>
            </a:endParaRPr>
          </a:p>
          <a:p>
            <a:pPr marL="0" indent="0" algn="ctr">
              <a:lnSpc>
                <a:spcPct val="120000"/>
              </a:lnSpc>
              <a:spcBef>
                <a:spcPts val="0"/>
              </a:spcBef>
              <a:buNone/>
            </a:pPr>
            <a:endParaRPr lang="en-US" sz="2000" spc="220">
              <a:solidFill>
                <a:schemeClr val="bg1"/>
              </a:solidFill>
              <a:latin typeface="Corbel" panose="020B0503020204020204" pitchFamily="34" charset="0"/>
              <a:ea typeface="Arial Unicode MS" panose="020B0604020202020204" pitchFamily="34" charset="-128"/>
              <a:cs typeface="Arial Unicode MS" panose="020B0604020202020204" pitchFamily="34" charset="-128"/>
            </a:endParaRPr>
          </a:p>
          <a:p>
            <a:pPr marL="0" indent="0" algn="ctr">
              <a:lnSpc>
                <a:spcPct val="120000"/>
              </a:lnSpc>
              <a:spcBef>
                <a:spcPts val="0"/>
              </a:spcBef>
              <a:buNone/>
            </a:pPr>
            <a:endParaRPr lang="en-US" sz="2000" spc="220">
              <a:solidFill>
                <a:schemeClr val="bg1"/>
              </a:solidFill>
              <a:latin typeface="Corbel" panose="020B0503020204020204" pitchFamily="34" charset="0"/>
              <a:ea typeface="Arial Unicode MS" panose="020B0604020202020204" pitchFamily="34" charset="-128"/>
              <a:cs typeface="Arial Unicode MS" panose="020B0604020202020204" pitchFamily="34" charset="-128"/>
            </a:endParaRPr>
          </a:p>
          <a:p>
            <a:pPr marL="0" indent="0" algn="ctr">
              <a:lnSpc>
                <a:spcPct val="120000"/>
              </a:lnSpc>
              <a:spcBef>
                <a:spcPts val="0"/>
              </a:spcBef>
              <a:buNone/>
            </a:pPr>
            <a:endParaRPr lang="en-US" sz="2000" spc="220">
              <a:solidFill>
                <a:schemeClr val="bg1"/>
              </a:solidFill>
              <a:latin typeface="Corbel" panose="020B0503020204020204" pitchFamily="34" charset="0"/>
              <a:ea typeface="Arial Unicode MS" panose="020B0604020202020204" pitchFamily="34" charset="-128"/>
              <a:cs typeface="Arial Unicode MS" panose="020B0604020202020204" pitchFamily="34" charset="-128"/>
            </a:endParaRPr>
          </a:p>
          <a:p>
            <a:pPr marL="0" indent="0" algn="ctr">
              <a:lnSpc>
                <a:spcPct val="120000"/>
              </a:lnSpc>
              <a:spcBef>
                <a:spcPts val="0"/>
              </a:spcBef>
              <a:buNone/>
            </a:pPr>
            <a:endParaRPr lang="en-US" sz="3500" spc="220">
              <a:solidFill>
                <a:schemeClr val="bg1"/>
              </a:solidFill>
              <a:latin typeface="Corbel" panose="020B0503020204020204" pitchFamily="34" charset="0"/>
              <a:ea typeface="Arial Unicode MS" panose="020B0604020202020204" pitchFamily="34" charset="-128"/>
              <a:cs typeface="Arial Unicode MS" panose="020B0604020202020204" pitchFamily="34" charset="-128"/>
            </a:endParaRPr>
          </a:p>
          <a:p>
            <a:pPr marL="0" indent="0" algn="ctr">
              <a:lnSpc>
                <a:spcPct val="120000"/>
              </a:lnSpc>
              <a:spcBef>
                <a:spcPts val="0"/>
              </a:spcBef>
              <a:buNone/>
            </a:pPr>
            <a:endParaRPr lang="en-US" sz="2400" spc="220">
              <a:solidFill>
                <a:schemeClr val="bg1"/>
              </a:solidFill>
              <a:latin typeface="Corbel" panose="020B0503020204020204" pitchFamily="34" charset="0"/>
              <a:ea typeface="Arial Unicode MS" panose="020B0604020202020204" pitchFamily="34" charset="-128"/>
              <a:cs typeface="Arial Unicode MS" panose="020B0604020202020204" pitchFamily="34" charset="-128"/>
            </a:endParaRPr>
          </a:p>
          <a:p>
            <a:pPr marL="0" indent="0" algn="ctr">
              <a:lnSpc>
                <a:spcPct val="120000"/>
              </a:lnSpc>
              <a:spcBef>
                <a:spcPts val="0"/>
              </a:spcBef>
              <a:buNone/>
            </a:pPr>
            <a:r>
              <a:rPr lang="en-US" sz="6200" spc="220">
                <a:solidFill>
                  <a:schemeClr val="bg1"/>
                </a:solidFill>
                <a:latin typeface="Corbel" panose="020B0503020204020204" pitchFamily="34" charset="0"/>
                <a:ea typeface="Arial Unicode MS" panose="020B0604020202020204" pitchFamily="34" charset="-128"/>
                <a:cs typeface="Arial Unicode MS" panose="020B0604020202020204" pitchFamily="34" charset="-128"/>
              </a:rPr>
              <a:t>KEEP </a:t>
            </a:r>
          </a:p>
          <a:p>
            <a:pPr marL="0" indent="0" algn="ctr">
              <a:lnSpc>
                <a:spcPct val="120000"/>
              </a:lnSpc>
              <a:spcBef>
                <a:spcPts val="0"/>
              </a:spcBef>
              <a:buNone/>
            </a:pPr>
            <a:r>
              <a:rPr lang="en-US" sz="6200" spc="220">
                <a:solidFill>
                  <a:schemeClr val="bg1"/>
                </a:solidFill>
                <a:latin typeface="Corbel" panose="020B0503020204020204" pitchFamily="34" charset="0"/>
                <a:ea typeface="Arial Unicode MS" panose="020B0604020202020204" pitchFamily="34" charset="-128"/>
                <a:cs typeface="Arial Unicode MS" panose="020B0604020202020204" pitchFamily="34" charset="-128"/>
              </a:rPr>
              <a:t>CALM</a:t>
            </a:r>
          </a:p>
          <a:p>
            <a:pPr marL="0" indent="0" algn="ctr">
              <a:lnSpc>
                <a:spcPct val="120000"/>
              </a:lnSpc>
              <a:spcBef>
                <a:spcPts val="0"/>
              </a:spcBef>
              <a:buNone/>
            </a:pPr>
            <a:r>
              <a:rPr lang="en-US" sz="3000" spc="220">
                <a:solidFill>
                  <a:schemeClr val="bg1"/>
                </a:solidFill>
                <a:latin typeface="Corbel" panose="020B0503020204020204" pitchFamily="34" charset="0"/>
                <a:ea typeface="Arial Unicode MS" panose="020B0604020202020204" pitchFamily="34" charset="-128"/>
                <a:cs typeface="Arial Unicode MS" panose="020B0604020202020204" pitchFamily="34" charset="-128"/>
              </a:rPr>
              <a:t>AND </a:t>
            </a:r>
          </a:p>
          <a:p>
            <a:pPr marL="0" indent="0" algn="ctr">
              <a:lnSpc>
                <a:spcPct val="120000"/>
              </a:lnSpc>
              <a:spcBef>
                <a:spcPts val="0"/>
              </a:spcBef>
              <a:buNone/>
            </a:pPr>
            <a:r>
              <a:rPr lang="en-US" sz="6200" spc="220">
                <a:solidFill>
                  <a:schemeClr val="bg1"/>
                </a:solidFill>
                <a:latin typeface="Corbel" panose="020B0503020204020204" pitchFamily="34" charset="0"/>
                <a:ea typeface="Arial Unicode MS" panose="020B0604020202020204" pitchFamily="34" charset="-128"/>
                <a:cs typeface="Arial Unicode MS" panose="020B0604020202020204" pitchFamily="34" charset="-128"/>
              </a:rPr>
              <a:t>ENJOY THE</a:t>
            </a:r>
          </a:p>
          <a:p>
            <a:pPr marL="0" indent="0" algn="ctr">
              <a:lnSpc>
                <a:spcPct val="120000"/>
              </a:lnSpc>
              <a:spcBef>
                <a:spcPts val="0"/>
              </a:spcBef>
              <a:buNone/>
            </a:pPr>
            <a:r>
              <a:rPr lang="en-US" sz="6200" spc="220">
                <a:solidFill>
                  <a:schemeClr val="bg1"/>
                </a:solidFill>
                <a:latin typeface="Corbel" panose="020B0503020204020204" pitchFamily="34" charset="0"/>
                <a:ea typeface="Arial Unicode MS" panose="020B0604020202020204" pitchFamily="34" charset="-128"/>
                <a:cs typeface="Arial Unicode MS" panose="020B0604020202020204" pitchFamily="34" charset="-128"/>
              </a:rPr>
              <a:t>CONFERENCE</a:t>
            </a:r>
          </a:p>
        </p:txBody>
      </p:sp>
      <p:pic>
        <p:nvPicPr>
          <p:cNvPr id="3077" name="Picture 5" descr="C:\Users\ba\Downloads\yiog5bMp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64956" y="145140"/>
            <a:ext cx="2233061" cy="2233061"/>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0582800" y="7090620"/>
            <a:ext cx="1476686" cy="369332"/>
          </a:xfrm>
          <a:prstGeom prst="rect">
            <a:avLst/>
          </a:prstGeom>
        </p:spPr>
        <p:txBody>
          <a:bodyPr wrap="none">
            <a:spAutoFit/>
          </a:bodyPr>
          <a:lstStyle/>
          <a:p>
            <a:r>
              <a:rPr lang="de-DE"/>
              <a:t>Corbel 57, 28</a:t>
            </a:r>
          </a:p>
        </p:txBody>
      </p:sp>
    </p:spTree>
    <p:extLst>
      <p:ext uri="{BB962C8B-B14F-4D97-AF65-F5344CB8AC3E}">
        <p14:creationId xmlns:p14="http://schemas.microsoft.com/office/powerpoint/2010/main" val="736801157"/>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32C0D69-E5DE-4096-9862-09C5BD27A5AF}"/>
              </a:ext>
            </a:extLst>
          </p:cNvPr>
          <p:cNvSpPr>
            <a:spLocks noGrp="1"/>
          </p:cNvSpPr>
          <p:nvPr>
            <p:ph type="title"/>
          </p:nvPr>
        </p:nvSpPr>
        <p:spPr/>
        <p:txBody>
          <a:bodyPr/>
          <a:lstStyle/>
          <a:p>
            <a:r>
              <a:rPr lang="de-DE"/>
              <a:t>The future of nano server in a nutshell</a:t>
            </a:r>
          </a:p>
        </p:txBody>
      </p:sp>
      <p:pic>
        <p:nvPicPr>
          <p:cNvPr id="2050" name="Picture 2" descr="http://static.woxikon.com/images/verkehrszeichen/halt_vorfahrt.gif">
            <a:extLst>
              <a:ext uri="{FF2B5EF4-FFF2-40B4-BE49-F238E27FC236}">
                <a16:creationId xmlns:a16="http://schemas.microsoft.com/office/drawing/2014/main" id="{C6BC4D77-5042-47F9-BAFE-E30A71F9275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03600" y="1451429"/>
            <a:ext cx="4894263" cy="4886345"/>
          </a:xfrm>
          <a:prstGeom prst="rect">
            <a:avLst/>
          </a:prstGeom>
          <a:noFill/>
          <a:extLst>
            <a:ext uri="{909E8E84-426E-40DD-AFC4-6F175D3DCCD1}">
              <a14:hiddenFill xmlns:a14="http://schemas.microsoft.com/office/drawing/2010/main">
                <a:solidFill>
                  <a:srgbClr val="FFFFFF"/>
                </a:solidFill>
              </a14:hiddenFill>
            </a:ext>
          </a:extLst>
        </p:spPr>
      </p:pic>
      <p:cxnSp>
        <p:nvCxnSpPr>
          <p:cNvPr id="6" name="Gerader Verbinder 5">
            <a:extLst>
              <a:ext uri="{FF2B5EF4-FFF2-40B4-BE49-F238E27FC236}">
                <a16:creationId xmlns:a16="http://schemas.microsoft.com/office/drawing/2014/main" id="{493905DA-D85B-464F-8AEF-33DDB7FEA882}"/>
              </a:ext>
            </a:extLst>
          </p:cNvPr>
          <p:cNvCxnSpPr>
            <a:cxnSpLocks/>
          </p:cNvCxnSpPr>
          <p:nvPr/>
        </p:nvCxnSpPr>
        <p:spPr>
          <a:xfrm>
            <a:off x="5054600" y="974854"/>
            <a:ext cx="1917700" cy="0"/>
          </a:xfrm>
          <a:prstGeom prst="line">
            <a:avLst/>
          </a:prstGeom>
          <a:ln w="50800">
            <a:solidFill>
              <a:srgbClr val="CC0000"/>
            </a:solidFill>
            <a:roun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9429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050"/>
                                        </p:tgtEl>
                                        <p:attrNameLst>
                                          <p:attrName>style.visibility</p:attrName>
                                        </p:attrNameLst>
                                      </p:cBhvr>
                                      <p:to>
                                        <p:strVal val="visible"/>
                                      </p:to>
                                    </p:set>
                                    <p:animEffect transition="in" filter="fade">
                                      <p:cBhvr>
                                        <p:cTn id="12" dur="40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A14D424C-34BC-401D-853B-3221A4B8B52A}"/>
              </a:ext>
            </a:extLst>
          </p:cNvPr>
          <p:cNvSpPr>
            <a:spLocks noGrp="1"/>
          </p:cNvSpPr>
          <p:nvPr>
            <p:ph type="ctrTitle"/>
          </p:nvPr>
        </p:nvSpPr>
        <p:spPr>
          <a:xfrm>
            <a:off x="1498600" y="1109663"/>
            <a:ext cx="9144000" cy="2387600"/>
          </a:xfrm>
        </p:spPr>
        <p:txBody>
          <a:bodyPr/>
          <a:lstStyle/>
          <a:p>
            <a:r>
              <a:rPr lang="de-DE"/>
              <a:t>Nano</a:t>
            </a:r>
          </a:p>
        </p:txBody>
      </p:sp>
      <p:sp>
        <p:nvSpPr>
          <p:cNvPr id="3" name="Inhaltsplatzhalter 2">
            <a:extLst>
              <a:ext uri="{FF2B5EF4-FFF2-40B4-BE49-F238E27FC236}">
                <a16:creationId xmlns:a16="http://schemas.microsoft.com/office/drawing/2014/main" id="{E04D41A3-6A2C-4DC7-8700-C92D09FC5C4F}"/>
              </a:ext>
            </a:extLst>
          </p:cNvPr>
          <p:cNvSpPr>
            <a:spLocks noGrp="1"/>
          </p:cNvSpPr>
          <p:nvPr>
            <p:ph type="subTitle" idx="1"/>
          </p:nvPr>
        </p:nvSpPr>
        <p:spPr/>
        <p:txBody>
          <a:bodyPr/>
          <a:lstStyle/>
          <a:p>
            <a:r>
              <a:rPr lang="de-DE"/>
              <a:t>Chapter 1</a:t>
            </a:r>
          </a:p>
        </p:txBody>
      </p:sp>
    </p:spTree>
    <p:extLst>
      <p:ext uri="{BB962C8B-B14F-4D97-AF65-F5344CB8AC3E}">
        <p14:creationId xmlns:p14="http://schemas.microsoft.com/office/powerpoint/2010/main" val="9309315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https://thumbs.dreamstime.com/b/demo-rubber-stamp-grunge-design-dust-scratches-effects-can-be-easily-removed-clean-crisp-look-color-easily-changed-82616276.jpg">
            <a:extLst>
              <a:ext uri="{FF2B5EF4-FFF2-40B4-BE49-F238E27FC236}">
                <a16:creationId xmlns:a16="http://schemas.microsoft.com/office/drawing/2014/main" id="{7D8BDEC8-1262-4F51-BD0A-24855957809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a:stretch/>
        </p:blipFill>
        <p:spPr bwMode="auto">
          <a:xfrm rot="2822704">
            <a:off x="8590784" y="645391"/>
            <a:ext cx="3558726" cy="1993462"/>
          </a:xfrm>
          <a:prstGeom prst="rect">
            <a:avLst/>
          </a:prstGeom>
          <a:noFill/>
          <a:extLst>
            <a:ext uri="{909E8E84-426E-40DD-AFC4-6F175D3DCCD1}">
              <a14:hiddenFill xmlns:a14="http://schemas.microsoft.com/office/drawing/2010/main">
                <a:solidFill>
                  <a:srgbClr val="FFFFFF"/>
                </a:solidFill>
              </a14:hiddenFill>
            </a:ext>
          </a:extLst>
        </p:spPr>
      </p:pic>
      <p:sp>
        <p:nvSpPr>
          <p:cNvPr id="2" name="Titel 1">
            <a:extLst>
              <a:ext uri="{FF2B5EF4-FFF2-40B4-BE49-F238E27FC236}">
                <a16:creationId xmlns:a16="http://schemas.microsoft.com/office/drawing/2014/main" id="{41A6855C-7943-4713-B197-9502B23356F8}"/>
              </a:ext>
            </a:extLst>
          </p:cNvPr>
          <p:cNvSpPr>
            <a:spLocks noGrp="1"/>
          </p:cNvSpPr>
          <p:nvPr>
            <p:ph type="title"/>
          </p:nvPr>
        </p:nvSpPr>
        <p:spPr/>
        <p:txBody>
          <a:bodyPr/>
          <a:lstStyle/>
          <a:p>
            <a:r>
              <a:rPr lang="de-DE"/>
              <a:t>Dont look back in anger: NANO (initial release)</a:t>
            </a:r>
          </a:p>
        </p:txBody>
      </p:sp>
      <p:sp>
        <p:nvSpPr>
          <p:cNvPr id="5" name="Inhaltsplatzhalter 2">
            <a:extLst>
              <a:ext uri="{FF2B5EF4-FFF2-40B4-BE49-F238E27FC236}">
                <a16:creationId xmlns:a16="http://schemas.microsoft.com/office/drawing/2014/main" id="{42A49ABC-DEF0-4477-9813-7693C73A4B83}"/>
              </a:ext>
            </a:extLst>
          </p:cNvPr>
          <p:cNvSpPr>
            <a:spLocks noGrp="1"/>
          </p:cNvSpPr>
          <p:nvPr>
            <p:ph idx="1"/>
          </p:nvPr>
        </p:nvSpPr>
        <p:spPr>
          <a:xfrm>
            <a:off x="838200" y="1451429"/>
            <a:ext cx="11163300" cy="4725534"/>
          </a:xfrm>
        </p:spPr>
        <p:txBody>
          <a:bodyPr>
            <a:normAutofit fontScale="85000" lnSpcReduction="10000"/>
          </a:bodyPr>
          <a:lstStyle/>
          <a:p>
            <a:pPr marL="0" indent="0">
              <a:buNone/>
            </a:pPr>
            <a:r>
              <a:rPr lang="en-US" sz="2400">
                <a:solidFill>
                  <a:srgbClr val="006400"/>
                </a:solidFill>
                <a:latin typeface="Consolas" panose="020B0609020204030204" pitchFamily="49" charset="0"/>
              </a:rPr>
              <a:t># Path to extracted Windows Server 2016 ISO image</a:t>
            </a:r>
            <a:endParaRPr lang="en-US" sz="2400">
              <a:solidFill>
                <a:prstClr val="black"/>
              </a:solidFill>
              <a:latin typeface="Consolas" panose="020B0609020204030204" pitchFamily="49" charset="0"/>
            </a:endParaRPr>
          </a:p>
          <a:p>
            <a:pPr marL="0" indent="0">
              <a:buNone/>
            </a:pPr>
            <a:r>
              <a:rPr lang="en-US" sz="2400">
                <a:solidFill>
                  <a:srgbClr val="FF4500"/>
                </a:solidFill>
                <a:latin typeface="Consolas" panose="020B0609020204030204" pitchFamily="49" charset="0"/>
              </a:rPr>
              <a:t>$mediapath</a:t>
            </a:r>
            <a:r>
              <a:rPr lang="en-US" sz="2400">
                <a:solidFill>
                  <a:prstClr val="black"/>
                </a:solidFill>
                <a:latin typeface="Consolas" panose="020B0609020204030204" pitchFamily="49" charset="0"/>
              </a:rPr>
              <a:t> </a:t>
            </a:r>
            <a:r>
              <a:rPr lang="en-US" sz="2400">
                <a:solidFill>
                  <a:srgbClr val="A9A9A9"/>
                </a:solidFill>
                <a:latin typeface="Consolas" panose="020B0609020204030204" pitchFamily="49" charset="0"/>
              </a:rPr>
              <a:t>=</a:t>
            </a:r>
            <a:r>
              <a:rPr lang="en-US" sz="2400">
                <a:solidFill>
                  <a:prstClr val="black"/>
                </a:solidFill>
                <a:latin typeface="Consolas" panose="020B0609020204030204" pitchFamily="49" charset="0"/>
              </a:rPr>
              <a:t> '</a:t>
            </a:r>
            <a:r>
              <a:rPr lang="en-US" sz="2400">
                <a:solidFill>
                  <a:srgbClr val="8B0000"/>
                </a:solidFill>
                <a:latin typeface="Consolas" panose="020B0609020204030204" pitchFamily="49" charset="0"/>
              </a:rPr>
              <a:t>c:\ws2016\' </a:t>
            </a:r>
            <a:r>
              <a:rPr lang="en-US" sz="2400">
                <a:solidFill>
                  <a:srgbClr val="006400"/>
                </a:solidFill>
                <a:latin typeface="Consolas" panose="020B0609020204030204" pitchFamily="49" charset="0"/>
              </a:rPr>
              <a:t> </a:t>
            </a:r>
            <a:endParaRPr lang="en-US" sz="2400">
              <a:solidFill>
                <a:prstClr val="black"/>
              </a:solidFill>
              <a:latin typeface="Consolas" panose="020B0609020204030204" pitchFamily="49" charset="0"/>
            </a:endParaRPr>
          </a:p>
          <a:p>
            <a:pPr marL="0" indent="0">
              <a:buNone/>
            </a:pPr>
            <a:r>
              <a:rPr lang="de-DE" sz="2400">
                <a:solidFill>
                  <a:srgbClr val="006400"/>
                </a:solidFill>
                <a:latin typeface="Consolas" panose="020B0609020204030204" pitchFamily="49" charset="0"/>
              </a:rPr>
              <a:t># Load module </a:t>
            </a:r>
            <a:endParaRPr lang="de-DE" sz="2400">
              <a:solidFill>
                <a:prstClr val="black"/>
              </a:solidFill>
              <a:latin typeface="Consolas" panose="020B0609020204030204" pitchFamily="49" charset="0"/>
            </a:endParaRPr>
          </a:p>
          <a:p>
            <a:pPr marL="0" indent="0">
              <a:buNone/>
            </a:pPr>
            <a:r>
              <a:rPr lang="de-DE" sz="2400">
                <a:solidFill>
                  <a:srgbClr val="0000FF"/>
                </a:solidFill>
                <a:latin typeface="Consolas" panose="020B0609020204030204" pitchFamily="49" charset="0"/>
              </a:rPr>
              <a:t>Import-Module `</a:t>
            </a:r>
            <a:r>
              <a:rPr lang="de-DE" sz="2400">
                <a:solidFill>
                  <a:prstClr val="black"/>
                </a:solidFill>
                <a:latin typeface="Consolas" panose="020B0609020204030204" pitchFamily="49" charset="0"/>
              </a:rPr>
              <a:t> </a:t>
            </a:r>
            <a:r>
              <a:rPr lang="de-DE" sz="2400">
                <a:solidFill>
                  <a:srgbClr val="8B0000"/>
                </a:solidFill>
                <a:latin typeface="Consolas" panose="020B0609020204030204" pitchFamily="49" charset="0"/>
              </a:rPr>
              <a:t>"</a:t>
            </a:r>
            <a:r>
              <a:rPr lang="de-DE" sz="2400">
                <a:solidFill>
                  <a:srgbClr val="FF4500"/>
                </a:solidFill>
                <a:latin typeface="Consolas" panose="020B0609020204030204" pitchFamily="49" charset="0"/>
              </a:rPr>
              <a:t>$mediapath</a:t>
            </a:r>
            <a:r>
              <a:rPr lang="de-DE" sz="2400">
                <a:solidFill>
                  <a:srgbClr val="8B0000"/>
                </a:solidFill>
                <a:latin typeface="Consolas" panose="020B0609020204030204" pitchFamily="49" charset="0"/>
              </a:rPr>
              <a:t>\NanoServer\NanoServerImageGenerator\NanoServerImageGenerator.psm1"</a:t>
            </a:r>
            <a:endParaRPr lang="de-DE" sz="2400">
              <a:solidFill>
                <a:prstClr val="black"/>
              </a:solidFill>
              <a:latin typeface="Consolas" panose="020B0609020204030204" pitchFamily="49" charset="0"/>
            </a:endParaRPr>
          </a:p>
          <a:p>
            <a:pPr marL="0" indent="0">
              <a:buNone/>
            </a:pPr>
            <a:r>
              <a:rPr lang="de-DE" sz="2400">
                <a:solidFill>
                  <a:srgbClr val="006400"/>
                </a:solidFill>
                <a:latin typeface="Consolas" panose="020B0609020204030204" pitchFamily="49" charset="0"/>
              </a:rPr>
              <a:t># Create</a:t>
            </a:r>
            <a:endParaRPr lang="de-DE" sz="2400">
              <a:solidFill>
                <a:srgbClr val="0000FF"/>
              </a:solidFill>
              <a:latin typeface="Consolas" panose="020B0609020204030204" pitchFamily="49" charset="0"/>
            </a:endParaRPr>
          </a:p>
          <a:p>
            <a:pPr marL="0" indent="0">
              <a:buNone/>
            </a:pPr>
            <a:r>
              <a:rPr lang="de-DE" sz="2400">
                <a:solidFill>
                  <a:srgbClr val="0000FF"/>
                </a:solidFill>
                <a:latin typeface="Consolas" panose="020B0609020204030204" pitchFamily="49" charset="0"/>
              </a:rPr>
              <a:t>New-NanoServerImage</a:t>
            </a:r>
            <a:r>
              <a:rPr lang="de-DE" sz="2400">
                <a:solidFill>
                  <a:prstClr val="black"/>
                </a:solidFill>
                <a:latin typeface="Consolas" panose="020B0609020204030204" pitchFamily="49" charset="0"/>
              </a:rPr>
              <a:t> </a:t>
            </a:r>
            <a:r>
              <a:rPr lang="de-DE" sz="2400">
                <a:solidFill>
                  <a:srgbClr val="000080"/>
                </a:solidFill>
                <a:latin typeface="Consolas" panose="020B0609020204030204" pitchFamily="49" charset="0"/>
              </a:rPr>
              <a:t>-MediaPath</a:t>
            </a:r>
            <a:r>
              <a:rPr lang="de-DE" sz="2400">
                <a:solidFill>
                  <a:prstClr val="black"/>
                </a:solidFill>
                <a:latin typeface="Consolas" panose="020B0609020204030204" pitchFamily="49" charset="0"/>
              </a:rPr>
              <a:t> </a:t>
            </a:r>
            <a:r>
              <a:rPr lang="de-DE" sz="2400">
                <a:solidFill>
                  <a:srgbClr val="FF4500"/>
                </a:solidFill>
                <a:latin typeface="Consolas" panose="020B0609020204030204" pitchFamily="49" charset="0"/>
              </a:rPr>
              <a:t>$mediapath</a:t>
            </a:r>
            <a:r>
              <a:rPr lang="de-DE" sz="2400">
                <a:solidFill>
                  <a:prstClr val="black"/>
                </a:solidFill>
                <a:latin typeface="Consolas" panose="020B0609020204030204" pitchFamily="49" charset="0"/>
              </a:rPr>
              <a:t> </a:t>
            </a:r>
            <a:r>
              <a:rPr lang="de-DE" sz="2400">
                <a:solidFill>
                  <a:srgbClr val="000080"/>
                </a:solidFill>
                <a:latin typeface="Consolas" panose="020B0609020204030204" pitchFamily="49" charset="0"/>
              </a:rPr>
              <a:t>-Edition</a:t>
            </a:r>
            <a:r>
              <a:rPr lang="de-DE" sz="2400">
                <a:solidFill>
                  <a:prstClr val="black"/>
                </a:solidFill>
                <a:latin typeface="Consolas" panose="020B0609020204030204" pitchFamily="49" charset="0"/>
              </a:rPr>
              <a:t> </a:t>
            </a:r>
            <a:r>
              <a:rPr lang="de-DE" sz="2400">
                <a:solidFill>
                  <a:srgbClr val="8B0000"/>
                </a:solidFill>
                <a:latin typeface="Consolas" panose="020B0609020204030204" pitchFamily="49" charset="0"/>
              </a:rPr>
              <a:t>'Datacenter'</a:t>
            </a:r>
            <a:r>
              <a:rPr lang="de-DE" sz="2400">
                <a:solidFill>
                  <a:prstClr val="black"/>
                </a:solidFill>
                <a:latin typeface="Consolas" panose="020B0609020204030204" pitchFamily="49" charset="0"/>
              </a:rPr>
              <a:t> `</a:t>
            </a:r>
          </a:p>
          <a:p>
            <a:pPr marL="0" indent="0">
              <a:buNone/>
            </a:pPr>
            <a:r>
              <a:rPr lang="de-DE" sz="2400">
                <a:solidFill>
                  <a:srgbClr val="000080"/>
                </a:solidFill>
                <a:latin typeface="Consolas" panose="020B0609020204030204" pitchFamily="49" charset="0"/>
              </a:rPr>
              <a:t>  -DeploymentType</a:t>
            </a:r>
            <a:r>
              <a:rPr lang="de-DE" sz="2400">
                <a:solidFill>
                  <a:prstClr val="black"/>
                </a:solidFill>
                <a:latin typeface="Consolas" panose="020B0609020204030204" pitchFamily="49" charset="0"/>
              </a:rPr>
              <a:t> </a:t>
            </a:r>
            <a:r>
              <a:rPr lang="de-DE" sz="2400">
                <a:solidFill>
                  <a:srgbClr val="8A2BE2"/>
                </a:solidFill>
                <a:latin typeface="Consolas" panose="020B0609020204030204" pitchFamily="49" charset="0"/>
              </a:rPr>
              <a:t>Guest</a:t>
            </a:r>
            <a:r>
              <a:rPr lang="de-DE" sz="2400">
                <a:solidFill>
                  <a:prstClr val="black"/>
                </a:solidFill>
                <a:latin typeface="Consolas" panose="020B0609020204030204" pitchFamily="49" charset="0"/>
              </a:rPr>
              <a:t> </a:t>
            </a:r>
            <a:r>
              <a:rPr lang="de-DE" sz="2400">
                <a:solidFill>
                  <a:srgbClr val="000080"/>
                </a:solidFill>
                <a:latin typeface="Consolas" panose="020B0609020204030204" pitchFamily="49" charset="0"/>
              </a:rPr>
              <a:t>-MaxSize</a:t>
            </a:r>
            <a:r>
              <a:rPr lang="de-DE" sz="2400">
                <a:solidFill>
                  <a:prstClr val="black"/>
                </a:solidFill>
                <a:latin typeface="Consolas" panose="020B0609020204030204" pitchFamily="49" charset="0"/>
              </a:rPr>
              <a:t> </a:t>
            </a:r>
            <a:r>
              <a:rPr lang="de-DE" sz="2400">
                <a:solidFill>
                  <a:srgbClr val="800080"/>
                </a:solidFill>
                <a:latin typeface="Consolas" panose="020B0609020204030204" pitchFamily="49" charset="0"/>
              </a:rPr>
              <a:t>100GB</a:t>
            </a:r>
            <a:r>
              <a:rPr lang="de-DE" sz="2400">
                <a:solidFill>
                  <a:prstClr val="black"/>
                </a:solidFill>
                <a:latin typeface="Consolas" panose="020B0609020204030204" pitchFamily="49" charset="0"/>
              </a:rPr>
              <a:t> </a:t>
            </a:r>
            <a:r>
              <a:rPr lang="de-DE" sz="2400">
                <a:solidFill>
                  <a:srgbClr val="000080"/>
                </a:solidFill>
                <a:latin typeface="Consolas" panose="020B0609020204030204" pitchFamily="49" charset="0"/>
              </a:rPr>
              <a:t>-TargetPath</a:t>
            </a:r>
            <a:r>
              <a:rPr lang="de-DE" sz="2400">
                <a:solidFill>
                  <a:prstClr val="black"/>
                </a:solidFill>
                <a:latin typeface="Consolas" panose="020B0609020204030204" pitchFamily="49" charset="0"/>
              </a:rPr>
              <a:t> </a:t>
            </a:r>
            <a:r>
              <a:rPr lang="de-DE" sz="2400">
                <a:solidFill>
                  <a:srgbClr val="8B0000"/>
                </a:solidFill>
                <a:latin typeface="Consolas" panose="020B0609020204030204" pitchFamily="49" charset="0"/>
              </a:rPr>
              <a:t>'c:\nano1.vhdx'</a:t>
            </a:r>
            <a:endParaRPr lang="de-DE" sz="2400">
              <a:solidFill>
                <a:prstClr val="black"/>
              </a:solidFill>
              <a:latin typeface="Consolas" panose="020B0609020204030204" pitchFamily="49" charset="0"/>
            </a:endParaRPr>
          </a:p>
          <a:p>
            <a:pPr marL="0" indent="0">
              <a:buNone/>
            </a:pPr>
            <a:endParaRPr lang="de-DE" sz="2400">
              <a:latin typeface="Consolas" panose="020B0609020204030204" pitchFamily="49" charset="0"/>
            </a:endParaRPr>
          </a:p>
        </p:txBody>
      </p:sp>
    </p:spTree>
    <p:extLst>
      <p:ext uri="{BB962C8B-B14F-4D97-AF65-F5344CB8AC3E}">
        <p14:creationId xmlns:p14="http://schemas.microsoft.com/office/powerpoint/2010/main" val="36839041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Nano Server in v1607 (initial release of WS 2016)</a:t>
            </a:r>
          </a:p>
        </p:txBody>
      </p:sp>
      <p:sp>
        <p:nvSpPr>
          <p:cNvPr id="6" name="Inhaltsplatzhalter 5"/>
          <p:cNvSpPr>
            <a:spLocks noGrp="1"/>
          </p:cNvSpPr>
          <p:nvPr>
            <p:ph idx="1"/>
          </p:nvPr>
        </p:nvSpPr>
        <p:spPr/>
        <p:txBody>
          <a:bodyPr>
            <a:normAutofit fontScale="92500" lnSpcReduction="20000"/>
          </a:bodyPr>
          <a:lstStyle/>
          <a:p>
            <a:pPr marL="285750" indent="-285750"/>
            <a:r>
              <a:rPr lang="en-US" sz="2400">
                <a:latin typeface="Segoe UI Light" panose="020B0502040204020203" pitchFamily="34" charset="0"/>
                <a:cs typeface="Segoe UI Light" panose="020B0502040204020203" pitchFamily="34" charset="0"/>
              </a:rPr>
              <a:t>Install image NanoServer: 169 MB</a:t>
            </a:r>
          </a:p>
          <a:p>
            <a:pPr marL="285750" indent="-285750"/>
            <a:r>
              <a:rPr lang="en-US" sz="2400">
                <a:latin typeface="Segoe UI Light" panose="020B0502040204020203" pitchFamily="34" charset="0"/>
                <a:cs typeface="Segoe UI Light" panose="020B0502040204020203" pitchFamily="34" charset="0"/>
              </a:rPr>
              <a:t>"Zero foot print": no roles and features </a:t>
            </a:r>
            <a:r>
              <a:rPr lang="en-US" sz="2400" u="sng">
                <a:latin typeface="Segoe UI Light" panose="020B0502040204020203" pitchFamily="34" charset="0"/>
                <a:cs typeface="Segoe UI Light" panose="020B0502040204020203" pitchFamily="34" charset="0"/>
              </a:rPr>
              <a:t>onboard</a:t>
            </a:r>
          </a:p>
          <a:p>
            <a:pPr marL="285750" indent="-285750"/>
            <a:r>
              <a:rPr lang="en-US" sz="2400">
                <a:latin typeface="Segoe UI Light" panose="020B0502040204020203" pitchFamily="34" charset="0"/>
                <a:cs typeface="Segoe UI Light" panose="020B0502040204020203" pitchFamily="34" charset="0"/>
              </a:rPr>
              <a:t>Main purpose: "Compute clusters" </a:t>
            </a:r>
          </a:p>
          <a:p>
            <a:pPr lvl="1">
              <a:buFont typeface="Symbol" panose="05050102010706020507" pitchFamily="18" charset="2"/>
              <a:buChar char="-"/>
            </a:pPr>
            <a:r>
              <a:rPr lang="en-US" sz="2000">
                <a:latin typeface="Segoe UI Light" panose="020B0502040204020203" pitchFamily="34" charset="0"/>
                <a:cs typeface="Segoe UI Light" panose="020B0502040204020203" pitchFamily="34" charset="0"/>
              </a:rPr>
              <a:t>Hyper-V-Host</a:t>
            </a:r>
          </a:p>
          <a:p>
            <a:pPr lvl="1">
              <a:buFont typeface="Symbol" panose="05050102010706020507" pitchFamily="18" charset="2"/>
              <a:buChar char="-"/>
            </a:pPr>
            <a:r>
              <a:rPr lang="en-US" sz="2000">
                <a:latin typeface="Segoe UI Light" panose="020B0502040204020203" pitchFamily="34" charset="0"/>
                <a:cs typeface="Segoe UI Light" panose="020B0502040204020203" pitchFamily="34" charset="0"/>
              </a:rPr>
              <a:t>Storage: SoFS, etc.</a:t>
            </a:r>
          </a:p>
          <a:p>
            <a:pPr marL="285750" indent="-285750"/>
            <a:r>
              <a:rPr lang="en-US" sz="2400">
                <a:latin typeface="Segoe UI Light" panose="020B0502040204020203" pitchFamily="34" charset="0"/>
                <a:cs typeface="Segoe UI Light" panose="020B0502040204020203" pitchFamily="34" charset="0"/>
              </a:rPr>
              <a:t>Purpose 2: "</a:t>
            </a:r>
            <a:r>
              <a:rPr lang="de-DE" sz="2400">
                <a:latin typeface="Segoe UI Light" panose="020B0502040204020203" pitchFamily="34" charset="0"/>
                <a:cs typeface="Segoe UI Light" panose="020B0502040204020203" pitchFamily="34" charset="0"/>
              </a:rPr>
              <a:t>born-in-the-cloud” application</a:t>
            </a:r>
          </a:p>
          <a:p>
            <a:pPr marL="285750" indent="-285750"/>
            <a:r>
              <a:rPr lang="de-DE" sz="2400">
                <a:latin typeface="Segoe UI Light" panose="020B0502040204020203" pitchFamily="34" charset="0"/>
                <a:cs typeface="Segoe UI Light" panose="020B0502040204020203" pitchFamily="34" charset="0"/>
              </a:rPr>
              <a:t>Usage: physical, virtual, container</a:t>
            </a:r>
          </a:p>
          <a:p>
            <a:endParaRPr lang="de-DE" sz="2400"/>
          </a:p>
        </p:txBody>
      </p:sp>
      <p:sp>
        <p:nvSpPr>
          <p:cNvPr id="7" name="Inhaltsplatzhalter 6"/>
          <p:cNvSpPr>
            <a:spLocks noGrp="1"/>
          </p:cNvSpPr>
          <p:nvPr>
            <p:ph idx="13"/>
          </p:nvPr>
        </p:nvSpPr>
        <p:spPr/>
        <p:txBody>
          <a:bodyPr>
            <a:normAutofit fontScale="92500"/>
          </a:bodyPr>
          <a:lstStyle/>
          <a:p>
            <a:r>
              <a:rPr lang="en-US" sz="2200"/>
              <a:t>Headless, no local logon</a:t>
            </a:r>
          </a:p>
          <a:p>
            <a:r>
              <a:rPr lang="en-US" sz="2200"/>
              <a:t>Only 64-bit applications</a:t>
            </a:r>
          </a:p>
          <a:p>
            <a:r>
              <a:rPr lang="en-US" sz="2200"/>
              <a:t>PowerShell Core</a:t>
            </a:r>
          </a:p>
          <a:p>
            <a:r>
              <a:rPr lang="en-US" sz="2200"/>
              <a:t>Limited roles (e.g. no  dc)</a:t>
            </a:r>
          </a:p>
          <a:p>
            <a:r>
              <a:rPr lang="en-US" sz="2200"/>
              <a:t>No activation required/supported</a:t>
            </a:r>
          </a:p>
          <a:p>
            <a:r>
              <a:rPr lang="en-US" sz="2200"/>
              <a:t>Manual windows updates</a:t>
            </a:r>
          </a:p>
          <a:p>
            <a:r>
              <a:rPr lang="en-US" sz="2200"/>
              <a:t>CBB (only)</a:t>
            </a:r>
          </a:p>
          <a:p>
            <a:r>
              <a:rPr lang="en-US" sz="2200"/>
              <a:t>Must be provisioned</a:t>
            </a:r>
          </a:p>
          <a:p>
            <a:endParaRPr lang="de-DE" sz="2200"/>
          </a:p>
        </p:txBody>
      </p:sp>
      <p:pic>
        <p:nvPicPr>
          <p:cNvPr id="9" name="Picture 4" descr="Flag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46315" y="337208"/>
            <a:ext cx="1996431" cy="13309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92234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US"/>
              <a:t>Footprints (WS 2016 RTW)</a:t>
            </a:r>
            <a:endParaRPr lang="de-DE"/>
          </a:p>
        </p:txBody>
      </p:sp>
      <p:pic>
        <p:nvPicPr>
          <p:cNvPr id="12" name="Grafik 11"/>
          <p:cNvPicPr>
            <a:picLocks noChangeAspect="1"/>
          </p:cNvPicPr>
          <p:nvPr/>
        </p:nvPicPr>
        <p:blipFill>
          <a:blip r:embed="rId3"/>
          <a:stretch>
            <a:fillRect/>
          </a:stretch>
        </p:blipFill>
        <p:spPr>
          <a:xfrm>
            <a:off x="10886592" y="-38997"/>
            <a:ext cx="1328116" cy="6916048"/>
          </a:xfrm>
          <a:prstGeom prst="rect">
            <a:avLst/>
          </a:prstGeom>
        </p:spPr>
      </p:pic>
      <p:graphicFrame>
        <p:nvGraphicFramePr>
          <p:cNvPr id="14" name="Tabelle 13"/>
          <p:cNvGraphicFramePr>
            <a:graphicFrameLocks noGrp="1"/>
          </p:cNvGraphicFramePr>
          <p:nvPr>
            <p:extLst/>
          </p:nvPr>
        </p:nvGraphicFramePr>
        <p:xfrm>
          <a:off x="927100" y="1476688"/>
          <a:ext cx="10083801" cy="4194660"/>
        </p:xfrm>
        <a:graphic>
          <a:graphicData uri="http://schemas.openxmlformats.org/drawingml/2006/table">
            <a:tbl>
              <a:tblPr/>
              <a:tblGrid>
                <a:gridCol w="4768309">
                  <a:extLst>
                    <a:ext uri="{9D8B030D-6E8A-4147-A177-3AD203B41FA5}">
                      <a16:colId xmlns:a16="http://schemas.microsoft.com/office/drawing/2014/main" val="2069630455"/>
                    </a:ext>
                  </a:extLst>
                </a:gridCol>
                <a:gridCol w="1849999">
                  <a:extLst>
                    <a:ext uri="{9D8B030D-6E8A-4147-A177-3AD203B41FA5}">
                      <a16:colId xmlns:a16="http://schemas.microsoft.com/office/drawing/2014/main" val="2056855957"/>
                    </a:ext>
                  </a:extLst>
                </a:gridCol>
                <a:gridCol w="1628521">
                  <a:extLst>
                    <a:ext uri="{9D8B030D-6E8A-4147-A177-3AD203B41FA5}">
                      <a16:colId xmlns:a16="http://schemas.microsoft.com/office/drawing/2014/main" val="1016845391"/>
                    </a:ext>
                  </a:extLst>
                </a:gridCol>
                <a:gridCol w="1146479">
                  <a:extLst>
                    <a:ext uri="{9D8B030D-6E8A-4147-A177-3AD203B41FA5}">
                      <a16:colId xmlns:a16="http://schemas.microsoft.com/office/drawing/2014/main" val="3951905763"/>
                    </a:ext>
                  </a:extLst>
                </a:gridCol>
                <a:gridCol w="690493">
                  <a:extLst>
                    <a:ext uri="{9D8B030D-6E8A-4147-A177-3AD203B41FA5}">
                      <a16:colId xmlns:a16="http://schemas.microsoft.com/office/drawing/2014/main" val="3104988861"/>
                    </a:ext>
                  </a:extLst>
                </a:gridCol>
              </a:tblGrid>
              <a:tr h="419466">
                <a:tc>
                  <a:txBody>
                    <a:bodyPr/>
                    <a:lstStyle/>
                    <a:p>
                      <a:pPr algn="l" fontAlgn="ctr"/>
                      <a:r>
                        <a:rPr lang="de-DE" sz="1600" b="1" i="0" u="none" strike="noStrike">
                          <a:solidFill>
                            <a:srgbClr val="17244E"/>
                          </a:solidFill>
                          <a:effectLst/>
                          <a:latin typeface="Segoe UI Light" panose="020B0502040204020203" pitchFamily="34" charset="0"/>
                        </a:rPr>
                        <a:t>ImageName</a:t>
                      </a:r>
                    </a:p>
                  </a:txBody>
                  <a:tcPr marL="9525" marR="9525" marT="9525" marB="0" anchor="ctr">
                    <a:lnL>
                      <a:noFill/>
                    </a:lnL>
                    <a:lnR>
                      <a:noFill/>
                    </a:lnR>
                    <a:lnT>
                      <a:noFill/>
                    </a:lnT>
                    <a:lnB w="6350" cap="flat" cmpd="sng" algn="ctr">
                      <a:solidFill>
                        <a:srgbClr val="17244E"/>
                      </a:solidFill>
                      <a:prstDash val="solid"/>
                      <a:round/>
                      <a:headEnd type="none" w="med" len="med"/>
                      <a:tailEnd type="none" w="med" len="med"/>
                    </a:lnB>
                  </a:tcPr>
                </a:tc>
                <a:tc>
                  <a:txBody>
                    <a:bodyPr/>
                    <a:lstStyle/>
                    <a:p>
                      <a:pPr algn="l" fontAlgn="ctr"/>
                      <a:r>
                        <a:rPr lang="de-DE" sz="1600" b="1" i="0" u="none" strike="noStrike">
                          <a:solidFill>
                            <a:srgbClr val="17244E"/>
                          </a:solidFill>
                          <a:effectLst/>
                          <a:latin typeface="Segoe UI Light" panose="020B0502040204020203" pitchFamily="34" charset="0"/>
                        </a:rPr>
                        <a:t>ImageSize(Byte)</a:t>
                      </a:r>
                    </a:p>
                  </a:txBody>
                  <a:tcPr marL="9525" marR="9525" marT="9525" marB="0" anchor="ctr">
                    <a:lnL>
                      <a:noFill/>
                    </a:lnL>
                    <a:lnR>
                      <a:noFill/>
                    </a:lnR>
                    <a:lnT>
                      <a:noFill/>
                    </a:lnT>
                    <a:lnB w="6350" cap="flat" cmpd="sng" algn="ctr">
                      <a:solidFill>
                        <a:srgbClr val="17244E"/>
                      </a:solidFill>
                      <a:prstDash val="solid"/>
                      <a:round/>
                      <a:headEnd type="none" w="med" len="med"/>
                      <a:tailEnd type="none" w="med" len="med"/>
                    </a:lnB>
                  </a:tcPr>
                </a:tc>
                <a:tc>
                  <a:txBody>
                    <a:bodyPr/>
                    <a:lstStyle/>
                    <a:p>
                      <a:pPr algn="l" fontAlgn="ctr"/>
                      <a:r>
                        <a:rPr lang="de-DE" sz="1600" b="1" i="0" u="none" strike="noStrike">
                          <a:solidFill>
                            <a:srgbClr val="17244E"/>
                          </a:solidFill>
                          <a:effectLst/>
                          <a:latin typeface="Segoe UI Light" panose="020B0502040204020203" pitchFamily="34" charset="0"/>
                        </a:rPr>
                        <a:t>ImageSize(GB)</a:t>
                      </a:r>
                    </a:p>
                  </a:txBody>
                  <a:tcPr marL="9525" marR="9525" marT="9525" marB="0" anchor="ctr">
                    <a:lnL>
                      <a:noFill/>
                    </a:lnL>
                    <a:lnR>
                      <a:noFill/>
                    </a:lnR>
                    <a:lnT>
                      <a:noFill/>
                    </a:lnT>
                    <a:lnB w="6350" cap="flat" cmpd="sng" algn="ctr">
                      <a:solidFill>
                        <a:srgbClr val="17244E"/>
                      </a:solidFill>
                      <a:prstDash val="solid"/>
                      <a:round/>
                      <a:headEnd type="none" w="med" len="med"/>
                      <a:tailEnd type="none" w="med" len="med"/>
                    </a:lnB>
                  </a:tcPr>
                </a:tc>
                <a:tc>
                  <a:txBody>
                    <a:bodyPr/>
                    <a:lstStyle/>
                    <a:p>
                      <a:pPr algn="l" fontAlgn="ctr"/>
                      <a:r>
                        <a:rPr lang="de-DE" sz="1600" b="1" i="0" u="none" strike="noStrike">
                          <a:solidFill>
                            <a:srgbClr val="17244E"/>
                          </a:solidFill>
                          <a:effectLst/>
                          <a:latin typeface="Segoe UI Light" panose="020B0502040204020203" pitchFamily="34" charset="0"/>
                        </a:rPr>
                        <a:t>FileCount</a:t>
                      </a:r>
                    </a:p>
                  </a:txBody>
                  <a:tcPr marL="9525" marR="9525" marT="9525" marB="0" anchor="ctr">
                    <a:lnL>
                      <a:noFill/>
                    </a:lnL>
                    <a:lnR>
                      <a:noFill/>
                    </a:lnR>
                    <a:lnT>
                      <a:noFill/>
                    </a:lnT>
                    <a:lnB w="6350" cap="flat" cmpd="sng" algn="ctr">
                      <a:solidFill>
                        <a:srgbClr val="17244E"/>
                      </a:solidFill>
                      <a:prstDash val="solid"/>
                      <a:round/>
                      <a:headEnd type="none" w="med" len="med"/>
                      <a:tailEnd type="none" w="med" len="med"/>
                    </a:lnB>
                  </a:tcPr>
                </a:tc>
                <a:tc>
                  <a:txBody>
                    <a:bodyPr/>
                    <a:lstStyle/>
                    <a:p>
                      <a:pPr algn="l" fontAlgn="ctr"/>
                      <a:endParaRPr lang="de-DE" sz="1600" b="1" i="0" u="none" strike="noStrike">
                        <a:solidFill>
                          <a:srgbClr val="17244E"/>
                        </a:solidFill>
                        <a:effectLst/>
                        <a:latin typeface="Segoe UI Light" panose="020B0502040204020203"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1299968473"/>
                  </a:ext>
                </a:extLst>
              </a:tr>
              <a:tr h="419466">
                <a:tc>
                  <a:txBody>
                    <a:bodyPr/>
                    <a:lstStyle/>
                    <a:p>
                      <a:pPr algn="l" fontAlgn="ctr"/>
                      <a:r>
                        <a:rPr lang="de-DE" sz="1600" b="0" i="0" u="none" strike="noStrike">
                          <a:solidFill>
                            <a:srgbClr val="17244E"/>
                          </a:solidFill>
                          <a:effectLst/>
                          <a:latin typeface="Segoe UI Light" panose="020B0502040204020203" pitchFamily="34" charset="0"/>
                        </a:rPr>
                        <a:t>Windows Server 2012 R2 SERVERSTANDARDCORE</a:t>
                      </a:r>
                    </a:p>
                  </a:txBody>
                  <a:tcPr marL="9525" marR="9525" marT="9525" marB="0" anchor="ctr">
                    <a:lnL w="6350" cap="flat" cmpd="sng" algn="ctr">
                      <a:solidFill>
                        <a:srgbClr val="17244E"/>
                      </a:solidFill>
                      <a:prstDash val="solid"/>
                      <a:round/>
                      <a:headEnd type="none" w="med" len="med"/>
                      <a:tailEnd type="none" w="med" len="med"/>
                    </a:lnL>
                    <a:lnR w="6350" cap="flat" cmpd="sng" algn="ctr">
                      <a:solidFill>
                        <a:srgbClr val="17244E"/>
                      </a:solidFill>
                      <a:prstDash val="solid"/>
                      <a:round/>
                      <a:headEnd type="none" w="med" len="med"/>
                      <a:tailEnd type="none" w="med" len="med"/>
                    </a:lnR>
                    <a:lnT w="6350" cap="flat" cmpd="sng" algn="ctr">
                      <a:solidFill>
                        <a:srgbClr val="17244E"/>
                      </a:solidFill>
                      <a:prstDash val="solid"/>
                      <a:round/>
                      <a:headEnd type="none" w="med" len="med"/>
                      <a:tailEnd type="none" w="med" len="med"/>
                    </a:lnT>
                    <a:lnB w="6350" cap="flat" cmpd="sng" algn="ctr">
                      <a:solidFill>
                        <a:srgbClr val="17244E"/>
                      </a:solidFill>
                      <a:prstDash val="solid"/>
                      <a:round/>
                      <a:headEnd type="none" w="med" len="med"/>
                      <a:tailEnd type="none" w="med" len="med"/>
                    </a:lnB>
                  </a:tcPr>
                </a:tc>
                <a:tc>
                  <a:txBody>
                    <a:bodyPr/>
                    <a:lstStyle/>
                    <a:p>
                      <a:pPr algn="ctr" fontAlgn="ctr"/>
                      <a:r>
                        <a:rPr lang="de-DE" sz="1600" b="0" i="0" u="none" strike="noStrike">
                          <a:solidFill>
                            <a:srgbClr val="17244E"/>
                          </a:solidFill>
                          <a:effectLst/>
                          <a:latin typeface="Segoe UI Light" panose="020B0502040204020203" pitchFamily="34" charset="0"/>
                        </a:rPr>
                        <a:t>6897618255</a:t>
                      </a:r>
                    </a:p>
                  </a:txBody>
                  <a:tcPr marL="9525" marR="9525" marT="9525" marB="0" anchor="ctr">
                    <a:lnL w="6350" cap="flat" cmpd="sng" algn="ctr">
                      <a:solidFill>
                        <a:srgbClr val="17244E"/>
                      </a:solidFill>
                      <a:prstDash val="solid"/>
                      <a:round/>
                      <a:headEnd type="none" w="med" len="med"/>
                      <a:tailEnd type="none" w="med" len="med"/>
                    </a:lnL>
                    <a:lnR w="6350" cap="flat" cmpd="sng" algn="ctr">
                      <a:solidFill>
                        <a:srgbClr val="17244E"/>
                      </a:solidFill>
                      <a:prstDash val="solid"/>
                      <a:round/>
                      <a:headEnd type="none" w="med" len="med"/>
                      <a:tailEnd type="none" w="med" len="med"/>
                    </a:lnR>
                    <a:lnT w="6350" cap="flat" cmpd="sng" algn="ctr">
                      <a:solidFill>
                        <a:srgbClr val="17244E"/>
                      </a:solidFill>
                      <a:prstDash val="solid"/>
                      <a:round/>
                      <a:headEnd type="none" w="med" len="med"/>
                      <a:tailEnd type="none" w="med" len="med"/>
                    </a:lnT>
                    <a:lnB w="6350" cap="flat" cmpd="sng" algn="ctr">
                      <a:solidFill>
                        <a:srgbClr val="17244E"/>
                      </a:solidFill>
                      <a:prstDash val="solid"/>
                      <a:round/>
                      <a:headEnd type="none" w="med" len="med"/>
                      <a:tailEnd type="none" w="med" len="med"/>
                    </a:lnB>
                    <a:solidFill>
                      <a:srgbClr val="F2F2F2"/>
                    </a:solidFill>
                  </a:tcPr>
                </a:tc>
                <a:tc>
                  <a:txBody>
                    <a:bodyPr/>
                    <a:lstStyle/>
                    <a:p>
                      <a:pPr algn="ctr" fontAlgn="ctr"/>
                      <a:r>
                        <a:rPr lang="de-DE" sz="1600" b="0" i="0" u="none" strike="noStrike">
                          <a:solidFill>
                            <a:srgbClr val="17244E"/>
                          </a:solidFill>
                          <a:effectLst/>
                          <a:latin typeface="Segoe UI Light" panose="020B0502040204020203" pitchFamily="34" charset="0"/>
                        </a:rPr>
                        <a:t>6,42</a:t>
                      </a:r>
                    </a:p>
                  </a:txBody>
                  <a:tcPr marL="9525" marR="9525" marT="9525" marB="0" anchor="ctr">
                    <a:lnL w="6350" cap="flat" cmpd="sng" algn="ctr">
                      <a:solidFill>
                        <a:srgbClr val="17244E"/>
                      </a:solidFill>
                      <a:prstDash val="solid"/>
                      <a:round/>
                      <a:headEnd type="none" w="med" len="med"/>
                      <a:tailEnd type="none" w="med" len="med"/>
                    </a:lnL>
                    <a:lnR w="6350" cap="flat" cmpd="sng" algn="ctr">
                      <a:solidFill>
                        <a:srgbClr val="17244E"/>
                      </a:solidFill>
                      <a:prstDash val="solid"/>
                      <a:round/>
                      <a:headEnd type="none" w="med" len="med"/>
                      <a:tailEnd type="none" w="med" len="med"/>
                    </a:lnR>
                    <a:lnT w="6350" cap="flat" cmpd="sng" algn="ctr">
                      <a:solidFill>
                        <a:srgbClr val="17244E"/>
                      </a:solidFill>
                      <a:prstDash val="solid"/>
                      <a:round/>
                      <a:headEnd type="none" w="med" len="med"/>
                      <a:tailEnd type="none" w="med" len="med"/>
                    </a:lnT>
                    <a:lnB w="6350" cap="flat" cmpd="sng" algn="ctr">
                      <a:solidFill>
                        <a:srgbClr val="17244E"/>
                      </a:solidFill>
                      <a:prstDash val="solid"/>
                      <a:round/>
                      <a:headEnd type="none" w="med" len="med"/>
                      <a:tailEnd type="none" w="med" len="med"/>
                    </a:lnB>
                  </a:tcPr>
                </a:tc>
                <a:tc>
                  <a:txBody>
                    <a:bodyPr/>
                    <a:lstStyle/>
                    <a:p>
                      <a:pPr algn="ctr" fontAlgn="ctr"/>
                      <a:r>
                        <a:rPr lang="de-DE" sz="1600" b="0" i="0" u="none" strike="noStrike">
                          <a:solidFill>
                            <a:srgbClr val="17244E"/>
                          </a:solidFill>
                          <a:effectLst/>
                          <a:latin typeface="Segoe UI Light" panose="020B0502040204020203" pitchFamily="34" charset="0"/>
                        </a:rPr>
                        <a:t>70229</a:t>
                      </a:r>
                    </a:p>
                  </a:txBody>
                  <a:tcPr marL="9525" marR="9525" marT="9525" marB="0" anchor="ctr">
                    <a:lnL w="6350" cap="flat" cmpd="sng" algn="ctr">
                      <a:solidFill>
                        <a:srgbClr val="17244E"/>
                      </a:solidFill>
                      <a:prstDash val="solid"/>
                      <a:round/>
                      <a:headEnd type="none" w="med" len="med"/>
                      <a:tailEnd type="none" w="med" len="med"/>
                    </a:lnL>
                    <a:lnR w="6350" cap="flat" cmpd="sng" algn="ctr">
                      <a:solidFill>
                        <a:srgbClr val="17244E"/>
                      </a:solidFill>
                      <a:prstDash val="solid"/>
                      <a:round/>
                      <a:headEnd type="none" w="med" len="med"/>
                      <a:tailEnd type="none" w="med" len="med"/>
                    </a:lnR>
                    <a:lnT w="6350" cap="flat" cmpd="sng" algn="ctr">
                      <a:solidFill>
                        <a:srgbClr val="17244E"/>
                      </a:solidFill>
                      <a:prstDash val="solid"/>
                      <a:round/>
                      <a:headEnd type="none" w="med" len="med"/>
                      <a:tailEnd type="none" w="med" len="med"/>
                    </a:lnT>
                    <a:lnB w="6350" cap="flat" cmpd="sng" algn="ctr">
                      <a:solidFill>
                        <a:srgbClr val="17244E"/>
                      </a:solidFill>
                      <a:prstDash val="solid"/>
                      <a:round/>
                      <a:headEnd type="none" w="med" len="med"/>
                      <a:tailEnd type="none" w="med" len="med"/>
                    </a:lnB>
                    <a:solidFill>
                      <a:srgbClr val="F2F2F2"/>
                    </a:solidFill>
                  </a:tcPr>
                </a:tc>
                <a:tc>
                  <a:txBody>
                    <a:bodyPr/>
                    <a:lstStyle/>
                    <a:p>
                      <a:pPr algn="l" fontAlgn="ctr"/>
                      <a:endParaRPr lang="de-DE" sz="1600" b="0" i="0" u="none" strike="noStrike">
                        <a:solidFill>
                          <a:srgbClr val="000000"/>
                        </a:solidFill>
                        <a:effectLst/>
                        <a:latin typeface="Segoe UI Light" panose="020B0502040204020203" pitchFamily="34" charset="0"/>
                      </a:endParaRPr>
                    </a:p>
                  </a:txBody>
                  <a:tcPr marL="9525" marR="9525" marT="9525" marB="0" anchor="ctr">
                    <a:lnL w="6350" cap="flat" cmpd="sng" algn="ctr">
                      <a:solidFill>
                        <a:srgbClr val="17244E"/>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2329898801"/>
                  </a:ext>
                </a:extLst>
              </a:tr>
              <a:tr h="419466">
                <a:tc>
                  <a:txBody>
                    <a:bodyPr/>
                    <a:lstStyle/>
                    <a:p>
                      <a:pPr algn="l" fontAlgn="ctr"/>
                      <a:r>
                        <a:rPr lang="de-DE" sz="1600" b="0" i="0" u="none" strike="noStrike">
                          <a:solidFill>
                            <a:srgbClr val="17244E"/>
                          </a:solidFill>
                          <a:effectLst/>
                          <a:latin typeface="Segoe UI Light" panose="020B0502040204020203" pitchFamily="34" charset="0"/>
                        </a:rPr>
                        <a:t>Windows Server 2012 R2 SERVERSTANDARD</a:t>
                      </a:r>
                    </a:p>
                  </a:txBody>
                  <a:tcPr marL="9525" marR="9525" marT="9525" marB="0" anchor="ctr">
                    <a:lnL w="6350" cap="flat" cmpd="sng" algn="ctr">
                      <a:solidFill>
                        <a:srgbClr val="17244E"/>
                      </a:solidFill>
                      <a:prstDash val="solid"/>
                      <a:round/>
                      <a:headEnd type="none" w="med" len="med"/>
                      <a:tailEnd type="none" w="med" len="med"/>
                    </a:lnL>
                    <a:lnR w="6350" cap="flat" cmpd="sng" algn="ctr">
                      <a:solidFill>
                        <a:srgbClr val="17244E"/>
                      </a:solidFill>
                      <a:prstDash val="solid"/>
                      <a:round/>
                      <a:headEnd type="none" w="med" len="med"/>
                      <a:tailEnd type="none" w="med" len="med"/>
                    </a:lnR>
                    <a:lnT w="6350" cap="flat" cmpd="sng" algn="ctr">
                      <a:solidFill>
                        <a:srgbClr val="17244E"/>
                      </a:solidFill>
                      <a:prstDash val="solid"/>
                      <a:round/>
                      <a:headEnd type="none" w="med" len="med"/>
                      <a:tailEnd type="none" w="med" len="med"/>
                    </a:lnT>
                    <a:lnB w="6350" cap="flat" cmpd="sng" algn="ctr">
                      <a:solidFill>
                        <a:srgbClr val="17244E"/>
                      </a:solidFill>
                      <a:prstDash val="solid"/>
                      <a:round/>
                      <a:headEnd type="none" w="med" len="med"/>
                      <a:tailEnd type="none" w="med" len="med"/>
                    </a:lnB>
                  </a:tcPr>
                </a:tc>
                <a:tc>
                  <a:txBody>
                    <a:bodyPr/>
                    <a:lstStyle/>
                    <a:p>
                      <a:pPr algn="ctr" fontAlgn="ctr"/>
                      <a:r>
                        <a:rPr lang="de-DE" sz="1600" b="0" i="0" u="none" strike="noStrike">
                          <a:solidFill>
                            <a:srgbClr val="17244E"/>
                          </a:solidFill>
                          <a:effectLst/>
                          <a:latin typeface="Segoe UI Light" panose="020B0502040204020203" pitchFamily="34" charset="0"/>
                        </a:rPr>
                        <a:t>12069723893</a:t>
                      </a:r>
                    </a:p>
                  </a:txBody>
                  <a:tcPr marL="9525" marR="9525" marT="9525" marB="0" anchor="ctr">
                    <a:lnL w="6350" cap="flat" cmpd="sng" algn="ctr">
                      <a:solidFill>
                        <a:srgbClr val="17244E"/>
                      </a:solidFill>
                      <a:prstDash val="solid"/>
                      <a:round/>
                      <a:headEnd type="none" w="med" len="med"/>
                      <a:tailEnd type="none" w="med" len="med"/>
                    </a:lnL>
                    <a:lnR w="6350" cap="flat" cmpd="sng" algn="ctr">
                      <a:solidFill>
                        <a:srgbClr val="17244E"/>
                      </a:solidFill>
                      <a:prstDash val="solid"/>
                      <a:round/>
                      <a:headEnd type="none" w="med" len="med"/>
                      <a:tailEnd type="none" w="med" len="med"/>
                    </a:lnR>
                    <a:lnT w="6350" cap="flat" cmpd="sng" algn="ctr">
                      <a:solidFill>
                        <a:srgbClr val="17244E"/>
                      </a:solidFill>
                      <a:prstDash val="solid"/>
                      <a:round/>
                      <a:headEnd type="none" w="med" len="med"/>
                      <a:tailEnd type="none" w="med" len="med"/>
                    </a:lnT>
                    <a:lnB w="6350" cap="flat" cmpd="sng" algn="ctr">
                      <a:solidFill>
                        <a:srgbClr val="17244E"/>
                      </a:solidFill>
                      <a:prstDash val="solid"/>
                      <a:round/>
                      <a:headEnd type="none" w="med" len="med"/>
                      <a:tailEnd type="none" w="med" len="med"/>
                    </a:lnB>
                    <a:solidFill>
                      <a:srgbClr val="F2F2F2"/>
                    </a:solidFill>
                  </a:tcPr>
                </a:tc>
                <a:tc>
                  <a:txBody>
                    <a:bodyPr/>
                    <a:lstStyle/>
                    <a:p>
                      <a:pPr algn="ctr" fontAlgn="ctr"/>
                      <a:r>
                        <a:rPr lang="de-DE" sz="1600" b="0" i="0" u="none" strike="noStrike">
                          <a:solidFill>
                            <a:srgbClr val="17244E"/>
                          </a:solidFill>
                          <a:effectLst/>
                          <a:latin typeface="Segoe UI Light" panose="020B0502040204020203" pitchFamily="34" charset="0"/>
                        </a:rPr>
                        <a:t>11,24</a:t>
                      </a:r>
                    </a:p>
                  </a:txBody>
                  <a:tcPr marL="9525" marR="9525" marT="9525" marB="0" anchor="ctr">
                    <a:lnL w="6350" cap="flat" cmpd="sng" algn="ctr">
                      <a:solidFill>
                        <a:srgbClr val="17244E"/>
                      </a:solidFill>
                      <a:prstDash val="solid"/>
                      <a:round/>
                      <a:headEnd type="none" w="med" len="med"/>
                      <a:tailEnd type="none" w="med" len="med"/>
                    </a:lnL>
                    <a:lnR w="6350" cap="flat" cmpd="sng" algn="ctr">
                      <a:solidFill>
                        <a:srgbClr val="17244E"/>
                      </a:solidFill>
                      <a:prstDash val="solid"/>
                      <a:round/>
                      <a:headEnd type="none" w="med" len="med"/>
                      <a:tailEnd type="none" w="med" len="med"/>
                    </a:lnR>
                    <a:lnT w="6350" cap="flat" cmpd="sng" algn="ctr">
                      <a:solidFill>
                        <a:srgbClr val="17244E"/>
                      </a:solidFill>
                      <a:prstDash val="solid"/>
                      <a:round/>
                      <a:headEnd type="none" w="med" len="med"/>
                      <a:tailEnd type="none" w="med" len="med"/>
                    </a:lnT>
                    <a:lnB w="6350" cap="flat" cmpd="sng" algn="ctr">
                      <a:solidFill>
                        <a:srgbClr val="17244E"/>
                      </a:solidFill>
                      <a:prstDash val="solid"/>
                      <a:round/>
                      <a:headEnd type="none" w="med" len="med"/>
                      <a:tailEnd type="none" w="med" len="med"/>
                    </a:lnB>
                  </a:tcPr>
                </a:tc>
                <a:tc>
                  <a:txBody>
                    <a:bodyPr/>
                    <a:lstStyle/>
                    <a:p>
                      <a:pPr algn="ctr" fontAlgn="ctr"/>
                      <a:r>
                        <a:rPr lang="de-DE" sz="1600" b="0" i="0" u="none" strike="noStrike">
                          <a:solidFill>
                            <a:srgbClr val="17244E"/>
                          </a:solidFill>
                          <a:effectLst/>
                          <a:latin typeface="Segoe UI Light" panose="020B0502040204020203" pitchFamily="34" charset="0"/>
                        </a:rPr>
                        <a:t>89410</a:t>
                      </a:r>
                    </a:p>
                  </a:txBody>
                  <a:tcPr marL="9525" marR="9525" marT="9525" marB="0" anchor="ctr">
                    <a:lnL w="6350" cap="flat" cmpd="sng" algn="ctr">
                      <a:solidFill>
                        <a:srgbClr val="17244E"/>
                      </a:solidFill>
                      <a:prstDash val="solid"/>
                      <a:round/>
                      <a:headEnd type="none" w="med" len="med"/>
                      <a:tailEnd type="none" w="med" len="med"/>
                    </a:lnL>
                    <a:lnR w="6350" cap="flat" cmpd="sng" algn="ctr">
                      <a:solidFill>
                        <a:srgbClr val="17244E"/>
                      </a:solidFill>
                      <a:prstDash val="solid"/>
                      <a:round/>
                      <a:headEnd type="none" w="med" len="med"/>
                      <a:tailEnd type="none" w="med" len="med"/>
                    </a:lnR>
                    <a:lnT w="6350" cap="flat" cmpd="sng" algn="ctr">
                      <a:solidFill>
                        <a:srgbClr val="17244E"/>
                      </a:solidFill>
                      <a:prstDash val="solid"/>
                      <a:round/>
                      <a:headEnd type="none" w="med" len="med"/>
                      <a:tailEnd type="none" w="med" len="med"/>
                    </a:lnT>
                    <a:lnB w="6350" cap="flat" cmpd="sng" algn="ctr">
                      <a:solidFill>
                        <a:srgbClr val="17244E"/>
                      </a:solidFill>
                      <a:prstDash val="solid"/>
                      <a:round/>
                      <a:headEnd type="none" w="med" len="med"/>
                      <a:tailEnd type="none" w="med" len="med"/>
                    </a:lnB>
                    <a:solidFill>
                      <a:srgbClr val="F2F2F2"/>
                    </a:solidFill>
                  </a:tcPr>
                </a:tc>
                <a:tc>
                  <a:txBody>
                    <a:bodyPr/>
                    <a:lstStyle/>
                    <a:p>
                      <a:pPr algn="l" fontAlgn="ctr"/>
                      <a:endParaRPr lang="de-DE" sz="1600" b="0" i="0" u="none" strike="noStrike">
                        <a:solidFill>
                          <a:srgbClr val="000000"/>
                        </a:solidFill>
                        <a:effectLst/>
                        <a:latin typeface="Segoe UI Light" panose="020B0502040204020203" pitchFamily="34" charset="0"/>
                      </a:endParaRPr>
                    </a:p>
                  </a:txBody>
                  <a:tcPr marL="9525" marR="9525" marT="9525" marB="0" anchor="ctr">
                    <a:lnL w="6350" cap="flat" cmpd="sng" algn="ctr">
                      <a:solidFill>
                        <a:srgbClr val="17244E"/>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518390544"/>
                  </a:ext>
                </a:extLst>
              </a:tr>
              <a:tr h="419466">
                <a:tc>
                  <a:txBody>
                    <a:bodyPr/>
                    <a:lstStyle/>
                    <a:p>
                      <a:pPr algn="l" fontAlgn="ctr"/>
                      <a:r>
                        <a:rPr lang="pt-BR" sz="1600" b="0" i="0" u="none" strike="noStrike">
                          <a:solidFill>
                            <a:srgbClr val="17244E"/>
                          </a:solidFill>
                          <a:effectLst/>
                          <a:latin typeface="Segoe UI Light" panose="020B0502040204020203" pitchFamily="34" charset="0"/>
                        </a:rPr>
                        <a:t>Windows Server 2012 R2 SERVERDATACENTERCORE</a:t>
                      </a:r>
                    </a:p>
                  </a:txBody>
                  <a:tcPr marL="9525" marR="9525" marT="9525" marB="0" anchor="ctr">
                    <a:lnL w="6350" cap="flat" cmpd="sng" algn="ctr">
                      <a:solidFill>
                        <a:srgbClr val="17244E"/>
                      </a:solidFill>
                      <a:prstDash val="solid"/>
                      <a:round/>
                      <a:headEnd type="none" w="med" len="med"/>
                      <a:tailEnd type="none" w="med" len="med"/>
                    </a:lnL>
                    <a:lnR w="6350" cap="flat" cmpd="sng" algn="ctr">
                      <a:solidFill>
                        <a:srgbClr val="17244E"/>
                      </a:solidFill>
                      <a:prstDash val="solid"/>
                      <a:round/>
                      <a:headEnd type="none" w="med" len="med"/>
                      <a:tailEnd type="none" w="med" len="med"/>
                    </a:lnR>
                    <a:lnT w="6350" cap="flat" cmpd="sng" algn="ctr">
                      <a:solidFill>
                        <a:srgbClr val="17244E"/>
                      </a:solidFill>
                      <a:prstDash val="solid"/>
                      <a:round/>
                      <a:headEnd type="none" w="med" len="med"/>
                      <a:tailEnd type="none" w="med" len="med"/>
                    </a:lnT>
                    <a:lnB w="6350" cap="flat" cmpd="sng" algn="ctr">
                      <a:solidFill>
                        <a:srgbClr val="17244E"/>
                      </a:solidFill>
                      <a:prstDash val="solid"/>
                      <a:round/>
                      <a:headEnd type="none" w="med" len="med"/>
                      <a:tailEnd type="none" w="med" len="med"/>
                    </a:lnB>
                  </a:tcPr>
                </a:tc>
                <a:tc>
                  <a:txBody>
                    <a:bodyPr/>
                    <a:lstStyle/>
                    <a:p>
                      <a:pPr algn="ctr" fontAlgn="ctr"/>
                      <a:r>
                        <a:rPr lang="de-DE" sz="1600" b="0" i="0" u="none" strike="noStrike">
                          <a:solidFill>
                            <a:srgbClr val="17244E"/>
                          </a:solidFill>
                          <a:effectLst/>
                          <a:latin typeface="Segoe UI Light" panose="020B0502040204020203" pitchFamily="34" charset="0"/>
                        </a:rPr>
                        <a:t>6876269628</a:t>
                      </a:r>
                    </a:p>
                  </a:txBody>
                  <a:tcPr marL="9525" marR="9525" marT="9525" marB="0" anchor="ctr">
                    <a:lnL w="6350" cap="flat" cmpd="sng" algn="ctr">
                      <a:solidFill>
                        <a:srgbClr val="17244E"/>
                      </a:solidFill>
                      <a:prstDash val="solid"/>
                      <a:round/>
                      <a:headEnd type="none" w="med" len="med"/>
                      <a:tailEnd type="none" w="med" len="med"/>
                    </a:lnL>
                    <a:lnR w="6350" cap="flat" cmpd="sng" algn="ctr">
                      <a:solidFill>
                        <a:srgbClr val="17244E"/>
                      </a:solidFill>
                      <a:prstDash val="solid"/>
                      <a:round/>
                      <a:headEnd type="none" w="med" len="med"/>
                      <a:tailEnd type="none" w="med" len="med"/>
                    </a:lnR>
                    <a:lnT w="6350" cap="flat" cmpd="sng" algn="ctr">
                      <a:solidFill>
                        <a:srgbClr val="17244E"/>
                      </a:solidFill>
                      <a:prstDash val="solid"/>
                      <a:round/>
                      <a:headEnd type="none" w="med" len="med"/>
                      <a:tailEnd type="none" w="med" len="med"/>
                    </a:lnT>
                    <a:lnB w="6350" cap="flat" cmpd="sng" algn="ctr">
                      <a:solidFill>
                        <a:srgbClr val="17244E"/>
                      </a:solidFill>
                      <a:prstDash val="solid"/>
                      <a:round/>
                      <a:headEnd type="none" w="med" len="med"/>
                      <a:tailEnd type="none" w="med" len="med"/>
                    </a:lnB>
                    <a:solidFill>
                      <a:srgbClr val="F2F2F2"/>
                    </a:solidFill>
                  </a:tcPr>
                </a:tc>
                <a:tc>
                  <a:txBody>
                    <a:bodyPr/>
                    <a:lstStyle/>
                    <a:p>
                      <a:pPr algn="ctr" fontAlgn="ctr"/>
                      <a:r>
                        <a:rPr lang="de-DE" sz="1600" b="0" i="0" u="none" strike="noStrike">
                          <a:solidFill>
                            <a:srgbClr val="17244E"/>
                          </a:solidFill>
                          <a:effectLst/>
                          <a:latin typeface="Segoe UI Light" panose="020B0502040204020203" pitchFamily="34" charset="0"/>
                        </a:rPr>
                        <a:t>6,4</a:t>
                      </a:r>
                    </a:p>
                  </a:txBody>
                  <a:tcPr marL="9525" marR="9525" marT="9525" marB="0" anchor="ctr">
                    <a:lnL w="6350" cap="flat" cmpd="sng" algn="ctr">
                      <a:solidFill>
                        <a:srgbClr val="17244E"/>
                      </a:solidFill>
                      <a:prstDash val="solid"/>
                      <a:round/>
                      <a:headEnd type="none" w="med" len="med"/>
                      <a:tailEnd type="none" w="med" len="med"/>
                    </a:lnL>
                    <a:lnR w="6350" cap="flat" cmpd="sng" algn="ctr">
                      <a:solidFill>
                        <a:srgbClr val="17244E"/>
                      </a:solidFill>
                      <a:prstDash val="solid"/>
                      <a:round/>
                      <a:headEnd type="none" w="med" len="med"/>
                      <a:tailEnd type="none" w="med" len="med"/>
                    </a:lnR>
                    <a:lnT w="6350" cap="flat" cmpd="sng" algn="ctr">
                      <a:solidFill>
                        <a:srgbClr val="17244E"/>
                      </a:solidFill>
                      <a:prstDash val="solid"/>
                      <a:round/>
                      <a:headEnd type="none" w="med" len="med"/>
                      <a:tailEnd type="none" w="med" len="med"/>
                    </a:lnT>
                    <a:lnB w="6350" cap="flat" cmpd="sng" algn="ctr">
                      <a:solidFill>
                        <a:srgbClr val="17244E"/>
                      </a:solidFill>
                      <a:prstDash val="solid"/>
                      <a:round/>
                      <a:headEnd type="none" w="med" len="med"/>
                      <a:tailEnd type="none" w="med" len="med"/>
                    </a:lnB>
                  </a:tcPr>
                </a:tc>
                <a:tc>
                  <a:txBody>
                    <a:bodyPr/>
                    <a:lstStyle/>
                    <a:p>
                      <a:pPr algn="ctr" fontAlgn="ctr"/>
                      <a:r>
                        <a:rPr lang="de-DE" sz="1600" b="0" i="0" u="none" strike="noStrike">
                          <a:solidFill>
                            <a:srgbClr val="17244E"/>
                          </a:solidFill>
                          <a:effectLst/>
                          <a:latin typeface="Segoe UI Light" panose="020B0502040204020203" pitchFamily="34" charset="0"/>
                        </a:rPr>
                        <a:t>70120</a:t>
                      </a:r>
                    </a:p>
                  </a:txBody>
                  <a:tcPr marL="9525" marR="9525" marT="9525" marB="0" anchor="ctr">
                    <a:lnL w="6350" cap="flat" cmpd="sng" algn="ctr">
                      <a:solidFill>
                        <a:srgbClr val="17244E"/>
                      </a:solidFill>
                      <a:prstDash val="solid"/>
                      <a:round/>
                      <a:headEnd type="none" w="med" len="med"/>
                      <a:tailEnd type="none" w="med" len="med"/>
                    </a:lnL>
                    <a:lnR w="6350" cap="flat" cmpd="sng" algn="ctr">
                      <a:solidFill>
                        <a:srgbClr val="17244E"/>
                      </a:solidFill>
                      <a:prstDash val="solid"/>
                      <a:round/>
                      <a:headEnd type="none" w="med" len="med"/>
                      <a:tailEnd type="none" w="med" len="med"/>
                    </a:lnR>
                    <a:lnT w="6350" cap="flat" cmpd="sng" algn="ctr">
                      <a:solidFill>
                        <a:srgbClr val="17244E"/>
                      </a:solidFill>
                      <a:prstDash val="solid"/>
                      <a:round/>
                      <a:headEnd type="none" w="med" len="med"/>
                      <a:tailEnd type="none" w="med" len="med"/>
                    </a:lnT>
                    <a:lnB w="6350" cap="flat" cmpd="sng" algn="ctr">
                      <a:solidFill>
                        <a:srgbClr val="17244E"/>
                      </a:solidFill>
                      <a:prstDash val="solid"/>
                      <a:round/>
                      <a:headEnd type="none" w="med" len="med"/>
                      <a:tailEnd type="none" w="med" len="med"/>
                    </a:lnB>
                    <a:solidFill>
                      <a:srgbClr val="F2F2F2"/>
                    </a:solidFill>
                  </a:tcPr>
                </a:tc>
                <a:tc>
                  <a:txBody>
                    <a:bodyPr/>
                    <a:lstStyle/>
                    <a:p>
                      <a:pPr algn="l" fontAlgn="ctr"/>
                      <a:endParaRPr lang="de-DE" sz="1600" b="0" i="0" u="none" strike="noStrike">
                        <a:solidFill>
                          <a:srgbClr val="000000"/>
                        </a:solidFill>
                        <a:effectLst/>
                        <a:latin typeface="Segoe UI Light" panose="020B0502040204020203" pitchFamily="34" charset="0"/>
                      </a:endParaRPr>
                    </a:p>
                  </a:txBody>
                  <a:tcPr marL="9525" marR="9525" marT="9525" marB="0" anchor="ctr">
                    <a:lnL w="6350" cap="flat" cmpd="sng" algn="ctr">
                      <a:solidFill>
                        <a:srgbClr val="17244E"/>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628137897"/>
                  </a:ext>
                </a:extLst>
              </a:tr>
              <a:tr h="419466">
                <a:tc>
                  <a:txBody>
                    <a:bodyPr/>
                    <a:lstStyle/>
                    <a:p>
                      <a:pPr algn="l" fontAlgn="ctr"/>
                      <a:r>
                        <a:rPr lang="pt-BR" sz="1600" b="0" i="0" u="none" strike="noStrike">
                          <a:solidFill>
                            <a:srgbClr val="17244E"/>
                          </a:solidFill>
                          <a:effectLst/>
                          <a:latin typeface="Segoe UI Light" panose="020B0502040204020203" pitchFamily="34" charset="0"/>
                        </a:rPr>
                        <a:t>Windows Server 2012 R2 SERVERDATACENTER</a:t>
                      </a:r>
                    </a:p>
                  </a:txBody>
                  <a:tcPr marL="9525" marR="9525" marT="9525" marB="0" anchor="ctr">
                    <a:lnL w="6350" cap="flat" cmpd="sng" algn="ctr">
                      <a:solidFill>
                        <a:srgbClr val="17244E"/>
                      </a:solidFill>
                      <a:prstDash val="solid"/>
                      <a:round/>
                      <a:headEnd type="none" w="med" len="med"/>
                      <a:tailEnd type="none" w="med" len="med"/>
                    </a:lnL>
                    <a:lnR w="6350" cap="flat" cmpd="sng" algn="ctr">
                      <a:solidFill>
                        <a:srgbClr val="17244E"/>
                      </a:solidFill>
                      <a:prstDash val="solid"/>
                      <a:round/>
                      <a:headEnd type="none" w="med" len="med"/>
                      <a:tailEnd type="none" w="med" len="med"/>
                    </a:lnR>
                    <a:lnT w="6350" cap="flat" cmpd="sng" algn="ctr">
                      <a:solidFill>
                        <a:srgbClr val="17244E"/>
                      </a:solidFill>
                      <a:prstDash val="solid"/>
                      <a:round/>
                      <a:headEnd type="none" w="med" len="med"/>
                      <a:tailEnd type="none" w="med" len="med"/>
                    </a:lnT>
                    <a:lnB w="6350" cap="flat" cmpd="sng" algn="ctr">
                      <a:solidFill>
                        <a:srgbClr val="17244E"/>
                      </a:solidFill>
                      <a:prstDash val="solid"/>
                      <a:round/>
                      <a:headEnd type="none" w="med" len="med"/>
                      <a:tailEnd type="none" w="med" len="med"/>
                    </a:lnB>
                  </a:tcPr>
                </a:tc>
                <a:tc>
                  <a:txBody>
                    <a:bodyPr/>
                    <a:lstStyle/>
                    <a:p>
                      <a:pPr algn="ctr" fontAlgn="ctr"/>
                      <a:r>
                        <a:rPr lang="de-DE" sz="1600" b="0" i="0" u="none" strike="noStrike">
                          <a:solidFill>
                            <a:srgbClr val="17244E"/>
                          </a:solidFill>
                          <a:effectLst/>
                          <a:latin typeface="Segoe UI Light" panose="020B0502040204020203" pitchFamily="34" charset="0"/>
                        </a:rPr>
                        <a:t>12066707039</a:t>
                      </a:r>
                    </a:p>
                  </a:txBody>
                  <a:tcPr marL="9525" marR="9525" marT="9525" marB="0" anchor="ctr">
                    <a:lnL w="6350" cap="flat" cmpd="sng" algn="ctr">
                      <a:solidFill>
                        <a:srgbClr val="17244E"/>
                      </a:solidFill>
                      <a:prstDash val="solid"/>
                      <a:round/>
                      <a:headEnd type="none" w="med" len="med"/>
                      <a:tailEnd type="none" w="med" len="med"/>
                    </a:lnL>
                    <a:lnR w="6350" cap="flat" cmpd="sng" algn="ctr">
                      <a:solidFill>
                        <a:srgbClr val="17244E"/>
                      </a:solidFill>
                      <a:prstDash val="solid"/>
                      <a:round/>
                      <a:headEnd type="none" w="med" len="med"/>
                      <a:tailEnd type="none" w="med" len="med"/>
                    </a:lnR>
                    <a:lnT w="6350" cap="flat" cmpd="sng" algn="ctr">
                      <a:solidFill>
                        <a:srgbClr val="17244E"/>
                      </a:solidFill>
                      <a:prstDash val="solid"/>
                      <a:round/>
                      <a:headEnd type="none" w="med" len="med"/>
                      <a:tailEnd type="none" w="med" len="med"/>
                    </a:lnT>
                    <a:lnB w="6350" cap="flat" cmpd="sng" algn="ctr">
                      <a:solidFill>
                        <a:srgbClr val="17244E"/>
                      </a:solidFill>
                      <a:prstDash val="solid"/>
                      <a:round/>
                      <a:headEnd type="none" w="med" len="med"/>
                      <a:tailEnd type="none" w="med" len="med"/>
                    </a:lnB>
                    <a:solidFill>
                      <a:srgbClr val="F2F2F2"/>
                    </a:solidFill>
                  </a:tcPr>
                </a:tc>
                <a:tc>
                  <a:txBody>
                    <a:bodyPr/>
                    <a:lstStyle/>
                    <a:p>
                      <a:pPr algn="ctr" fontAlgn="ctr"/>
                      <a:r>
                        <a:rPr lang="de-DE" sz="1600" b="0" i="0" u="none" strike="noStrike">
                          <a:solidFill>
                            <a:srgbClr val="17244E"/>
                          </a:solidFill>
                          <a:effectLst/>
                          <a:latin typeface="Segoe UI Light" panose="020B0502040204020203" pitchFamily="34" charset="0"/>
                        </a:rPr>
                        <a:t>11,24</a:t>
                      </a:r>
                    </a:p>
                  </a:txBody>
                  <a:tcPr marL="9525" marR="9525" marT="9525" marB="0" anchor="ctr">
                    <a:lnL w="6350" cap="flat" cmpd="sng" algn="ctr">
                      <a:solidFill>
                        <a:srgbClr val="17244E"/>
                      </a:solidFill>
                      <a:prstDash val="solid"/>
                      <a:round/>
                      <a:headEnd type="none" w="med" len="med"/>
                      <a:tailEnd type="none" w="med" len="med"/>
                    </a:lnL>
                    <a:lnR w="6350" cap="flat" cmpd="sng" algn="ctr">
                      <a:solidFill>
                        <a:srgbClr val="17244E"/>
                      </a:solidFill>
                      <a:prstDash val="solid"/>
                      <a:round/>
                      <a:headEnd type="none" w="med" len="med"/>
                      <a:tailEnd type="none" w="med" len="med"/>
                    </a:lnR>
                    <a:lnT w="6350" cap="flat" cmpd="sng" algn="ctr">
                      <a:solidFill>
                        <a:srgbClr val="17244E"/>
                      </a:solidFill>
                      <a:prstDash val="solid"/>
                      <a:round/>
                      <a:headEnd type="none" w="med" len="med"/>
                      <a:tailEnd type="none" w="med" len="med"/>
                    </a:lnT>
                    <a:lnB w="6350" cap="flat" cmpd="sng" algn="ctr">
                      <a:solidFill>
                        <a:srgbClr val="17244E"/>
                      </a:solidFill>
                      <a:prstDash val="solid"/>
                      <a:round/>
                      <a:headEnd type="none" w="med" len="med"/>
                      <a:tailEnd type="none" w="med" len="med"/>
                    </a:lnB>
                  </a:tcPr>
                </a:tc>
                <a:tc>
                  <a:txBody>
                    <a:bodyPr/>
                    <a:lstStyle/>
                    <a:p>
                      <a:pPr algn="ctr" fontAlgn="ctr"/>
                      <a:r>
                        <a:rPr lang="de-DE" sz="1600" b="0" i="0" u="none" strike="noStrike">
                          <a:solidFill>
                            <a:srgbClr val="17244E"/>
                          </a:solidFill>
                          <a:effectLst/>
                          <a:latin typeface="Segoe UI Light" panose="020B0502040204020203" pitchFamily="34" charset="0"/>
                        </a:rPr>
                        <a:t>89288</a:t>
                      </a:r>
                    </a:p>
                  </a:txBody>
                  <a:tcPr marL="9525" marR="9525" marT="9525" marB="0" anchor="ctr">
                    <a:lnL w="6350" cap="flat" cmpd="sng" algn="ctr">
                      <a:solidFill>
                        <a:srgbClr val="17244E"/>
                      </a:solidFill>
                      <a:prstDash val="solid"/>
                      <a:round/>
                      <a:headEnd type="none" w="med" len="med"/>
                      <a:tailEnd type="none" w="med" len="med"/>
                    </a:lnL>
                    <a:lnR w="6350" cap="flat" cmpd="sng" algn="ctr">
                      <a:solidFill>
                        <a:srgbClr val="17244E"/>
                      </a:solidFill>
                      <a:prstDash val="solid"/>
                      <a:round/>
                      <a:headEnd type="none" w="med" len="med"/>
                      <a:tailEnd type="none" w="med" len="med"/>
                    </a:lnR>
                    <a:lnT w="6350" cap="flat" cmpd="sng" algn="ctr">
                      <a:solidFill>
                        <a:srgbClr val="17244E"/>
                      </a:solidFill>
                      <a:prstDash val="solid"/>
                      <a:round/>
                      <a:headEnd type="none" w="med" len="med"/>
                      <a:tailEnd type="none" w="med" len="med"/>
                    </a:lnT>
                    <a:lnB w="6350" cap="flat" cmpd="sng" algn="ctr">
                      <a:solidFill>
                        <a:srgbClr val="17244E"/>
                      </a:solidFill>
                      <a:prstDash val="solid"/>
                      <a:round/>
                      <a:headEnd type="none" w="med" len="med"/>
                      <a:tailEnd type="none" w="med" len="med"/>
                    </a:lnB>
                    <a:solidFill>
                      <a:srgbClr val="F2F2F2"/>
                    </a:solidFill>
                  </a:tcPr>
                </a:tc>
                <a:tc>
                  <a:txBody>
                    <a:bodyPr/>
                    <a:lstStyle/>
                    <a:p>
                      <a:pPr algn="l" fontAlgn="ctr"/>
                      <a:endParaRPr lang="de-DE" sz="1600" b="0" i="0" u="none" strike="noStrike">
                        <a:solidFill>
                          <a:srgbClr val="000000"/>
                        </a:solidFill>
                        <a:effectLst/>
                        <a:latin typeface="Segoe UI Light" panose="020B0502040204020203" pitchFamily="34" charset="0"/>
                      </a:endParaRPr>
                    </a:p>
                  </a:txBody>
                  <a:tcPr marL="9525" marR="9525" marT="9525" marB="0" anchor="ctr">
                    <a:lnL w="6350" cap="flat" cmpd="sng" algn="ctr">
                      <a:solidFill>
                        <a:srgbClr val="17244E"/>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912871519"/>
                  </a:ext>
                </a:extLst>
              </a:tr>
              <a:tr h="419466">
                <a:tc>
                  <a:txBody>
                    <a:bodyPr/>
                    <a:lstStyle/>
                    <a:p>
                      <a:pPr algn="l" fontAlgn="ctr"/>
                      <a:r>
                        <a:rPr lang="de-DE" sz="1600" b="0" i="0" u="none" strike="noStrike">
                          <a:solidFill>
                            <a:srgbClr val="17244E"/>
                          </a:solidFill>
                          <a:effectLst/>
                          <a:latin typeface="Segoe UI Light" panose="020B0502040204020203" pitchFamily="34" charset="0"/>
                        </a:rPr>
                        <a:t>Windows Server 2016 SERVERSTANDARDCORE</a:t>
                      </a:r>
                    </a:p>
                  </a:txBody>
                  <a:tcPr marL="9525" marR="9525" marT="9525" marB="0" anchor="ctr">
                    <a:lnL w="6350" cap="flat" cmpd="sng" algn="ctr">
                      <a:solidFill>
                        <a:srgbClr val="17244E"/>
                      </a:solidFill>
                      <a:prstDash val="solid"/>
                      <a:round/>
                      <a:headEnd type="none" w="med" len="med"/>
                      <a:tailEnd type="none" w="med" len="med"/>
                    </a:lnL>
                    <a:lnR w="6350" cap="flat" cmpd="sng" algn="ctr">
                      <a:solidFill>
                        <a:srgbClr val="17244E"/>
                      </a:solidFill>
                      <a:prstDash val="solid"/>
                      <a:round/>
                      <a:headEnd type="none" w="med" len="med"/>
                      <a:tailEnd type="none" w="med" len="med"/>
                    </a:lnR>
                    <a:lnT w="6350" cap="flat" cmpd="sng" algn="ctr">
                      <a:solidFill>
                        <a:srgbClr val="17244E"/>
                      </a:solidFill>
                      <a:prstDash val="solid"/>
                      <a:round/>
                      <a:headEnd type="none" w="med" len="med"/>
                      <a:tailEnd type="none" w="med" len="med"/>
                    </a:lnT>
                    <a:lnB w="6350" cap="flat" cmpd="sng" algn="ctr">
                      <a:solidFill>
                        <a:srgbClr val="17244E"/>
                      </a:solidFill>
                      <a:prstDash val="solid"/>
                      <a:round/>
                      <a:headEnd type="none" w="med" len="med"/>
                      <a:tailEnd type="none" w="med" len="med"/>
                    </a:lnB>
                  </a:tcPr>
                </a:tc>
                <a:tc>
                  <a:txBody>
                    <a:bodyPr/>
                    <a:lstStyle/>
                    <a:p>
                      <a:pPr algn="ctr" fontAlgn="ctr"/>
                      <a:r>
                        <a:rPr lang="de-DE" sz="1600" b="0" i="0" u="none" strike="noStrike">
                          <a:solidFill>
                            <a:srgbClr val="17244E"/>
                          </a:solidFill>
                          <a:effectLst/>
                          <a:latin typeface="Segoe UI Light" panose="020B0502040204020203" pitchFamily="34" charset="0"/>
                        </a:rPr>
                        <a:t>9353610808</a:t>
                      </a:r>
                    </a:p>
                  </a:txBody>
                  <a:tcPr marL="9525" marR="9525" marT="9525" marB="0" anchor="ctr">
                    <a:lnL w="6350" cap="flat" cmpd="sng" algn="ctr">
                      <a:solidFill>
                        <a:srgbClr val="17244E"/>
                      </a:solidFill>
                      <a:prstDash val="solid"/>
                      <a:round/>
                      <a:headEnd type="none" w="med" len="med"/>
                      <a:tailEnd type="none" w="med" len="med"/>
                    </a:lnL>
                    <a:lnR w="6350" cap="flat" cmpd="sng" algn="ctr">
                      <a:solidFill>
                        <a:srgbClr val="17244E"/>
                      </a:solidFill>
                      <a:prstDash val="solid"/>
                      <a:round/>
                      <a:headEnd type="none" w="med" len="med"/>
                      <a:tailEnd type="none" w="med" len="med"/>
                    </a:lnR>
                    <a:lnT w="6350" cap="flat" cmpd="sng" algn="ctr">
                      <a:solidFill>
                        <a:srgbClr val="17244E"/>
                      </a:solidFill>
                      <a:prstDash val="solid"/>
                      <a:round/>
                      <a:headEnd type="none" w="med" len="med"/>
                      <a:tailEnd type="none" w="med" len="med"/>
                    </a:lnT>
                    <a:lnB w="6350" cap="flat" cmpd="sng" algn="ctr">
                      <a:solidFill>
                        <a:srgbClr val="17244E"/>
                      </a:solidFill>
                      <a:prstDash val="solid"/>
                      <a:round/>
                      <a:headEnd type="none" w="med" len="med"/>
                      <a:tailEnd type="none" w="med" len="med"/>
                    </a:lnB>
                    <a:solidFill>
                      <a:srgbClr val="F2F2F2"/>
                    </a:solidFill>
                  </a:tcPr>
                </a:tc>
                <a:tc>
                  <a:txBody>
                    <a:bodyPr/>
                    <a:lstStyle/>
                    <a:p>
                      <a:pPr algn="ctr" fontAlgn="ctr"/>
                      <a:r>
                        <a:rPr lang="de-DE" sz="1600" b="0" i="0" u="none" strike="noStrike">
                          <a:solidFill>
                            <a:srgbClr val="17244E"/>
                          </a:solidFill>
                          <a:effectLst/>
                          <a:latin typeface="Segoe UI Light" panose="020B0502040204020203" pitchFamily="34" charset="0"/>
                        </a:rPr>
                        <a:t>8,71</a:t>
                      </a:r>
                    </a:p>
                  </a:txBody>
                  <a:tcPr marL="9525" marR="9525" marT="9525" marB="0" anchor="ctr">
                    <a:lnL w="6350" cap="flat" cmpd="sng" algn="ctr">
                      <a:solidFill>
                        <a:srgbClr val="17244E"/>
                      </a:solidFill>
                      <a:prstDash val="solid"/>
                      <a:round/>
                      <a:headEnd type="none" w="med" len="med"/>
                      <a:tailEnd type="none" w="med" len="med"/>
                    </a:lnL>
                    <a:lnR w="6350" cap="flat" cmpd="sng" algn="ctr">
                      <a:solidFill>
                        <a:srgbClr val="17244E"/>
                      </a:solidFill>
                      <a:prstDash val="solid"/>
                      <a:round/>
                      <a:headEnd type="none" w="med" len="med"/>
                      <a:tailEnd type="none" w="med" len="med"/>
                    </a:lnR>
                    <a:lnT w="6350" cap="flat" cmpd="sng" algn="ctr">
                      <a:solidFill>
                        <a:srgbClr val="17244E"/>
                      </a:solidFill>
                      <a:prstDash val="solid"/>
                      <a:round/>
                      <a:headEnd type="none" w="med" len="med"/>
                      <a:tailEnd type="none" w="med" len="med"/>
                    </a:lnT>
                    <a:lnB w="6350" cap="flat" cmpd="sng" algn="ctr">
                      <a:solidFill>
                        <a:srgbClr val="17244E"/>
                      </a:solidFill>
                      <a:prstDash val="solid"/>
                      <a:round/>
                      <a:headEnd type="none" w="med" len="med"/>
                      <a:tailEnd type="none" w="med" len="med"/>
                    </a:lnB>
                  </a:tcPr>
                </a:tc>
                <a:tc>
                  <a:txBody>
                    <a:bodyPr/>
                    <a:lstStyle/>
                    <a:p>
                      <a:pPr algn="ctr" fontAlgn="ctr"/>
                      <a:r>
                        <a:rPr lang="de-DE" sz="1600" b="0" i="0" u="none" strike="noStrike">
                          <a:solidFill>
                            <a:srgbClr val="17244E"/>
                          </a:solidFill>
                          <a:effectLst/>
                          <a:latin typeface="Segoe UI Light" panose="020B0502040204020203" pitchFamily="34" charset="0"/>
                        </a:rPr>
                        <a:t>67418</a:t>
                      </a:r>
                    </a:p>
                  </a:txBody>
                  <a:tcPr marL="9525" marR="9525" marT="9525" marB="0" anchor="ctr">
                    <a:lnL w="6350" cap="flat" cmpd="sng" algn="ctr">
                      <a:solidFill>
                        <a:srgbClr val="17244E"/>
                      </a:solidFill>
                      <a:prstDash val="solid"/>
                      <a:round/>
                      <a:headEnd type="none" w="med" len="med"/>
                      <a:tailEnd type="none" w="med" len="med"/>
                    </a:lnL>
                    <a:lnR w="6350" cap="flat" cmpd="sng" algn="ctr">
                      <a:solidFill>
                        <a:srgbClr val="17244E"/>
                      </a:solidFill>
                      <a:prstDash val="solid"/>
                      <a:round/>
                      <a:headEnd type="none" w="med" len="med"/>
                      <a:tailEnd type="none" w="med" len="med"/>
                    </a:lnR>
                    <a:lnT w="6350" cap="flat" cmpd="sng" algn="ctr">
                      <a:solidFill>
                        <a:srgbClr val="17244E"/>
                      </a:solidFill>
                      <a:prstDash val="solid"/>
                      <a:round/>
                      <a:headEnd type="none" w="med" len="med"/>
                      <a:tailEnd type="none" w="med" len="med"/>
                    </a:lnT>
                    <a:lnB w="6350" cap="flat" cmpd="sng" algn="ctr">
                      <a:solidFill>
                        <a:srgbClr val="17244E"/>
                      </a:solidFill>
                      <a:prstDash val="solid"/>
                      <a:round/>
                      <a:headEnd type="none" w="med" len="med"/>
                      <a:tailEnd type="none" w="med" len="med"/>
                    </a:lnB>
                    <a:solidFill>
                      <a:srgbClr val="F2F2F2"/>
                    </a:solidFill>
                  </a:tcPr>
                </a:tc>
                <a:tc>
                  <a:txBody>
                    <a:bodyPr/>
                    <a:lstStyle/>
                    <a:p>
                      <a:pPr algn="r" fontAlgn="ctr"/>
                      <a:r>
                        <a:rPr lang="de-DE" sz="1600" b="0" i="0" u="none" strike="noStrike">
                          <a:solidFill>
                            <a:srgbClr val="000000"/>
                          </a:solidFill>
                          <a:effectLst/>
                          <a:latin typeface="Segoe UI Light" panose="020B0502040204020203" pitchFamily="34" charset="0"/>
                        </a:rPr>
                        <a:t>60,6%</a:t>
                      </a:r>
                    </a:p>
                  </a:txBody>
                  <a:tcPr marL="9525" marR="9525" marT="9525" marB="0" anchor="ctr">
                    <a:lnL w="6350" cap="flat" cmpd="sng" algn="ctr">
                      <a:solidFill>
                        <a:srgbClr val="17244E"/>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3075626566"/>
                  </a:ext>
                </a:extLst>
              </a:tr>
              <a:tr h="419466">
                <a:tc>
                  <a:txBody>
                    <a:bodyPr/>
                    <a:lstStyle/>
                    <a:p>
                      <a:pPr algn="l" fontAlgn="ctr"/>
                      <a:r>
                        <a:rPr lang="de-DE" sz="1600" b="0" i="0" u="none" strike="noStrike">
                          <a:solidFill>
                            <a:srgbClr val="17244E"/>
                          </a:solidFill>
                          <a:effectLst/>
                          <a:latin typeface="Segoe UI Light" panose="020B0502040204020203" pitchFamily="34" charset="0"/>
                        </a:rPr>
                        <a:t>Windows Server 2016 SERVERSTANDARD</a:t>
                      </a:r>
                    </a:p>
                  </a:txBody>
                  <a:tcPr marL="9525" marR="9525" marT="9525" marB="0" anchor="ctr">
                    <a:lnL w="6350" cap="flat" cmpd="sng" algn="ctr">
                      <a:solidFill>
                        <a:srgbClr val="17244E"/>
                      </a:solidFill>
                      <a:prstDash val="solid"/>
                      <a:round/>
                      <a:headEnd type="none" w="med" len="med"/>
                      <a:tailEnd type="none" w="med" len="med"/>
                    </a:lnL>
                    <a:lnR w="6350" cap="flat" cmpd="sng" algn="ctr">
                      <a:solidFill>
                        <a:srgbClr val="17244E"/>
                      </a:solidFill>
                      <a:prstDash val="solid"/>
                      <a:round/>
                      <a:headEnd type="none" w="med" len="med"/>
                      <a:tailEnd type="none" w="med" len="med"/>
                    </a:lnR>
                    <a:lnT w="6350" cap="flat" cmpd="sng" algn="ctr">
                      <a:solidFill>
                        <a:srgbClr val="17244E"/>
                      </a:solidFill>
                      <a:prstDash val="solid"/>
                      <a:round/>
                      <a:headEnd type="none" w="med" len="med"/>
                      <a:tailEnd type="none" w="med" len="med"/>
                    </a:lnT>
                    <a:lnB w="6350" cap="flat" cmpd="sng" algn="ctr">
                      <a:solidFill>
                        <a:srgbClr val="17244E"/>
                      </a:solidFill>
                      <a:prstDash val="solid"/>
                      <a:round/>
                      <a:headEnd type="none" w="med" len="med"/>
                      <a:tailEnd type="none" w="med" len="med"/>
                    </a:lnB>
                  </a:tcPr>
                </a:tc>
                <a:tc>
                  <a:txBody>
                    <a:bodyPr/>
                    <a:lstStyle/>
                    <a:p>
                      <a:pPr algn="ctr" fontAlgn="ctr"/>
                      <a:r>
                        <a:rPr lang="de-DE" sz="1600" b="0" i="0" u="none" strike="noStrike">
                          <a:solidFill>
                            <a:srgbClr val="17244E"/>
                          </a:solidFill>
                          <a:effectLst/>
                          <a:latin typeface="Segoe UI Light" panose="020B0502040204020203" pitchFamily="34" charset="0"/>
                        </a:rPr>
                        <a:t>15433268353</a:t>
                      </a:r>
                    </a:p>
                  </a:txBody>
                  <a:tcPr marL="9525" marR="9525" marT="9525" marB="0" anchor="ctr">
                    <a:lnL w="6350" cap="flat" cmpd="sng" algn="ctr">
                      <a:solidFill>
                        <a:srgbClr val="17244E"/>
                      </a:solidFill>
                      <a:prstDash val="solid"/>
                      <a:round/>
                      <a:headEnd type="none" w="med" len="med"/>
                      <a:tailEnd type="none" w="med" len="med"/>
                    </a:lnL>
                    <a:lnR w="6350" cap="flat" cmpd="sng" algn="ctr">
                      <a:solidFill>
                        <a:srgbClr val="17244E"/>
                      </a:solidFill>
                      <a:prstDash val="solid"/>
                      <a:round/>
                      <a:headEnd type="none" w="med" len="med"/>
                      <a:tailEnd type="none" w="med" len="med"/>
                    </a:lnR>
                    <a:lnT w="6350" cap="flat" cmpd="sng" algn="ctr">
                      <a:solidFill>
                        <a:srgbClr val="17244E"/>
                      </a:solidFill>
                      <a:prstDash val="solid"/>
                      <a:round/>
                      <a:headEnd type="none" w="med" len="med"/>
                      <a:tailEnd type="none" w="med" len="med"/>
                    </a:lnT>
                    <a:lnB w="6350" cap="flat" cmpd="sng" algn="ctr">
                      <a:solidFill>
                        <a:srgbClr val="17244E"/>
                      </a:solidFill>
                      <a:prstDash val="solid"/>
                      <a:round/>
                      <a:headEnd type="none" w="med" len="med"/>
                      <a:tailEnd type="none" w="med" len="med"/>
                    </a:lnB>
                    <a:solidFill>
                      <a:srgbClr val="F2F2F2"/>
                    </a:solidFill>
                  </a:tcPr>
                </a:tc>
                <a:tc>
                  <a:txBody>
                    <a:bodyPr/>
                    <a:lstStyle/>
                    <a:p>
                      <a:pPr algn="ctr" fontAlgn="ctr"/>
                      <a:r>
                        <a:rPr lang="de-DE" sz="1600" b="0" i="0" u="none" strike="noStrike">
                          <a:solidFill>
                            <a:srgbClr val="17244E"/>
                          </a:solidFill>
                          <a:effectLst/>
                          <a:latin typeface="Segoe UI Light" panose="020B0502040204020203" pitchFamily="34" charset="0"/>
                        </a:rPr>
                        <a:t>14,37</a:t>
                      </a:r>
                    </a:p>
                  </a:txBody>
                  <a:tcPr marL="9525" marR="9525" marT="9525" marB="0" anchor="ctr">
                    <a:lnL w="6350" cap="flat" cmpd="sng" algn="ctr">
                      <a:solidFill>
                        <a:srgbClr val="17244E"/>
                      </a:solidFill>
                      <a:prstDash val="solid"/>
                      <a:round/>
                      <a:headEnd type="none" w="med" len="med"/>
                      <a:tailEnd type="none" w="med" len="med"/>
                    </a:lnL>
                    <a:lnR w="6350" cap="flat" cmpd="sng" algn="ctr">
                      <a:solidFill>
                        <a:srgbClr val="17244E"/>
                      </a:solidFill>
                      <a:prstDash val="solid"/>
                      <a:round/>
                      <a:headEnd type="none" w="med" len="med"/>
                      <a:tailEnd type="none" w="med" len="med"/>
                    </a:lnR>
                    <a:lnT w="6350" cap="flat" cmpd="sng" algn="ctr">
                      <a:solidFill>
                        <a:srgbClr val="17244E"/>
                      </a:solidFill>
                      <a:prstDash val="solid"/>
                      <a:round/>
                      <a:headEnd type="none" w="med" len="med"/>
                      <a:tailEnd type="none" w="med" len="med"/>
                    </a:lnT>
                    <a:lnB w="6350" cap="flat" cmpd="sng" algn="ctr">
                      <a:solidFill>
                        <a:srgbClr val="17244E"/>
                      </a:solidFill>
                      <a:prstDash val="solid"/>
                      <a:round/>
                      <a:headEnd type="none" w="med" len="med"/>
                      <a:tailEnd type="none" w="med" len="med"/>
                    </a:lnB>
                  </a:tcPr>
                </a:tc>
                <a:tc>
                  <a:txBody>
                    <a:bodyPr/>
                    <a:lstStyle/>
                    <a:p>
                      <a:pPr algn="ctr" fontAlgn="ctr"/>
                      <a:r>
                        <a:rPr lang="de-DE" sz="1600" b="0" i="0" u="none" strike="noStrike">
                          <a:solidFill>
                            <a:srgbClr val="17244E"/>
                          </a:solidFill>
                          <a:effectLst/>
                          <a:latin typeface="Segoe UI Light" panose="020B0502040204020203" pitchFamily="34" charset="0"/>
                        </a:rPr>
                        <a:t>113677</a:t>
                      </a:r>
                    </a:p>
                  </a:txBody>
                  <a:tcPr marL="9525" marR="9525" marT="9525" marB="0" anchor="ctr">
                    <a:lnL w="6350" cap="flat" cmpd="sng" algn="ctr">
                      <a:solidFill>
                        <a:srgbClr val="17244E"/>
                      </a:solidFill>
                      <a:prstDash val="solid"/>
                      <a:round/>
                      <a:headEnd type="none" w="med" len="med"/>
                      <a:tailEnd type="none" w="med" len="med"/>
                    </a:lnL>
                    <a:lnR w="6350" cap="flat" cmpd="sng" algn="ctr">
                      <a:solidFill>
                        <a:srgbClr val="17244E"/>
                      </a:solidFill>
                      <a:prstDash val="solid"/>
                      <a:round/>
                      <a:headEnd type="none" w="med" len="med"/>
                      <a:tailEnd type="none" w="med" len="med"/>
                    </a:lnR>
                    <a:lnT w="6350" cap="flat" cmpd="sng" algn="ctr">
                      <a:solidFill>
                        <a:srgbClr val="17244E"/>
                      </a:solidFill>
                      <a:prstDash val="solid"/>
                      <a:round/>
                      <a:headEnd type="none" w="med" len="med"/>
                      <a:tailEnd type="none" w="med" len="med"/>
                    </a:lnT>
                    <a:lnB w="6350" cap="flat" cmpd="sng" algn="ctr">
                      <a:solidFill>
                        <a:srgbClr val="17244E"/>
                      </a:solidFill>
                      <a:prstDash val="solid"/>
                      <a:round/>
                      <a:headEnd type="none" w="med" len="med"/>
                      <a:tailEnd type="none" w="med" len="med"/>
                    </a:lnB>
                    <a:solidFill>
                      <a:srgbClr val="F2F2F2"/>
                    </a:solidFill>
                  </a:tcPr>
                </a:tc>
                <a:tc>
                  <a:txBody>
                    <a:bodyPr/>
                    <a:lstStyle/>
                    <a:p>
                      <a:pPr algn="r" fontAlgn="ctr"/>
                      <a:r>
                        <a:rPr lang="de-DE" sz="1600" b="0" i="0" u="none" strike="noStrike">
                          <a:solidFill>
                            <a:srgbClr val="000000"/>
                          </a:solidFill>
                          <a:effectLst/>
                          <a:latin typeface="Segoe UI Light" panose="020B0502040204020203" pitchFamily="34" charset="0"/>
                        </a:rPr>
                        <a:t>100,0%</a:t>
                      </a:r>
                    </a:p>
                  </a:txBody>
                  <a:tcPr marL="9525" marR="9525" marT="9525" marB="0" anchor="ctr">
                    <a:lnL w="6350" cap="flat" cmpd="sng" algn="ctr">
                      <a:solidFill>
                        <a:srgbClr val="17244E"/>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3196736311"/>
                  </a:ext>
                </a:extLst>
              </a:tr>
              <a:tr h="419466">
                <a:tc>
                  <a:txBody>
                    <a:bodyPr/>
                    <a:lstStyle/>
                    <a:p>
                      <a:pPr algn="l" fontAlgn="ctr"/>
                      <a:r>
                        <a:rPr lang="de-DE" sz="1600" b="0" i="0" u="none" strike="noStrike">
                          <a:solidFill>
                            <a:srgbClr val="FFFFFF"/>
                          </a:solidFill>
                          <a:effectLst/>
                          <a:latin typeface="Segoe UI Light" panose="020B0502040204020203" pitchFamily="34" charset="0"/>
                        </a:rPr>
                        <a:t>Windows Server 2016 SERVERDATACENTERCORE</a:t>
                      </a:r>
                    </a:p>
                  </a:txBody>
                  <a:tcPr marL="9525" marR="9525" marT="9525" marB="0" anchor="ctr">
                    <a:lnL w="6350" cap="flat" cmpd="sng" algn="ctr">
                      <a:solidFill>
                        <a:srgbClr val="17244E"/>
                      </a:solidFill>
                      <a:prstDash val="solid"/>
                      <a:round/>
                      <a:headEnd type="none" w="med" len="med"/>
                      <a:tailEnd type="none" w="med" len="med"/>
                    </a:lnL>
                    <a:lnR w="6350" cap="flat" cmpd="sng" algn="ctr">
                      <a:solidFill>
                        <a:srgbClr val="17244E"/>
                      </a:solidFill>
                      <a:prstDash val="solid"/>
                      <a:round/>
                      <a:headEnd type="none" w="med" len="med"/>
                      <a:tailEnd type="none" w="med" len="med"/>
                    </a:lnR>
                    <a:lnT w="6350" cap="flat" cmpd="sng" algn="ctr">
                      <a:solidFill>
                        <a:srgbClr val="17244E"/>
                      </a:solidFill>
                      <a:prstDash val="solid"/>
                      <a:round/>
                      <a:headEnd type="none" w="med" len="med"/>
                      <a:tailEnd type="none" w="med" len="med"/>
                    </a:lnT>
                    <a:lnB w="6350" cap="flat" cmpd="sng" algn="ctr">
                      <a:solidFill>
                        <a:srgbClr val="17244E"/>
                      </a:solidFill>
                      <a:prstDash val="solid"/>
                      <a:round/>
                      <a:headEnd type="none" w="med" len="med"/>
                      <a:tailEnd type="none" w="med" len="med"/>
                    </a:lnB>
                    <a:solidFill>
                      <a:srgbClr val="00B050"/>
                    </a:solidFill>
                  </a:tcPr>
                </a:tc>
                <a:tc>
                  <a:txBody>
                    <a:bodyPr/>
                    <a:lstStyle/>
                    <a:p>
                      <a:pPr algn="ctr" fontAlgn="ctr"/>
                      <a:r>
                        <a:rPr lang="de-DE" sz="1600" b="0" i="0" u="none" strike="noStrike">
                          <a:solidFill>
                            <a:srgbClr val="17244E"/>
                          </a:solidFill>
                          <a:effectLst/>
                          <a:latin typeface="Segoe UI Light" panose="020B0502040204020203" pitchFamily="34" charset="0"/>
                        </a:rPr>
                        <a:t>9353315396</a:t>
                      </a:r>
                    </a:p>
                  </a:txBody>
                  <a:tcPr marL="9525" marR="9525" marT="9525" marB="0" anchor="ctr">
                    <a:lnL w="6350" cap="flat" cmpd="sng" algn="ctr">
                      <a:solidFill>
                        <a:srgbClr val="17244E"/>
                      </a:solidFill>
                      <a:prstDash val="solid"/>
                      <a:round/>
                      <a:headEnd type="none" w="med" len="med"/>
                      <a:tailEnd type="none" w="med" len="med"/>
                    </a:lnL>
                    <a:lnR w="6350" cap="flat" cmpd="sng" algn="ctr">
                      <a:solidFill>
                        <a:srgbClr val="17244E"/>
                      </a:solidFill>
                      <a:prstDash val="solid"/>
                      <a:round/>
                      <a:headEnd type="none" w="med" len="med"/>
                      <a:tailEnd type="none" w="med" len="med"/>
                    </a:lnR>
                    <a:lnT w="6350" cap="flat" cmpd="sng" algn="ctr">
                      <a:solidFill>
                        <a:srgbClr val="17244E"/>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F2F2F2"/>
                    </a:solidFill>
                  </a:tcPr>
                </a:tc>
                <a:tc>
                  <a:txBody>
                    <a:bodyPr/>
                    <a:lstStyle/>
                    <a:p>
                      <a:pPr algn="ctr" fontAlgn="ctr"/>
                      <a:r>
                        <a:rPr lang="de-DE" sz="1600" b="0" i="0" u="none" strike="noStrike">
                          <a:solidFill>
                            <a:srgbClr val="17244E"/>
                          </a:solidFill>
                          <a:effectLst/>
                          <a:latin typeface="Segoe UI Light" panose="020B0502040204020203" pitchFamily="34" charset="0"/>
                        </a:rPr>
                        <a:t>8,71</a:t>
                      </a:r>
                    </a:p>
                  </a:txBody>
                  <a:tcPr marL="9525" marR="9525" marT="9525" marB="0" anchor="ctr">
                    <a:lnL w="6350" cap="flat" cmpd="sng" algn="ctr">
                      <a:solidFill>
                        <a:srgbClr val="17244E"/>
                      </a:solidFill>
                      <a:prstDash val="solid"/>
                      <a:round/>
                      <a:headEnd type="none" w="med" len="med"/>
                      <a:tailEnd type="none" w="med" len="med"/>
                    </a:lnL>
                    <a:lnR w="6350" cap="flat" cmpd="sng" algn="ctr">
                      <a:solidFill>
                        <a:srgbClr val="17244E"/>
                      </a:solidFill>
                      <a:prstDash val="solid"/>
                      <a:round/>
                      <a:headEnd type="none" w="med" len="med"/>
                      <a:tailEnd type="none" w="med" len="med"/>
                    </a:lnR>
                    <a:lnT w="6350" cap="flat" cmpd="sng" algn="ctr">
                      <a:solidFill>
                        <a:srgbClr val="17244E"/>
                      </a:solidFill>
                      <a:prstDash val="solid"/>
                      <a:round/>
                      <a:headEnd type="none" w="med" len="med"/>
                      <a:tailEnd type="none" w="med" len="med"/>
                    </a:lnT>
                    <a:lnB w="12700" cap="flat" cmpd="sng" algn="ctr">
                      <a:solidFill>
                        <a:srgbClr val="FF0000"/>
                      </a:solidFill>
                      <a:prstDash val="solid"/>
                      <a:round/>
                      <a:headEnd type="none" w="med" len="med"/>
                      <a:tailEnd type="none" w="med" len="med"/>
                    </a:lnB>
                  </a:tcPr>
                </a:tc>
                <a:tc>
                  <a:txBody>
                    <a:bodyPr/>
                    <a:lstStyle/>
                    <a:p>
                      <a:pPr algn="ctr" fontAlgn="ctr"/>
                      <a:r>
                        <a:rPr lang="de-DE" sz="1600" b="0" i="0" u="none" strike="noStrike">
                          <a:solidFill>
                            <a:srgbClr val="17244E"/>
                          </a:solidFill>
                          <a:effectLst/>
                          <a:latin typeface="Segoe UI Light" panose="020B0502040204020203" pitchFamily="34" charset="0"/>
                        </a:rPr>
                        <a:t>67092</a:t>
                      </a:r>
                    </a:p>
                  </a:txBody>
                  <a:tcPr marL="9525" marR="9525" marT="9525" marB="0" anchor="ctr">
                    <a:lnL w="6350" cap="flat" cmpd="sng" algn="ctr">
                      <a:solidFill>
                        <a:srgbClr val="17244E"/>
                      </a:solidFill>
                      <a:prstDash val="solid"/>
                      <a:round/>
                      <a:headEnd type="none" w="med" len="med"/>
                      <a:tailEnd type="none" w="med" len="med"/>
                    </a:lnL>
                    <a:lnR w="6350" cap="flat" cmpd="sng" algn="ctr">
                      <a:solidFill>
                        <a:srgbClr val="17244E"/>
                      </a:solidFill>
                      <a:prstDash val="solid"/>
                      <a:round/>
                      <a:headEnd type="none" w="med" len="med"/>
                      <a:tailEnd type="none" w="med" len="med"/>
                    </a:lnR>
                    <a:lnT w="6350" cap="flat" cmpd="sng" algn="ctr">
                      <a:solidFill>
                        <a:srgbClr val="17244E"/>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F2F2F2"/>
                    </a:solidFill>
                  </a:tcPr>
                </a:tc>
                <a:tc>
                  <a:txBody>
                    <a:bodyPr/>
                    <a:lstStyle/>
                    <a:p>
                      <a:pPr algn="r" fontAlgn="ctr"/>
                      <a:r>
                        <a:rPr lang="de-DE" sz="1600" b="0" i="0" u="none" strike="noStrike">
                          <a:solidFill>
                            <a:srgbClr val="000000"/>
                          </a:solidFill>
                          <a:effectLst/>
                          <a:latin typeface="Segoe UI Light" panose="020B0502040204020203" pitchFamily="34" charset="0"/>
                        </a:rPr>
                        <a:t>60,6%</a:t>
                      </a:r>
                    </a:p>
                  </a:txBody>
                  <a:tcPr marL="9525" marR="9525" marT="9525" marB="0" anchor="ctr">
                    <a:lnL w="6350" cap="flat" cmpd="sng" algn="ctr">
                      <a:solidFill>
                        <a:srgbClr val="17244E"/>
                      </a:solidFill>
                      <a:prstDash val="solid"/>
                      <a:round/>
                      <a:headEnd type="none" w="med" len="med"/>
                      <a:tailEnd type="none" w="med" len="med"/>
                    </a:lnL>
                    <a:lnR>
                      <a:noFill/>
                    </a:lnR>
                    <a:lnT>
                      <a:noFill/>
                    </a:lnT>
                    <a:lnB w="12700" cap="flat" cmpd="sng" algn="ctr">
                      <a:solidFill>
                        <a:srgbClr val="FF0000"/>
                      </a:solidFill>
                      <a:prstDash val="solid"/>
                      <a:round/>
                      <a:headEnd type="none" w="med" len="med"/>
                      <a:tailEnd type="none" w="med" len="med"/>
                    </a:lnB>
                  </a:tcPr>
                </a:tc>
                <a:extLst>
                  <a:ext uri="{0D108BD9-81ED-4DB2-BD59-A6C34878D82A}">
                    <a16:rowId xmlns:a16="http://schemas.microsoft.com/office/drawing/2014/main" val="891722004"/>
                  </a:ext>
                </a:extLst>
              </a:tr>
              <a:tr h="419466">
                <a:tc>
                  <a:txBody>
                    <a:bodyPr/>
                    <a:lstStyle/>
                    <a:p>
                      <a:pPr algn="l" fontAlgn="ctr"/>
                      <a:r>
                        <a:rPr lang="de-DE" sz="1600" b="1" i="0" u="none" strike="noStrike">
                          <a:solidFill>
                            <a:srgbClr val="FFFFFF"/>
                          </a:solidFill>
                          <a:effectLst/>
                          <a:latin typeface="Segoe UI Light" panose="020B0502040204020203" pitchFamily="34" charset="0"/>
                        </a:rPr>
                        <a:t>Windows Server 2016 SERVERDATACENTER</a:t>
                      </a:r>
                    </a:p>
                  </a:txBody>
                  <a:tcPr marL="9525" marR="9525" marT="9525" marB="0" anchor="ctr">
                    <a:lnL w="6350" cap="flat" cmpd="sng" algn="ctr">
                      <a:solidFill>
                        <a:srgbClr val="17244E"/>
                      </a:solidFill>
                      <a:prstDash val="solid"/>
                      <a:round/>
                      <a:headEnd type="none" w="med" len="med"/>
                      <a:tailEnd type="none" w="med" len="med"/>
                    </a:lnL>
                    <a:lnR w="12700" cap="flat" cmpd="sng" algn="ctr">
                      <a:solidFill>
                        <a:srgbClr val="FF0000"/>
                      </a:solidFill>
                      <a:prstDash val="solid"/>
                      <a:round/>
                      <a:headEnd type="none" w="med" len="med"/>
                      <a:tailEnd type="none" w="med" len="med"/>
                    </a:lnR>
                    <a:lnT w="6350" cap="flat" cmpd="sng" algn="ctr">
                      <a:solidFill>
                        <a:srgbClr val="17244E"/>
                      </a:solidFill>
                      <a:prstDash val="solid"/>
                      <a:round/>
                      <a:headEnd type="none" w="med" len="med"/>
                      <a:tailEnd type="none" w="med" len="med"/>
                    </a:lnT>
                    <a:lnB w="6350" cap="flat" cmpd="sng" algn="ctr">
                      <a:solidFill>
                        <a:srgbClr val="17244E"/>
                      </a:solidFill>
                      <a:prstDash val="solid"/>
                      <a:round/>
                      <a:headEnd type="none" w="med" len="med"/>
                      <a:tailEnd type="none" w="med" len="med"/>
                    </a:lnB>
                    <a:solidFill>
                      <a:srgbClr val="FF0000"/>
                    </a:solidFill>
                  </a:tcPr>
                </a:tc>
                <a:tc>
                  <a:txBody>
                    <a:bodyPr/>
                    <a:lstStyle/>
                    <a:p>
                      <a:pPr algn="ctr" fontAlgn="ctr"/>
                      <a:r>
                        <a:rPr lang="de-DE" sz="1600" b="1" i="0" u="none" strike="noStrike">
                          <a:solidFill>
                            <a:srgbClr val="17244E"/>
                          </a:solidFill>
                          <a:effectLst/>
                          <a:latin typeface="Segoe UI Light" panose="020B0502040204020203" pitchFamily="34" charset="0"/>
                        </a:rPr>
                        <a:t>15440147913</a:t>
                      </a:r>
                    </a:p>
                  </a:txBody>
                  <a:tcPr marL="9525" marR="9525" marT="9525" marB="0" anchor="ctr">
                    <a:lnL w="12700" cap="flat" cmpd="sng" algn="ctr">
                      <a:solidFill>
                        <a:srgbClr val="FF0000"/>
                      </a:solidFill>
                      <a:prstDash val="solid"/>
                      <a:round/>
                      <a:headEnd type="none" w="med" len="med"/>
                      <a:tailEnd type="none" w="med" len="med"/>
                    </a:lnL>
                    <a:lnR w="6350" cap="flat" cmpd="sng" algn="ctr">
                      <a:solidFill>
                        <a:srgbClr val="17244E"/>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F2F2F2"/>
                    </a:solidFill>
                  </a:tcPr>
                </a:tc>
                <a:tc>
                  <a:txBody>
                    <a:bodyPr/>
                    <a:lstStyle/>
                    <a:p>
                      <a:pPr algn="ctr" fontAlgn="ctr"/>
                      <a:r>
                        <a:rPr lang="de-DE" sz="1600" b="0" i="0" u="none" strike="noStrike">
                          <a:solidFill>
                            <a:srgbClr val="17244E"/>
                          </a:solidFill>
                          <a:effectLst/>
                          <a:latin typeface="Segoe UI Light" panose="020B0502040204020203" pitchFamily="34" charset="0"/>
                        </a:rPr>
                        <a:t>14,38</a:t>
                      </a:r>
                    </a:p>
                  </a:txBody>
                  <a:tcPr marL="9525" marR="9525" marT="9525" marB="0" anchor="ctr">
                    <a:lnL w="6350" cap="flat" cmpd="sng" algn="ctr">
                      <a:solidFill>
                        <a:srgbClr val="17244E"/>
                      </a:solidFill>
                      <a:prstDash val="solid"/>
                      <a:round/>
                      <a:headEnd type="none" w="med" len="med"/>
                      <a:tailEnd type="none" w="med" len="med"/>
                    </a:lnL>
                    <a:lnR w="6350" cap="flat" cmpd="sng" algn="ctr">
                      <a:solidFill>
                        <a:srgbClr val="17244E"/>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tcPr>
                </a:tc>
                <a:tc>
                  <a:txBody>
                    <a:bodyPr/>
                    <a:lstStyle/>
                    <a:p>
                      <a:pPr algn="ctr" fontAlgn="ctr"/>
                      <a:r>
                        <a:rPr lang="de-DE" sz="1600" b="1" i="0" u="none" strike="noStrike">
                          <a:solidFill>
                            <a:srgbClr val="17244E"/>
                          </a:solidFill>
                          <a:effectLst/>
                          <a:latin typeface="Segoe UI Light" panose="020B0502040204020203" pitchFamily="34" charset="0"/>
                        </a:rPr>
                        <a:t>113554</a:t>
                      </a:r>
                    </a:p>
                  </a:txBody>
                  <a:tcPr marL="9525" marR="9525" marT="9525" marB="0" anchor="ctr">
                    <a:lnL w="6350" cap="flat" cmpd="sng" algn="ctr">
                      <a:solidFill>
                        <a:srgbClr val="17244E"/>
                      </a:solidFill>
                      <a:prstDash val="solid"/>
                      <a:round/>
                      <a:headEnd type="none" w="med" len="med"/>
                      <a:tailEnd type="none" w="med" len="med"/>
                    </a:lnL>
                    <a:lnR w="6350" cap="flat" cmpd="sng" algn="ctr">
                      <a:solidFill>
                        <a:srgbClr val="17244E"/>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F2F2F2"/>
                    </a:solidFill>
                  </a:tcPr>
                </a:tc>
                <a:tc>
                  <a:txBody>
                    <a:bodyPr/>
                    <a:lstStyle/>
                    <a:p>
                      <a:pPr algn="r" fontAlgn="ctr"/>
                      <a:r>
                        <a:rPr lang="de-DE" sz="1600" b="0" i="0" u="none" strike="noStrike">
                          <a:solidFill>
                            <a:srgbClr val="000000"/>
                          </a:solidFill>
                          <a:effectLst/>
                          <a:latin typeface="Segoe UI Light" panose="020B0502040204020203" pitchFamily="34" charset="0"/>
                        </a:rPr>
                        <a:t>100,0%</a:t>
                      </a:r>
                    </a:p>
                  </a:txBody>
                  <a:tcPr marL="9525" marR="9525" marT="9525" marB="0" anchor="ctr">
                    <a:lnL w="6350" cap="flat" cmpd="sng" algn="ctr">
                      <a:solidFill>
                        <a:srgbClr val="17244E"/>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tcPr>
                </a:tc>
                <a:extLst>
                  <a:ext uri="{0D108BD9-81ED-4DB2-BD59-A6C34878D82A}">
                    <a16:rowId xmlns:a16="http://schemas.microsoft.com/office/drawing/2014/main" val="1782664255"/>
                  </a:ext>
                </a:extLst>
              </a:tr>
              <a:tr h="419466">
                <a:tc>
                  <a:txBody>
                    <a:bodyPr/>
                    <a:lstStyle/>
                    <a:p>
                      <a:pPr algn="l" fontAlgn="ctr"/>
                      <a:r>
                        <a:rPr lang="de-DE" sz="1600" b="1" i="0" u="none" strike="noStrike">
                          <a:solidFill>
                            <a:srgbClr val="FFFFFF"/>
                          </a:solidFill>
                          <a:effectLst/>
                          <a:latin typeface="Segoe UI Light" panose="020B0502040204020203" pitchFamily="34" charset="0"/>
                        </a:rPr>
                        <a:t>Windows Server 2016 SERVERSTANDARDNANO</a:t>
                      </a:r>
                    </a:p>
                  </a:txBody>
                  <a:tcPr marL="9525" marR="9525" marT="9525" marB="0" anchor="ctr">
                    <a:lnL w="6350" cap="flat" cmpd="sng" algn="ctr">
                      <a:solidFill>
                        <a:srgbClr val="17244E"/>
                      </a:solidFill>
                      <a:prstDash val="solid"/>
                      <a:round/>
                      <a:headEnd type="none" w="med" len="med"/>
                      <a:tailEnd type="none" w="med" len="med"/>
                    </a:lnL>
                    <a:lnR w="6350" cap="flat" cmpd="sng" algn="ctr">
                      <a:solidFill>
                        <a:srgbClr val="17244E"/>
                      </a:solidFill>
                      <a:prstDash val="solid"/>
                      <a:round/>
                      <a:headEnd type="none" w="med" len="med"/>
                      <a:tailEnd type="none" w="med" len="med"/>
                    </a:lnR>
                    <a:lnT w="6350" cap="flat" cmpd="sng" algn="ctr">
                      <a:solidFill>
                        <a:srgbClr val="17244E"/>
                      </a:solidFill>
                      <a:prstDash val="solid"/>
                      <a:round/>
                      <a:headEnd type="none" w="med" len="med"/>
                      <a:tailEnd type="none" w="med" len="med"/>
                    </a:lnT>
                    <a:lnB w="6350" cap="flat" cmpd="sng" algn="ctr">
                      <a:solidFill>
                        <a:srgbClr val="17244E"/>
                      </a:solidFill>
                      <a:prstDash val="solid"/>
                      <a:round/>
                      <a:headEnd type="none" w="med" len="med"/>
                      <a:tailEnd type="none" w="med" len="med"/>
                    </a:lnB>
                    <a:solidFill>
                      <a:srgbClr val="0070C0"/>
                    </a:solidFill>
                  </a:tcPr>
                </a:tc>
                <a:tc>
                  <a:txBody>
                    <a:bodyPr/>
                    <a:lstStyle/>
                    <a:p>
                      <a:pPr algn="ctr" fontAlgn="ctr"/>
                      <a:r>
                        <a:rPr lang="de-DE" sz="1600" b="0" i="0" u="none" strike="noStrike">
                          <a:solidFill>
                            <a:srgbClr val="17244E"/>
                          </a:solidFill>
                          <a:effectLst/>
                          <a:latin typeface="Segoe UI Light" panose="020B0502040204020203" pitchFamily="34" charset="0"/>
                        </a:rPr>
                        <a:t>800233355</a:t>
                      </a:r>
                    </a:p>
                  </a:txBody>
                  <a:tcPr marL="9525" marR="9525" marT="9525" marB="0" anchor="ctr">
                    <a:lnL w="6350" cap="flat" cmpd="sng" algn="ctr">
                      <a:solidFill>
                        <a:srgbClr val="17244E"/>
                      </a:solidFill>
                      <a:prstDash val="solid"/>
                      <a:round/>
                      <a:headEnd type="none" w="med" len="med"/>
                      <a:tailEnd type="none" w="med" len="med"/>
                    </a:lnL>
                    <a:lnR w="6350" cap="flat" cmpd="sng" algn="ctr">
                      <a:solidFill>
                        <a:srgbClr val="17244E"/>
                      </a:solidFill>
                      <a:prstDash val="solid"/>
                      <a:round/>
                      <a:headEnd type="none" w="med" len="med"/>
                      <a:tailEnd type="none" w="med" len="med"/>
                    </a:lnR>
                    <a:lnT w="12700" cap="flat" cmpd="sng" algn="ctr">
                      <a:solidFill>
                        <a:srgbClr val="FF0000"/>
                      </a:solidFill>
                      <a:prstDash val="solid"/>
                      <a:round/>
                      <a:headEnd type="none" w="med" len="med"/>
                      <a:tailEnd type="none" w="med" len="med"/>
                    </a:lnT>
                    <a:lnB w="6350" cap="flat" cmpd="sng" algn="ctr">
                      <a:solidFill>
                        <a:srgbClr val="17244E"/>
                      </a:solidFill>
                      <a:prstDash val="solid"/>
                      <a:round/>
                      <a:headEnd type="none" w="med" len="med"/>
                      <a:tailEnd type="none" w="med" len="med"/>
                    </a:lnB>
                    <a:solidFill>
                      <a:srgbClr val="F2F2F2"/>
                    </a:solidFill>
                  </a:tcPr>
                </a:tc>
                <a:tc>
                  <a:txBody>
                    <a:bodyPr/>
                    <a:lstStyle/>
                    <a:p>
                      <a:pPr algn="ctr" fontAlgn="ctr"/>
                      <a:r>
                        <a:rPr lang="de-DE" sz="1600" b="0" i="0" u="none" strike="noStrike">
                          <a:solidFill>
                            <a:srgbClr val="17244E"/>
                          </a:solidFill>
                          <a:effectLst/>
                          <a:latin typeface="Segoe UI Light" panose="020B0502040204020203" pitchFamily="34" charset="0"/>
                        </a:rPr>
                        <a:t>0,75</a:t>
                      </a:r>
                    </a:p>
                  </a:txBody>
                  <a:tcPr marL="9525" marR="9525" marT="9525" marB="0" anchor="ctr">
                    <a:lnL w="6350" cap="flat" cmpd="sng" algn="ctr">
                      <a:solidFill>
                        <a:srgbClr val="17244E"/>
                      </a:solidFill>
                      <a:prstDash val="solid"/>
                      <a:round/>
                      <a:headEnd type="none" w="med" len="med"/>
                      <a:tailEnd type="none" w="med" len="med"/>
                    </a:lnL>
                    <a:lnR w="6350" cap="flat" cmpd="sng" algn="ctr">
                      <a:solidFill>
                        <a:srgbClr val="17244E"/>
                      </a:solidFill>
                      <a:prstDash val="solid"/>
                      <a:round/>
                      <a:headEnd type="none" w="med" len="med"/>
                      <a:tailEnd type="none" w="med" len="med"/>
                    </a:lnR>
                    <a:lnT w="12700" cap="flat" cmpd="sng" algn="ctr">
                      <a:solidFill>
                        <a:srgbClr val="FF0000"/>
                      </a:solidFill>
                      <a:prstDash val="solid"/>
                      <a:round/>
                      <a:headEnd type="none" w="med" len="med"/>
                      <a:tailEnd type="none" w="med" len="med"/>
                    </a:lnT>
                    <a:lnB w="6350" cap="flat" cmpd="sng" algn="ctr">
                      <a:solidFill>
                        <a:srgbClr val="17244E"/>
                      </a:solidFill>
                      <a:prstDash val="solid"/>
                      <a:round/>
                      <a:headEnd type="none" w="med" len="med"/>
                      <a:tailEnd type="none" w="med" len="med"/>
                    </a:lnB>
                  </a:tcPr>
                </a:tc>
                <a:tc>
                  <a:txBody>
                    <a:bodyPr/>
                    <a:lstStyle/>
                    <a:p>
                      <a:pPr algn="ctr" fontAlgn="ctr"/>
                      <a:r>
                        <a:rPr lang="de-DE" sz="1600" b="0" i="0" u="none" strike="noStrike">
                          <a:solidFill>
                            <a:srgbClr val="17244E"/>
                          </a:solidFill>
                          <a:effectLst/>
                          <a:latin typeface="Segoe UI Light" panose="020B0502040204020203" pitchFamily="34" charset="0"/>
                        </a:rPr>
                        <a:t>8182</a:t>
                      </a:r>
                    </a:p>
                  </a:txBody>
                  <a:tcPr marL="9525" marR="9525" marT="9525" marB="0" anchor="ctr">
                    <a:lnL w="6350" cap="flat" cmpd="sng" algn="ctr">
                      <a:solidFill>
                        <a:srgbClr val="17244E"/>
                      </a:solidFill>
                      <a:prstDash val="solid"/>
                      <a:round/>
                      <a:headEnd type="none" w="med" len="med"/>
                      <a:tailEnd type="none" w="med" len="med"/>
                    </a:lnL>
                    <a:lnR w="6350" cap="flat" cmpd="sng" algn="ctr">
                      <a:solidFill>
                        <a:srgbClr val="17244E"/>
                      </a:solidFill>
                      <a:prstDash val="solid"/>
                      <a:round/>
                      <a:headEnd type="none" w="med" len="med"/>
                      <a:tailEnd type="none" w="med" len="med"/>
                    </a:lnR>
                    <a:lnT w="12700" cap="flat" cmpd="sng" algn="ctr">
                      <a:solidFill>
                        <a:srgbClr val="FF0000"/>
                      </a:solidFill>
                      <a:prstDash val="solid"/>
                      <a:round/>
                      <a:headEnd type="none" w="med" len="med"/>
                      <a:tailEnd type="none" w="med" len="med"/>
                    </a:lnT>
                    <a:lnB w="6350" cap="flat" cmpd="sng" algn="ctr">
                      <a:solidFill>
                        <a:srgbClr val="17244E"/>
                      </a:solidFill>
                      <a:prstDash val="solid"/>
                      <a:round/>
                      <a:headEnd type="none" w="med" len="med"/>
                      <a:tailEnd type="none" w="med" len="med"/>
                    </a:lnB>
                    <a:solidFill>
                      <a:srgbClr val="F2F2F2"/>
                    </a:solidFill>
                  </a:tcPr>
                </a:tc>
                <a:tc>
                  <a:txBody>
                    <a:bodyPr/>
                    <a:lstStyle/>
                    <a:p>
                      <a:pPr algn="r" fontAlgn="ctr"/>
                      <a:r>
                        <a:rPr lang="de-DE" sz="1600" b="0" i="0" u="none" strike="noStrike">
                          <a:solidFill>
                            <a:srgbClr val="000000"/>
                          </a:solidFill>
                          <a:effectLst/>
                          <a:latin typeface="Segoe UI Light" panose="020B0502040204020203" pitchFamily="34" charset="0"/>
                        </a:rPr>
                        <a:t>5,2%</a:t>
                      </a:r>
                    </a:p>
                  </a:txBody>
                  <a:tcPr marL="9525" marR="9525" marT="9525" marB="0" anchor="ctr">
                    <a:lnL w="6350" cap="flat" cmpd="sng" algn="ctr">
                      <a:solidFill>
                        <a:srgbClr val="17244E"/>
                      </a:solidFill>
                      <a:prstDash val="solid"/>
                      <a:round/>
                      <a:headEnd type="none" w="med" len="med"/>
                      <a:tailEnd type="none" w="med" len="med"/>
                    </a:lnL>
                    <a:lnR>
                      <a:noFill/>
                    </a:lnR>
                    <a:lnT w="12700" cap="flat" cmpd="sng" algn="ctr">
                      <a:solidFill>
                        <a:srgbClr val="FF0000"/>
                      </a:solidFill>
                      <a:prstDash val="solid"/>
                      <a:round/>
                      <a:headEnd type="none" w="med" len="med"/>
                      <a:tailEnd type="none" w="med" len="med"/>
                    </a:lnT>
                    <a:lnB>
                      <a:noFill/>
                    </a:lnB>
                  </a:tcPr>
                </a:tc>
                <a:extLst>
                  <a:ext uri="{0D108BD9-81ED-4DB2-BD59-A6C34878D82A}">
                    <a16:rowId xmlns:a16="http://schemas.microsoft.com/office/drawing/2014/main" val="2302247021"/>
                  </a:ext>
                </a:extLst>
              </a:tr>
            </a:tbl>
          </a:graphicData>
        </a:graphic>
      </p:graphicFrame>
    </p:spTree>
    <p:extLst>
      <p:ext uri="{BB962C8B-B14F-4D97-AF65-F5344CB8AC3E}">
        <p14:creationId xmlns:p14="http://schemas.microsoft.com/office/powerpoint/2010/main" val="6939861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St Peter's Square, Vatican City - April 2007.jpg"/>
          <p:cNvPicPr>
            <a:picLocks noChangeAspect="1" noChangeArrowheads="1"/>
          </p:cNvPicPr>
          <p:nvPr/>
        </p:nvPicPr>
        <p:blipFill rotWithShape="1">
          <a:blip r:embed="rId2">
            <a:extLst>
              <a:ext uri="{28A0092B-C50C-407E-A947-70E740481C1C}">
                <a14:useLocalDpi xmlns:a14="http://schemas.microsoft.com/office/drawing/2010/main" val="0"/>
              </a:ext>
            </a:extLst>
          </a:blip>
          <a:srcRect/>
          <a:stretch/>
        </p:blipFill>
        <p:spPr bwMode="auto">
          <a:xfrm>
            <a:off x="0" y="-1612900"/>
            <a:ext cx="12192000" cy="8893339"/>
          </a:xfrm>
          <a:prstGeom prst="rect">
            <a:avLst/>
          </a:prstGeom>
          <a:noFill/>
          <a:extLst>
            <a:ext uri="{909E8E84-426E-40DD-AFC4-6F175D3DCCD1}">
              <a14:hiddenFill xmlns:a14="http://schemas.microsoft.com/office/drawing/2010/main">
                <a:solidFill>
                  <a:srgbClr val="FFFFFF"/>
                </a:solidFill>
              </a14:hiddenFill>
            </a:ext>
          </a:extLst>
        </p:spPr>
      </p:pic>
      <p:sp>
        <p:nvSpPr>
          <p:cNvPr id="5" name="Textfeld 4"/>
          <p:cNvSpPr txBox="1"/>
          <p:nvPr/>
        </p:nvSpPr>
        <p:spPr>
          <a:xfrm>
            <a:off x="8305800" y="540167"/>
            <a:ext cx="3181672" cy="4587204"/>
          </a:xfrm>
          <a:prstGeom prst="rect">
            <a:avLst/>
          </a:prstGeom>
          <a:solidFill>
            <a:schemeClr val="tx1">
              <a:lumMod val="95000"/>
              <a:lumOff val="5000"/>
              <a:alpha val="69000"/>
            </a:schemeClr>
          </a:solidFill>
        </p:spPr>
        <p:txBody>
          <a:bodyPr wrap="square" lIns="180000" bIns="108000" rtlCol="0">
            <a:spAutoFit/>
          </a:bodyPr>
          <a:lstStyle/>
          <a:p>
            <a:r>
              <a:rPr lang="en-US" sz="3600">
                <a:solidFill>
                  <a:schemeClr val="bg1"/>
                </a:solidFill>
                <a:latin typeface="Segoe UI Semibold" panose="020B0702040204020203" pitchFamily="34" charset="0"/>
                <a:cs typeface="Segoe UI Semibold" panose="020B0702040204020203" pitchFamily="34" charset="0"/>
              </a:rPr>
              <a:t>Tuva: </a:t>
            </a:r>
          </a:p>
          <a:p>
            <a:r>
              <a:rPr lang="en-US" sz="3600">
                <a:solidFill>
                  <a:schemeClr val="bg1"/>
                </a:solidFill>
                <a:latin typeface="Segoe UI Semibold" panose="020B0702040204020203" pitchFamily="34" charset="0"/>
                <a:cs typeface="Segoe UI Semibold" panose="020B0702040204020203" pitchFamily="34" charset="0"/>
              </a:rPr>
              <a:t>170,500 km</a:t>
            </a:r>
            <a:r>
              <a:rPr lang="en-US" sz="3600" baseline="30000">
                <a:solidFill>
                  <a:schemeClr val="bg1"/>
                </a:solidFill>
                <a:latin typeface="Segoe UI Semibold" panose="020B0702040204020203" pitchFamily="34" charset="0"/>
                <a:cs typeface="Segoe UI Semibold" panose="020B0702040204020203" pitchFamily="34" charset="0"/>
              </a:rPr>
              <a:t>2</a:t>
            </a:r>
          </a:p>
          <a:p>
            <a:r>
              <a:rPr lang="en-US" sz="3600">
                <a:solidFill>
                  <a:schemeClr val="bg1"/>
                </a:solidFill>
                <a:latin typeface="Segoe UI Semibold" panose="020B0702040204020203" pitchFamily="34" charset="0"/>
                <a:cs typeface="Segoe UI Semibold" panose="020B0702040204020203" pitchFamily="34" charset="0"/>
              </a:rPr>
              <a:t>307.930 residents</a:t>
            </a:r>
          </a:p>
          <a:p>
            <a:endParaRPr lang="en-US" sz="3600">
              <a:solidFill>
                <a:schemeClr val="bg1"/>
              </a:solidFill>
              <a:latin typeface="Segoe UI Semibold" panose="020B0702040204020203" pitchFamily="34" charset="0"/>
              <a:cs typeface="Segoe UI Semibold" panose="020B0702040204020203" pitchFamily="34" charset="0"/>
            </a:endParaRPr>
          </a:p>
          <a:p>
            <a:r>
              <a:rPr lang="en-US" sz="3600">
                <a:solidFill>
                  <a:schemeClr val="bg1"/>
                </a:solidFill>
                <a:latin typeface="Segoe UI Semibold" panose="020B0702040204020203" pitchFamily="34" charset="0"/>
                <a:cs typeface="Segoe UI Semibold" panose="020B0702040204020203" pitchFamily="34" charset="0"/>
              </a:rPr>
              <a:t>Vatican: 0.44  km</a:t>
            </a:r>
            <a:r>
              <a:rPr lang="en-US" sz="3600" baseline="30000">
                <a:solidFill>
                  <a:schemeClr val="bg1"/>
                </a:solidFill>
                <a:latin typeface="Segoe UI Semibold" panose="020B0702040204020203" pitchFamily="34" charset="0"/>
                <a:cs typeface="Segoe UI Semibold" panose="020B0702040204020203" pitchFamily="34" charset="0"/>
              </a:rPr>
              <a:t>2</a:t>
            </a:r>
          </a:p>
          <a:p>
            <a:r>
              <a:rPr lang="en-US" sz="3600">
                <a:solidFill>
                  <a:schemeClr val="bg1"/>
                </a:solidFill>
                <a:latin typeface="Segoe UI Semibold" panose="020B0702040204020203" pitchFamily="34" charset="0"/>
                <a:cs typeface="Segoe UI Semibold" panose="020B0702040204020203" pitchFamily="34" charset="0"/>
              </a:rPr>
              <a:t>690 residents</a:t>
            </a:r>
          </a:p>
        </p:txBody>
      </p:sp>
    </p:spTree>
    <p:extLst>
      <p:ext uri="{BB962C8B-B14F-4D97-AF65-F5344CB8AC3E}">
        <p14:creationId xmlns:p14="http://schemas.microsoft.com/office/powerpoint/2010/main" val="3955641664"/>
      </p:ext>
    </p:extLst>
  </p:cSld>
  <p:clrMapOvr>
    <a:masterClrMapping/>
  </p:clrMapOvr>
</p:sld>
</file>

<file path=ppt/theme/theme1.xml><?xml version="1.0" encoding="utf-8"?>
<a:theme xmlns:a="http://schemas.openxmlformats.org/drawingml/2006/main" name="Eins">
  <a:themeElements>
    <a:clrScheme name="Benutzerdefiniert 1">
      <a:dk1>
        <a:sysClr val="windowText" lastClr="000000"/>
      </a:dk1>
      <a:lt1>
        <a:sysClr val="window" lastClr="FFFFFF"/>
      </a:lt1>
      <a:dk2>
        <a:srgbClr val="44546A"/>
      </a:dk2>
      <a:lt2>
        <a:srgbClr val="E7E6E6"/>
      </a:lt2>
      <a:accent1>
        <a:srgbClr val="5B9BD5"/>
      </a:accent1>
      <a:accent2>
        <a:srgbClr val="002458"/>
      </a:accent2>
      <a:accent3>
        <a:srgbClr val="A5A5A5"/>
      </a:accent3>
      <a:accent4>
        <a:srgbClr val="FFC000"/>
      </a:accent4>
      <a:accent5>
        <a:srgbClr val="4472C4"/>
      </a:accent5>
      <a:accent6>
        <a:srgbClr val="70AD47"/>
      </a:accent6>
      <a:hlink>
        <a:srgbClr val="0563C1"/>
      </a:hlink>
      <a:folHlink>
        <a:srgbClr val="954F72"/>
      </a:folHlink>
    </a:clrScheme>
    <a:fontScheme name="Benutzerdefiniert 1">
      <a:majorFont>
        <a:latin typeface="Segoe UI Light"/>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1163</Words>
  <Application>Microsoft Office PowerPoint</Application>
  <PresentationFormat>Breitbild</PresentationFormat>
  <Paragraphs>322</Paragraphs>
  <Slides>37</Slides>
  <Notes>19</Notes>
  <HiddenSlides>1</HiddenSlides>
  <MMClips>0</MMClips>
  <ScaleCrop>false</ScaleCrop>
  <HeadingPairs>
    <vt:vector size="6" baseType="variant">
      <vt:variant>
        <vt:lpstr>Verwendete Schriftarten</vt:lpstr>
      </vt:variant>
      <vt:variant>
        <vt:i4>13</vt:i4>
      </vt:variant>
      <vt:variant>
        <vt:lpstr>Design</vt:lpstr>
      </vt:variant>
      <vt:variant>
        <vt:i4>1</vt:i4>
      </vt:variant>
      <vt:variant>
        <vt:lpstr>Folientitel</vt:lpstr>
      </vt:variant>
      <vt:variant>
        <vt:i4>37</vt:i4>
      </vt:variant>
    </vt:vector>
  </HeadingPairs>
  <TitlesOfParts>
    <vt:vector size="51" baseType="lpstr">
      <vt:lpstr>Arial</vt:lpstr>
      <vt:lpstr>Arial Unicode MS</vt:lpstr>
      <vt:lpstr>Calibri</vt:lpstr>
      <vt:lpstr>Consolas</vt:lpstr>
      <vt:lpstr>Corbel</vt:lpstr>
      <vt:lpstr>Roboto Black</vt:lpstr>
      <vt:lpstr>Roboto Condensed</vt:lpstr>
      <vt:lpstr>Segoe UI</vt:lpstr>
      <vt:lpstr>Segoe UI Light</vt:lpstr>
      <vt:lpstr>Segoe UI Semibold</vt:lpstr>
      <vt:lpstr>Symbol</vt:lpstr>
      <vt:lpstr>Ubuntu Mono</vt:lpstr>
      <vt:lpstr>Wingdings</vt:lpstr>
      <vt:lpstr>Eins</vt:lpstr>
      <vt:lpstr>The future of NANO server</vt:lpstr>
      <vt:lpstr>Thanks to the sponsors &amp; organisers</vt:lpstr>
      <vt:lpstr>Podcast: Sliding Windows</vt:lpstr>
      <vt:lpstr>The future of nano server in a nutshell</vt:lpstr>
      <vt:lpstr>Nano</vt:lpstr>
      <vt:lpstr>Dont look back in anger: NANO (initial release)</vt:lpstr>
      <vt:lpstr>Nano Server in v1607 (initial release of WS 2016)</vt:lpstr>
      <vt:lpstr>Footprints (WS 2016 RTW)</vt:lpstr>
      <vt:lpstr>PowerPoint-Präsentation</vt:lpstr>
      <vt:lpstr>Windows as a Service</vt:lpstr>
      <vt:lpstr>Prelude: Windows as a Service</vt:lpstr>
      <vt:lpstr>Servicing branches: Lifecycle (prior to July 2017)</vt:lpstr>
      <vt:lpstr>Semi-Annual Channel: Lifecycle (July 2017)</vt:lpstr>
      <vt:lpstr>Windows Server 2016: Releases, Branches, Installation Options</vt:lpstr>
      <vt:lpstr>Delivering continuous innovation with Windows Server</vt:lpstr>
      <vt:lpstr>Nano Server in v1709 (2nd release of WS 2016)</vt:lpstr>
      <vt:lpstr>SMT: Server Management Tools</vt:lpstr>
      <vt:lpstr>Container</vt:lpstr>
      <vt:lpstr>Container</vt:lpstr>
      <vt:lpstr>Basic principles</vt:lpstr>
      <vt:lpstr>docker.com</vt:lpstr>
      <vt:lpstr>docker: Images and layers</vt:lpstr>
      <vt:lpstr>Setup docker (Ubuntu, Debian)</vt:lpstr>
      <vt:lpstr>From drawbridge to Hyper-V containers</vt:lpstr>
      <vt:lpstr>Containers: Linux vs. Windows</vt:lpstr>
      <vt:lpstr>Windows isolation modes</vt:lpstr>
      <vt:lpstr>Setup Windows Server Containers</vt:lpstr>
      <vt:lpstr>PowerPoint-Präsentation</vt:lpstr>
      <vt:lpstr>Combinations</vt:lpstr>
      <vt:lpstr>Dazed and confused ..</vt:lpstr>
      <vt:lpstr>Install "Docker for Windows" (on Win 10)</vt:lpstr>
      <vt:lpstr>"Docker on Windows" (April 2017)</vt:lpstr>
      <vt:lpstr>PowerShell Cmdlets for Docker  (April 2017)</vt:lpstr>
      <vt:lpstr>What's beyond ...</vt:lpstr>
      <vt:lpstr>The future of nano server</vt:lpstr>
      <vt:lpstr>                   2016                                               2017</vt:lpstr>
      <vt:lpstr>PowerPoint-Präsentation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2017-05-08T17:58:47Z</dcterms:created>
  <dcterms:modified xsi:type="dcterms:W3CDTF">2017-08-30T14:55:00Z</dcterms:modified>
</cp:coreProperties>
</file>