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99" r:id="rId2"/>
    <p:sldId id="298" r:id="rId3"/>
    <p:sldId id="296" r:id="rId4"/>
    <p:sldId id="259" r:id="rId5"/>
    <p:sldId id="260" r:id="rId6"/>
    <p:sldId id="261" r:id="rId7"/>
    <p:sldId id="262" r:id="rId8"/>
    <p:sldId id="263" r:id="rId9"/>
    <p:sldId id="301" r:id="rId10"/>
    <p:sldId id="265" r:id="rId11"/>
    <p:sldId id="266" r:id="rId12"/>
    <p:sldId id="267" r:id="rId13"/>
    <p:sldId id="276" r:id="rId14"/>
    <p:sldId id="277" r:id="rId15"/>
    <p:sldId id="278" r:id="rId16"/>
    <p:sldId id="279" r:id="rId17"/>
    <p:sldId id="303" r:id="rId18"/>
    <p:sldId id="280" r:id="rId19"/>
    <p:sldId id="268" r:id="rId20"/>
    <p:sldId id="273" r:id="rId21"/>
    <p:sldId id="282" r:id="rId22"/>
    <p:sldId id="283" r:id="rId23"/>
    <p:sldId id="284" r:id="rId24"/>
    <p:sldId id="285" r:id="rId25"/>
    <p:sldId id="286" r:id="rId26"/>
    <p:sldId id="287" r:id="rId27"/>
    <p:sldId id="290" r:id="rId28"/>
  </p:sldIdLst>
  <p:sldSz cx="9144000" cy="5715000" type="screen16x10"/>
  <p:notesSz cx="6858000" cy="9144000"/>
  <p:defaultTextStyle>
    <a:defPPr>
      <a:defRPr lang="de-DE"/>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639"/>
    <a:srgbClr val="012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54449" autoAdjust="0"/>
  </p:normalViewPr>
  <p:slideViewPr>
    <p:cSldViewPr snapToGrid="0">
      <p:cViewPr>
        <p:scale>
          <a:sx n="33" d="100"/>
          <a:sy n="33" d="100"/>
        </p:scale>
        <p:origin x="2544" y="232"/>
      </p:cViewPr>
      <p:guideLst/>
    </p:cSldViewPr>
  </p:slideViewPr>
  <p:outlineViewPr>
    <p:cViewPr>
      <p:scale>
        <a:sx n="33" d="100"/>
        <a:sy n="33" d="100"/>
      </p:scale>
      <p:origin x="0" y="-1404"/>
    </p:cViewPr>
  </p:outlineViewPr>
  <p:notesTextViewPr>
    <p:cViewPr>
      <p:scale>
        <a:sx n="1" d="1"/>
        <a:sy n="1" d="1"/>
      </p:scale>
      <p:origin x="0" y="0"/>
    </p:cViewPr>
  </p:notesTextViewPr>
  <p:sorterViewPr>
    <p:cViewPr>
      <p:scale>
        <a:sx n="100" d="100"/>
        <a:sy n="100" d="100"/>
      </p:scale>
      <p:origin x="0" y="-56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7BBB-3EC5-4AA0-9349-189FAB63152D}" type="datetimeFigureOut">
              <a:rPr lang="de-DE" smtClean="0"/>
              <a:t>11.09.2017</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4CBEF-BD96-4503-AB8E-E844616D95E4}" type="slidenum">
              <a:rPr lang="de-DE" smtClean="0"/>
              <a:t>‹Nr.›</a:t>
            </a:fld>
            <a:endParaRPr lang="de-DE"/>
          </a:p>
        </p:txBody>
      </p:sp>
    </p:spTree>
    <p:extLst>
      <p:ext uri="{BB962C8B-B14F-4D97-AF65-F5344CB8AC3E}">
        <p14:creationId xmlns:p14="http://schemas.microsoft.com/office/powerpoint/2010/main" val="42592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4</a:t>
            </a:fld>
            <a:endParaRPr lang="de-DE"/>
          </a:p>
        </p:txBody>
      </p:sp>
    </p:spTree>
    <p:extLst>
      <p:ext uri="{BB962C8B-B14F-4D97-AF65-F5344CB8AC3E}">
        <p14:creationId xmlns:p14="http://schemas.microsoft.com/office/powerpoint/2010/main" val="3214997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17244E"/>
                </a:solidFill>
              </a:rPr>
              <a:t>https://technet.microsoft.com/windows-server-docs/get-started/getting-started-with-nano-server</a:t>
            </a:r>
          </a:p>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20</a:t>
            </a:fld>
            <a:endParaRPr lang="de-DE"/>
          </a:p>
        </p:txBody>
      </p:sp>
    </p:spTree>
    <p:extLst>
      <p:ext uri="{BB962C8B-B14F-4D97-AF65-F5344CB8AC3E}">
        <p14:creationId xmlns:p14="http://schemas.microsoft.com/office/powerpoint/2010/main" val="1592230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21</a:t>
            </a:fld>
            <a:endParaRPr lang="de-DE"/>
          </a:p>
        </p:txBody>
      </p:sp>
    </p:spTree>
    <p:extLst>
      <p:ext uri="{BB962C8B-B14F-4D97-AF65-F5344CB8AC3E}">
        <p14:creationId xmlns:p14="http://schemas.microsoft.com/office/powerpoint/2010/main" val="1068708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23</a:t>
            </a:fld>
            <a:endParaRPr lang="de-DE"/>
          </a:p>
        </p:txBody>
      </p:sp>
    </p:spTree>
    <p:extLst>
      <p:ext uri="{BB962C8B-B14F-4D97-AF65-F5344CB8AC3E}">
        <p14:creationId xmlns:p14="http://schemas.microsoft.com/office/powerpoint/2010/main" val="2815649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24</a:t>
            </a:fld>
            <a:endParaRPr lang="de-DE"/>
          </a:p>
        </p:txBody>
      </p:sp>
    </p:spTree>
    <p:extLst>
      <p:ext uri="{BB962C8B-B14F-4D97-AF65-F5344CB8AC3E}">
        <p14:creationId xmlns:p14="http://schemas.microsoft.com/office/powerpoint/2010/main" val="293297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25</a:t>
            </a:fld>
            <a:endParaRPr lang="de-DE"/>
          </a:p>
        </p:txBody>
      </p:sp>
    </p:spTree>
    <p:extLst>
      <p:ext uri="{BB962C8B-B14F-4D97-AF65-F5344CB8AC3E}">
        <p14:creationId xmlns:p14="http://schemas.microsoft.com/office/powerpoint/2010/main" val="363956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27</a:t>
            </a:fld>
            <a:endParaRPr lang="de-DE"/>
          </a:p>
        </p:txBody>
      </p:sp>
    </p:spTree>
    <p:extLst>
      <p:ext uri="{BB962C8B-B14F-4D97-AF65-F5344CB8AC3E}">
        <p14:creationId xmlns:p14="http://schemas.microsoft.com/office/powerpoint/2010/main" val="77074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7</a:t>
            </a:fld>
            <a:endParaRPr lang="de-DE"/>
          </a:p>
        </p:txBody>
      </p:sp>
    </p:spTree>
    <p:extLst>
      <p:ext uri="{BB962C8B-B14F-4D97-AF65-F5344CB8AC3E}">
        <p14:creationId xmlns:p14="http://schemas.microsoft.com/office/powerpoint/2010/main" val="51768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227585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10</a:t>
            </a:fld>
            <a:endParaRPr lang="de-DE"/>
          </a:p>
        </p:txBody>
      </p:sp>
    </p:spTree>
    <p:extLst>
      <p:ext uri="{BB962C8B-B14F-4D97-AF65-F5344CB8AC3E}">
        <p14:creationId xmlns:p14="http://schemas.microsoft.com/office/powerpoint/2010/main" val="125849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17244E"/>
                </a:solidFill>
              </a:rPr>
              <a:t>https://technet.microsoft.com/windows-server-docs/get-started/getting-started-with-nano-server</a:t>
            </a:r>
          </a:p>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11</a:t>
            </a:fld>
            <a:endParaRPr lang="de-DE"/>
          </a:p>
        </p:txBody>
      </p:sp>
    </p:spTree>
    <p:extLst>
      <p:ext uri="{BB962C8B-B14F-4D97-AF65-F5344CB8AC3E}">
        <p14:creationId xmlns:p14="http://schemas.microsoft.com/office/powerpoint/2010/main" val="186977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13</a:t>
            </a:fld>
            <a:endParaRPr lang="de-DE"/>
          </a:p>
        </p:txBody>
      </p:sp>
    </p:spTree>
    <p:extLst>
      <p:ext uri="{BB962C8B-B14F-4D97-AF65-F5344CB8AC3E}">
        <p14:creationId xmlns:p14="http://schemas.microsoft.com/office/powerpoint/2010/main" val="320937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14</a:t>
            </a:fld>
            <a:endParaRPr lang="de-DE"/>
          </a:p>
        </p:txBody>
      </p:sp>
    </p:spTree>
    <p:extLst>
      <p:ext uri="{BB962C8B-B14F-4D97-AF65-F5344CB8AC3E}">
        <p14:creationId xmlns:p14="http://schemas.microsoft.com/office/powerpoint/2010/main" val="1424206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15</a:t>
            </a:fld>
            <a:endParaRPr lang="de-DE"/>
          </a:p>
        </p:txBody>
      </p:sp>
    </p:spTree>
    <p:extLst>
      <p:ext uri="{BB962C8B-B14F-4D97-AF65-F5344CB8AC3E}">
        <p14:creationId xmlns:p14="http://schemas.microsoft.com/office/powerpoint/2010/main" val="161138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380234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DBDDEB-9EEE-4795-BB5C-CD17E338AADA}"/>
              </a:ext>
            </a:extLst>
          </p:cNvPr>
          <p:cNvSpPr>
            <a:spLocks noGrp="1"/>
          </p:cNvSpPr>
          <p:nvPr>
            <p:ph type="ctrTitle"/>
          </p:nvPr>
        </p:nvSpPr>
        <p:spPr>
          <a:xfrm>
            <a:off x="1143000" y="1036595"/>
            <a:ext cx="6592330" cy="1888374"/>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A986EF99-BF2F-4EA0-BFE2-1F2F98C68C3E}"/>
              </a:ext>
            </a:extLst>
          </p:cNvPr>
          <p:cNvSpPr>
            <a:spLocks noGrp="1"/>
          </p:cNvSpPr>
          <p:nvPr>
            <p:ph type="subTitle" idx="1"/>
          </p:nvPr>
        </p:nvSpPr>
        <p:spPr>
          <a:xfrm>
            <a:off x="1143000" y="3001698"/>
            <a:ext cx="659233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A6B4B62C-8DFB-4614-BDBB-16F730F80604}"/>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5" name="Fußzeilenplatzhalter 4">
            <a:extLst>
              <a:ext uri="{FF2B5EF4-FFF2-40B4-BE49-F238E27FC236}">
                <a16:creationId xmlns:a16="http://schemas.microsoft.com/office/drawing/2014/main" id="{A433647B-E80E-47AC-B216-AE7D3D4262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1C02BE-8C3A-4CA9-AB41-703AA7A07B2E}"/>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138534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604FA0-7267-4DC8-B59B-29C064B20F63}"/>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642242FE-E2F0-48C3-B21D-A944E77BDC50}"/>
              </a:ext>
            </a:extLst>
          </p:cNvPr>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E1BB30A-4684-4705-83B1-A4503D5DE3AD}"/>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5" name="Fußzeilenplatzhalter 4">
            <a:extLst>
              <a:ext uri="{FF2B5EF4-FFF2-40B4-BE49-F238E27FC236}">
                <a16:creationId xmlns:a16="http://schemas.microsoft.com/office/drawing/2014/main" id="{63252784-CC99-4137-A7F9-AB4EDE6A3B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81FB17-436A-472B-844D-D1918A453D59}"/>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359055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29B4D1C-A2F5-484E-AD25-A28B33BB0278}"/>
              </a:ext>
            </a:extLst>
          </p:cNvPr>
          <p:cNvSpPr>
            <a:spLocks noGrp="1"/>
          </p:cNvSpPr>
          <p:nvPr>
            <p:ph type="title" orient="vert"/>
          </p:nvPr>
        </p:nvSpPr>
        <p:spPr>
          <a:xfrm>
            <a:off x="6543675" y="1578919"/>
            <a:ext cx="1971675" cy="3568550"/>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0BFE1036-29E9-47B6-8F19-01380BE01F5A}"/>
              </a:ext>
            </a:extLst>
          </p:cNvPr>
          <p:cNvSpPr>
            <a:spLocks noGrp="1"/>
          </p:cNvSpPr>
          <p:nvPr>
            <p:ph type="body" orient="vert" idx="1"/>
          </p:nvPr>
        </p:nvSpPr>
        <p:spPr>
          <a:xfrm>
            <a:off x="628650" y="304271"/>
            <a:ext cx="5800725" cy="484319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B20D25A-48AC-4CF5-B7D0-7A310D72D74F}"/>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5" name="Fußzeilenplatzhalter 4">
            <a:extLst>
              <a:ext uri="{FF2B5EF4-FFF2-40B4-BE49-F238E27FC236}">
                <a16:creationId xmlns:a16="http://schemas.microsoft.com/office/drawing/2014/main" id="{4207068B-F025-47E1-8AC7-96CC4F5F646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CAEE18-CC16-40DF-ABED-FEA1BF20B825}"/>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415680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onsore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BF55062-CC20-402B-9338-353E83443A8D}"/>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4" name="Fußzeilenplatzhalter 3">
            <a:extLst>
              <a:ext uri="{FF2B5EF4-FFF2-40B4-BE49-F238E27FC236}">
                <a16:creationId xmlns:a16="http://schemas.microsoft.com/office/drawing/2014/main" id="{73BA541C-40A3-4135-A1A7-9626F2F0447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8B10E80-9191-41FC-9285-87B7350447F5}"/>
              </a:ext>
            </a:extLst>
          </p:cNvPr>
          <p:cNvSpPr>
            <a:spLocks noGrp="1"/>
          </p:cNvSpPr>
          <p:nvPr>
            <p:ph type="sldNum" sz="quarter" idx="12"/>
          </p:nvPr>
        </p:nvSpPr>
        <p:spPr/>
        <p:txBody>
          <a:bodyPr/>
          <a:lstStyle/>
          <a:p>
            <a:fld id="{81A5704F-8A2A-4151-8EC3-FC5864D20DB4}" type="slidenum">
              <a:rPr lang="de-DE" smtClean="0"/>
              <a:t>‹Nr.›</a:t>
            </a:fld>
            <a:endParaRPr lang="de-DE"/>
          </a:p>
        </p:txBody>
      </p:sp>
      <p:pic>
        <p:nvPicPr>
          <p:cNvPr id="7" name="Grafik 6" descr="Ein Bild, das ClipArt enthält.&#10;&#10;Mit hoher Zuverlässigkeit generierte Beschreibung">
            <a:extLst>
              <a:ext uri="{FF2B5EF4-FFF2-40B4-BE49-F238E27FC236}">
                <a16:creationId xmlns:a16="http://schemas.microsoft.com/office/drawing/2014/main" id="{C347D11E-9399-40A6-99F6-266877AF64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7489" y="1803127"/>
            <a:ext cx="1778794" cy="674688"/>
          </a:xfrm>
          <a:prstGeom prst="rect">
            <a:avLst/>
          </a:prstGeom>
        </p:spPr>
      </p:pic>
      <p:pic>
        <p:nvPicPr>
          <p:cNvPr id="9" name="Grafik 8">
            <a:extLst>
              <a:ext uri="{FF2B5EF4-FFF2-40B4-BE49-F238E27FC236}">
                <a16:creationId xmlns:a16="http://schemas.microsoft.com/office/drawing/2014/main" id="{A701BBC8-12C3-49B2-9446-022F44EF88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12074" y="1782833"/>
            <a:ext cx="1778794" cy="674688"/>
          </a:xfrm>
          <a:prstGeom prst="rect">
            <a:avLst/>
          </a:prstGeom>
        </p:spPr>
      </p:pic>
      <p:pic>
        <p:nvPicPr>
          <p:cNvPr id="11" name="Grafik 10" descr="Ein Bild, das Teller, Geschirr enthält.&#10;&#10;Mit sehr hoher Zuverlässigkeit generierte Beschreibung">
            <a:extLst>
              <a:ext uri="{FF2B5EF4-FFF2-40B4-BE49-F238E27FC236}">
                <a16:creationId xmlns:a16="http://schemas.microsoft.com/office/drawing/2014/main" id="{5FE3128F-3FD7-4264-941F-4A6814CE3C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1686" y="691732"/>
            <a:ext cx="1350000" cy="512048"/>
          </a:xfrm>
          <a:prstGeom prst="rect">
            <a:avLst/>
          </a:prstGeom>
        </p:spPr>
      </p:pic>
      <p:pic>
        <p:nvPicPr>
          <p:cNvPr id="13" name="Grafik 12">
            <a:extLst>
              <a:ext uri="{FF2B5EF4-FFF2-40B4-BE49-F238E27FC236}">
                <a16:creationId xmlns:a16="http://schemas.microsoft.com/office/drawing/2014/main" id="{74D9F26C-60BA-48BA-BDE7-19718B39C34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45062" y="2966029"/>
            <a:ext cx="1285875" cy="1063625"/>
          </a:xfrm>
          <a:prstGeom prst="rect">
            <a:avLst/>
          </a:prstGeom>
        </p:spPr>
      </p:pic>
      <p:pic>
        <p:nvPicPr>
          <p:cNvPr id="15" name="Grafik 14">
            <a:extLst>
              <a:ext uri="{FF2B5EF4-FFF2-40B4-BE49-F238E27FC236}">
                <a16:creationId xmlns:a16="http://schemas.microsoft.com/office/drawing/2014/main" id="{8CA095B5-6664-4B89-A12E-DACC9740015C}"/>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991686" y="3244063"/>
            <a:ext cx="1350000" cy="674863"/>
          </a:xfrm>
          <a:prstGeom prst="rect">
            <a:avLst/>
          </a:prstGeom>
        </p:spPr>
      </p:pic>
      <p:pic>
        <p:nvPicPr>
          <p:cNvPr id="17" name="Grafik 16">
            <a:extLst>
              <a:ext uri="{FF2B5EF4-FFF2-40B4-BE49-F238E27FC236}">
                <a16:creationId xmlns:a16="http://schemas.microsoft.com/office/drawing/2014/main" id="{8ED69E75-BF12-4C5C-83FE-201FA204F1E2}"/>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a:stretch/>
        </p:blipFill>
        <p:spPr>
          <a:xfrm>
            <a:off x="1592720" y="1897054"/>
            <a:ext cx="1353066" cy="693352"/>
          </a:xfrm>
          <a:prstGeom prst="rect">
            <a:avLst/>
          </a:prstGeom>
        </p:spPr>
      </p:pic>
      <p:pic>
        <p:nvPicPr>
          <p:cNvPr id="19" name="Grafik 18">
            <a:extLst>
              <a:ext uri="{FF2B5EF4-FFF2-40B4-BE49-F238E27FC236}">
                <a16:creationId xmlns:a16="http://schemas.microsoft.com/office/drawing/2014/main" id="{CD1EAD89-4BC3-455C-8E94-2DA42BEB3C3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028950" y="667709"/>
            <a:ext cx="1350000" cy="512048"/>
          </a:xfrm>
          <a:prstGeom prst="rect">
            <a:avLst/>
          </a:prstGeom>
        </p:spPr>
      </p:pic>
      <p:pic>
        <p:nvPicPr>
          <p:cNvPr id="21" name="Grafik 20">
            <a:extLst>
              <a:ext uri="{FF2B5EF4-FFF2-40B4-BE49-F238E27FC236}">
                <a16:creationId xmlns:a16="http://schemas.microsoft.com/office/drawing/2014/main" id="{4EC6B7BC-B533-4558-B169-FFABD213415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958469" y="685981"/>
            <a:ext cx="1350000" cy="512048"/>
          </a:xfrm>
          <a:prstGeom prst="rect">
            <a:avLst/>
          </a:prstGeom>
        </p:spPr>
      </p:pic>
      <p:pic>
        <p:nvPicPr>
          <p:cNvPr id="23" name="Grafik 22">
            <a:extLst>
              <a:ext uri="{FF2B5EF4-FFF2-40B4-BE49-F238E27FC236}">
                <a16:creationId xmlns:a16="http://schemas.microsoft.com/office/drawing/2014/main" id="{F0C311EC-713B-4F3A-863A-0415206DB95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924062" y="2961976"/>
            <a:ext cx="1285875" cy="1063625"/>
          </a:xfrm>
          <a:prstGeom prst="rect">
            <a:avLst/>
          </a:prstGeom>
        </p:spPr>
      </p:pic>
      <p:pic>
        <p:nvPicPr>
          <p:cNvPr id="25" name="Grafik 24" descr="Ein Bild, das Objekt enthält.&#10;&#10;Mit hoher Zuverlässigkeit generierte Beschreibung">
            <a:extLst>
              <a:ext uri="{FF2B5EF4-FFF2-40B4-BE49-F238E27FC236}">
                <a16:creationId xmlns:a16="http://schemas.microsoft.com/office/drawing/2014/main" id="{9895354E-5423-4C30-A36E-AD7A50260E40}"/>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665531" y="4506498"/>
            <a:ext cx="1285875" cy="309563"/>
          </a:xfrm>
          <a:prstGeom prst="rect">
            <a:avLst/>
          </a:prstGeom>
        </p:spPr>
      </p:pic>
      <p:pic>
        <p:nvPicPr>
          <p:cNvPr id="27" name="Grafik 26">
            <a:extLst>
              <a:ext uri="{FF2B5EF4-FFF2-40B4-BE49-F238E27FC236}">
                <a16:creationId xmlns:a16="http://schemas.microsoft.com/office/drawing/2014/main" id="{012D1D55-667D-4BEC-9586-F6CA800F291B}"/>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a:stretch/>
        </p:blipFill>
        <p:spPr>
          <a:xfrm>
            <a:off x="3562266" y="4113629"/>
            <a:ext cx="1349777" cy="811760"/>
          </a:xfrm>
          <a:prstGeom prst="rect">
            <a:avLst/>
          </a:prstGeom>
        </p:spPr>
      </p:pic>
      <p:pic>
        <p:nvPicPr>
          <p:cNvPr id="29" name="Grafik 28">
            <a:extLst>
              <a:ext uri="{FF2B5EF4-FFF2-40B4-BE49-F238E27FC236}">
                <a16:creationId xmlns:a16="http://schemas.microsoft.com/office/drawing/2014/main" id="{26D8FDDD-8F00-4EAA-904D-14269401B94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95062" y="4047703"/>
            <a:ext cx="1350000" cy="1120479"/>
          </a:xfrm>
          <a:prstGeom prst="rect">
            <a:avLst/>
          </a:prstGeom>
        </p:spPr>
      </p:pic>
    </p:spTree>
    <p:extLst>
      <p:ext uri="{BB962C8B-B14F-4D97-AF65-F5344CB8AC3E}">
        <p14:creationId xmlns:p14="http://schemas.microsoft.com/office/powerpoint/2010/main" val="3091866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628650" y="1245809"/>
            <a:ext cx="3720326" cy="390166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
        <p:nvSpPr>
          <p:cNvPr id="7" name="Inhaltsplatzhalter 2"/>
          <p:cNvSpPr>
            <a:spLocks noGrp="1"/>
          </p:cNvSpPr>
          <p:nvPr>
            <p:ph idx="13"/>
          </p:nvPr>
        </p:nvSpPr>
        <p:spPr>
          <a:xfrm>
            <a:off x="4691876" y="1245810"/>
            <a:ext cx="3823475" cy="390773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7031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4117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A53C5-1C9D-4109-89FF-AF7F54164CC4}"/>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2D24F00D-9252-40D7-A527-ADC8A5ECE59C}"/>
              </a:ext>
            </a:extLst>
          </p:cNvPr>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B4F3669-710B-4B84-8D15-8CBFAB250A14}"/>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5" name="Fußzeilenplatzhalter 4">
            <a:extLst>
              <a:ext uri="{FF2B5EF4-FFF2-40B4-BE49-F238E27FC236}">
                <a16:creationId xmlns:a16="http://schemas.microsoft.com/office/drawing/2014/main" id="{172DC3A4-0615-492A-8AEB-9E5E2E5E035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30121D7-EEAF-449B-B014-84D572BB7EDC}"/>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218284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068A48-E713-439E-9885-16403CF50C10}"/>
              </a:ext>
            </a:extLst>
          </p:cNvPr>
          <p:cNvSpPr>
            <a:spLocks noGrp="1"/>
          </p:cNvSpPr>
          <p:nvPr>
            <p:ph type="title"/>
          </p:nvPr>
        </p:nvSpPr>
        <p:spPr>
          <a:xfrm>
            <a:off x="623888" y="1043460"/>
            <a:ext cx="7105264" cy="2758603"/>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D7FF31B2-BF39-4A79-A865-3CFF98936F77}"/>
              </a:ext>
            </a:extLst>
          </p:cNvPr>
          <p:cNvSpPr>
            <a:spLocks noGrp="1"/>
          </p:cNvSpPr>
          <p:nvPr>
            <p:ph type="body" idx="1"/>
          </p:nvPr>
        </p:nvSpPr>
        <p:spPr>
          <a:xfrm>
            <a:off x="623888" y="3824553"/>
            <a:ext cx="7886700" cy="12501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a:extLst>
              <a:ext uri="{FF2B5EF4-FFF2-40B4-BE49-F238E27FC236}">
                <a16:creationId xmlns:a16="http://schemas.microsoft.com/office/drawing/2014/main" id="{1C2B1A15-1E59-4A49-AF41-3E813A4F67EE}"/>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5" name="Fußzeilenplatzhalter 4">
            <a:extLst>
              <a:ext uri="{FF2B5EF4-FFF2-40B4-BE49-F238E27FC236}">
                <a16:creationId xmlns:a16="http://schemas.microsoft.com/office/drawing/2014/main" id="{925DDF57-88BA-4C4F-8A80-6FE3CE9CBB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59B6705-E680-4E10-B3FF-037BB556E56C}"/>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4702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8ED4B-08FF-4A73-BCD1-C774B46CD1FD}"/>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D40F4250-0B20-4840-9FC2-E75B75C68C29}"/>
              </a:ext>
            </a:extLst>
          </p:cNvPr>
          <p:cNvSpPr>
            <a:spLocks noGrp="1"/>
          </p:cNvSpPr>
          <p:nvPr>
            <p:ph sz="half" idx="1"/>
          </p:nvPr>
        </p:nvSpPr>
        <p:spPr>
          <a:xfrm>
            <a:off x="628650" y="1565189"/>
            <a:ext cx="3886200" cy="358228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1477458-7437-4383-8B42-71D64B26E250}"/>
              </a:ext>
            </a:extLst>
          </p:cNvPr>
          <p:cNvSpPr>
            <a:spLocks noGrp="1"/>
          </p:cNvSpPr>
          <p:nvPr>
            <p:ph sz="half" idx="2"/>
          </p:nvPr>
        </p:nvSpPr>
        <p:spPr>
          <a:xfrm>
            <a:off x="4629150" y="1565189"/>
            <a:ext cx="3886200" cy="358228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B81C542-F69E-486B-B87F-E995E93178B4}"/>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6" name="Fußzeilenplatzhalter 5">
            <a:extLst>
              <a:ext uri="{FF2B5EF4-FFF2-40B4-BE49-F238E27FC236}">
                <a16:creationId xmlns:a16="http://schemas.microsoft.com/office/drawing/2014/main" id="{D5DDF59B-F213-4D2A-8DFC-BC2574ADD92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FD65AB6-FC54-4D03-86DD-E6E0610ABCBB}"/>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88323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1C085-4C90-4860-A625-0039DA017A5D}"/>
              </a:ext>
            </a:extLst>
          </p:cNvPr>
          <p:cNvSpPr>
            <a:spLocks noGrp="1"/>
          </p:cNvSpPr>
          <p:nvPr>
            <p:ph type="title"/>
          </p:nvPr>
        </p:nvSpPr>
        <p:spPr>
          <a:xfrm>
            <a:off x="629841" y="304271"/>
            <a:ext cx="6166376" cy="1104636"/>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DC933DBD-F96A-44D8-A894-EED57F787456}"/>
              </a:ext>
            </a:extLst>
          </p:cNvPr>
          <p:cNvSpPr>
            <a:spLocks noGrp="1"/>
          </p:cNvSpPr>
          <p:nvPr>
            <p:ph type="body" idx="1"/>
          </p:nvPr>
        </p:nvSpPr>
        <p:spPr>
          <a:xfrm>
            <a:off x="629842" y="1547813"/>
            <a:ext cx="3868340" cy="539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a:extLst>
              <a:ext uri="{FF2B5EF4-FFF2-40B4-BE49-F238E27FC236}">
                <a16:creationId xmlns:a16="http://schemas.microsoft.com/office/drawing/2014/main" id="{3B360E64-A1FA-4608-B0A3-94AD27E3C9B6}"/>
              </a:ext>
            </a:extLst>
          </p:cNvPr>
          <p:cNvSpPr>
            <a:spLocks noGrp="1"/>
          </p:cNvSpPr>
          <p:nvPr>
            <p:ph sz="half" idx="2"/>
          </p:nvPr>
        </p:nvSpPr>
        <p:spPr>
          <a:xfrm>
            <a:off x="629842" y="2087563"/>
            <a:ext cx="3868340" cy="307049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64DD449-5D07-40D5-9F4B-AA80A9C2ACED}"/>
              </a:ext>
            </a:extLst>
          </p:cNvPr>
          <p:cNvSpPr>
            <a:spLocks noGrp="1"/>
          </p:cNvSpPr>
          <p:nvPr>
            <p:ph type="body" sz="quarter" idx="3"/>
          </p:nvPr>
        </p:nvSpPr>
        <p:spPr>
          <a:xfrm>
            <a:off x="4629150" y="1547813"/>
            <a:ext cx="3887391" cy="539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a:extLst>
              <a:ext uri="{FF2B5EF4-FFF2-40B4-BE49-F238E27FC236}">
                <a16:creationId xmlns:a16="http://schemas.microsoft.com/office/drawing/2014/main" id="{A59E1BD2-D109-4781-8D8A-B89E1F324D35}"/>
              </a:ext>
            </a:extLst>
          </p:cNvPr>
          <p:cNvSpPr>
            <a:spLocks noGrp="1"/>
          </p:cNvSpPr>
          <p:nvPr>
            <p:ph sz="quarter" idx="4"/>
          </p:nvPr>
        </p:nvSpPr>
        <p:spPr>
          <a:xfrm>
            <a:off x="4629150" y="2087563"/>
            <a:ext cx="3887391" cy="307049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0990CC0-263D-4CC3-98AC-33C87A12D55B}"/>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8" name="Fußzeilenplatzhalter 7">
            <a:extLst>
              <a:ext uri="{FF2B5EF4-FFF2-40B4-BE49-F238E27FC236}">
                <a16:creationId xmlns:a16="http://schemas.microsoft.com/office/drawing/2014/main" id="{896250AF-65FF-4B60-B557-50306F914FE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21C7D71-125B-4E4A-9094-40CFAB0CCE81}"/>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269085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BA63AC-C786-4A83-82E1-22CD463A0FA3}"/>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0842D729-25F3-41C2-A696-A7C7DF723188}"/>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4" name="Fußzeilenplatzhalter 3">
            <a:extLst>
              <a:ext uri="{FF2B5EF4-FFF2-40B4-BE49-F238E27FC236}">
                <a16:creationId xmlns:a16="http://schemas.microsoft.com/office/drawing/2014/main" id="{986E695C-F51E-4F7A-826C-8ABDD64AD38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D6BF425-99A9-4A63-BF1F-7CE7E442FE2F}"/>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243495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4C8AFF5-C26C-4045-853C-572CDC46CDA1}"/>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3" name="Fußzeilenplatzhalter 2">
            <a:extLst>
              <a:ext uri="{FF2B5EF4-FFF2-40B4-BE49-F238E27FC236}">
                <a16:creationId xmlns:a16="http://schemas.microsoft.com/office/drawing/2014/main" id="{C0A03BF4-F2B0-48EC-ABED-2BD2ADA9393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7FED231-3137-4175-A7BD-00F2836771D9}"/>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32050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C8CE6-9E95-4070-B414-F20EFBECD01E}"/>
              </a:ext>
            </a:extLst>
          </p:cNvPr>
          <p:cNvSpPr>
            <a:spLocks noGrp="1"/>
          </p:cNvSpPr>
          <p:nvPr>
            <p:ph type="title"/>
          </p:nvPr>
        </p:nvSpPr>
        <p:spPr>
          <a:xfrm>
            <a:off x="629841" y="381000"/>
            <a:ext cx="2949178" cy="13335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C5F49E08-A887-4C1E-984C-7E8AB4C21CE4}"/>
              </a:ext>
            </a:extLst>
          </p:cNvPr>
          <p:cNvSpPr>
            <a:spLocks noGrp="1"/>
          </p:cNvSpPr>
          <p:nvPr>
            <p:ph idx="1"/>
          </p:nvPr>
        </p:nvSpPr>
        <p:spPr>
          <a:xfrm>
            <a:off x="3887391" y="659026"/>
            <a:ext cx="3378382" cy="42251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1BC448D-F727-43EC-A6F3-0B116DB89E13}"/>
              </a:ext>
            </a:extLst>
          </p:cNvPr>
          <p:cNvSpPr>
            <a:spLocks noGrp="1"/>
          </p:cNvSpPr>
          <p:nvPr>
            <p:ph type="body" sz="half" idx="2"/>
          </p:nvPr>
        </p:nvSpPr>
        <p:spPr>
          <a:xfrm>
            <a:off x="629841"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a:extLst>
              <a:ext uri="{FF2B5EF4-FFF2-40B4-BE49-F238E27FC236}">
                <a16:creationId xmlns:a16="http://schemas.microsoft.com/office/drawing/2014/main" id="{E15A9C39-78F4-41B3-BFE3-F27C9BA1FE19}"/>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6" name="Fußzeilenplatzhalter 5">
            <a:extLst>
              <a:ext uri="{FF2B5EF4-FFF2-40B4-BE49-F238E27FC236}">
                <a16:creationId xmlns:a16="http://schemas.microsoft.com/office/drawing/2014/main" id="{ECC8170D-8D26-42F3-BB69-03A25EA16D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2F452AF-0886-47B5-BF51-9E195D311881}"/>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266335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DF303A-5992-4AA3-82D7-45DB6C2005E4}"/>
              </a:ext>
            </a:extLst>
          </p:cNvPr>
          <p:cNvSpPr>
            <a:spLocks noGrp="1"/>
          </p:cNvSpPr>
          <p:nvPr>
            <p:ph type="title"/>
          </p:nvPr>
        </p:nvSpPr>
        <p:spPr>
          <a:xfrm>
            <a:off x="629841" y="381000"/>
            <a:ext cx="2949178" cy="13335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68B6AF7E-3660-4892-8125-11C3C6FA3FE4}"/>
              </a:ext>
            </a:extLst>
          </p:cNvPr>
          <p:cNvSpPr>
            <a:spLocks noGrp="1"/>
          </p:cNvSpPr>
          <p:nvPr>
            <p:ph type="pic" idx="1"/>
          </p:nvPr>
        </p:nvSpPr>
        <p:spPr>
          <a:xfrm>
            <a:off x="3887391" y="1043460"/>
            <a:ext cx="3847939" cy="38407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04EFD990-2250-4D87-9935-EAFB84F58EEF}"/>
              </a:ext>
            </a:extLst>
          </p:cNvPr>
          <p:cNvSpPr>
            <a:spLocks noGrp="1"/>
          </p:cNvSpPr>
          <p:nvPr>
            <p:ph type="body" sz="half" idx="2"/>
          </p:nvPr>
        </p:nvSpPr>
        <p:spPr>
          <a:xfrm>
            <a:off x="629841"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a:extLst>
              <a:ext uri="{FF2B5EF4-FFF2-40B4-BE49-F238E27FC236}">
                <a16:creationId xmlns:a16="http://schemas.microsoft.com/office/drawing/2014/main" id="{99E0D26A-C83D-40CA-9414-445A6DEE2D4B}"/>
              </a:ext>
            </a:extLst>
          </p:cNvPr>
          <p:cNvSpPr>
            <a:spLocks noGrp="1"/>
          </p:cNvSpPr>
          <p:nvPr>
            <p:ph type="dt" sz="half" idx="10"/>
          </p:nvPr>
        </p:nvSpPr>
        <p:spPr/>
        <p:txBody>
          <a:bodyPr/>
          <a:lstStyle/>
          <a:p>
            <a:fld id="{3C286AF6-2B16-4355-92CB-EEAC4F0B6933}" type="datetimeFigureOut">
              <a:rPr lang="de-DE" smtClean="0"/>
              <a:t>11.09.2017</a:t>
            </a:fld>
            <a:endParaRPr lang="de-DE"/>
          </a:p>
        </p:txBody>
      </p:sp>
      <p:sp>
        <p:nvSpPr>
          <p:cNvPr id="6" name="Fußzeilenplatzhalter 5">
            <a:extLst>
              <a:ext uri="{FF2B5EF4-FFF2-40B4-BE49-F238E27FC236}">
                <a16:creationId xmlns:a16="http://schemas.microsoft.com/office/drawing/2014/main" id="{70196E09-0916-440E-A311-BBE6700A0CA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91B89D-D1D3-4BAD-A5D3-12DC078D6685}"/>
              </a:ext>
            </a:extLst>
          </p:cNvPr>
          <p:cNvSpPr>
            <a:spLocks noGrp="1"/>
          </p:cNvSpPr>
          <p:nvPr>
            <p:ph type="sldNum" sz="quarter" idx="12"/>
          </p:nvPr>
        </p:nvSpPr>
        <p:spPr/>
        <p:txBody>
          <a:bodyPr/>
          <a:lstStyle/>
          <a:p>
            <a:fld id="{81A5704F-8A2A-4151-8EC3-FC5864D20DB4}" type="slidenum">
              <a:rPr lang="de-DE" smtClean="0"/>
              <a:t>‹Nr.›</a:t>
            </a:fld>
            <a:endParaRPr lang="de-DE"/>
          </a:p>
        </p:txBody>
      </p:sp>
    </p:spTree>
    <p:extLst>
      <p:ext uri="{BB962C8B-B14F-4D97-AF65-F5344CB8AC3E}">
        <p14:creationId xmlns:p14="http://schemas.microsoft.com/office/powerpoint/2010/main" val="126029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21D5164-1CDC-49BC-8F13-3C30551DD9F5}"/>
              </a:ext>
            </a:extLst>
          </p:cNvPr>
          <p:cNvSpPr>
            <a:spLocks noGrp="1"/>
          </p:cNvSpPr>
          <p:nvPr>
            <p:ph type="title"/>
          </p:nvPr>
        </p:nvSpPr>
        <p:spPr>
          <a:xfrm>
            <a:off x="628651" y="304271"/>
            <a:ext cx="6173744" cy="1104636"/>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a:extLst>
              <a:ext uri="{FF2B5EF4-FFF2-40B4-BE49-F238E27FC236}">
                <a16:creationId xmlns:a16="http://schemas.microsoft.com/office/drawing/2014/main" id="{FCB9B77E-DAA1-4547-AE0C-03B458B8F0AA}"/>
              </a:ext>
            </a:extLst>
          </p:cNvPr>
          <p:cNvSpPr>
            <a:spLocks noGrp="1"/>
          </p:cNvSpPr>
          <p:nvPr>
            <p:ph type="body" idx="1"/>
          </p:nvPr>
        </p:nvSpPr>
        <p:spPr>
          <a:xfrm>
            <a:off x="628650" y="1559776"/>
            <a:ext cx="7886700" cy="358769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0FDBCA10-1A5E-4981-BBA3-1D048C37566F}"/>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C286AF6-2B16-4355-92CB-EEAC4F0B6933}" type="datetimeFigureOut">
              <a:rPr lang="de-DE" smtClean="0"/>
              <a:t>11.09.2017</a:t>
            </a:fld>
            <a:endParaRPr lang="de-DE"/>
          </a:p>
        </p:txBody>
      </p:sp>
      <p:sp>
        <p:nvSpPr>
          <p:cNvPr id="5" name="Fußzeilenplatzhalter 4">
            <a:extLst>
              <a:ext uri="{FF2B5EF4-FFF2-40B4-BE49-F238E27FC236}">
                <a16:creationId xmlns:a16="http://schemas.microsoft.com/office/drawing/2014/main" id="{F9AC1C97-AC4E-403B-808D-7239FCCFF28D}"/>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3DEEA3A-C84F-4311-9678-CF2D21BF3B8F}"/>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1A5704F-8A2A-4151-8EC3-FC5864D20DB4}" type="slidenum">
              <a:rPr lang="de-DE" smtClean="0"/>
              <a:t>‹Nr.›</a:t>
            </a:fld>
            <a:endParaRPr lang="de-DE"/>
          </a:p>
        </p:txBody>
      </p:sp>
      <p:pic>
        <p:nvPicPr>
          <p:cNvPr id="7" name="Grafik 6">
            <a:extLst>
              <a:ext uri="{FF2B5EF4-FFF2-40B4-BE49-F238E27FC236}">
                <a16:creationId xmlns:a16="http://schemas.microsoft.com/office/drawing/2014/main" id="{2EB07C5A-0B42-4AF9-AA30-071311B9987D}"/>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802395" y="0"/>
            <a:ext cx="2341606" cy="1559776"/>
          </a:xfrm>
          <a:prstGeom prst="rect">
            <a:avLst/>
          </a:prstGeom>
        </p:spPr>
      </p:pic>
    </p:spTree>
    <p:extLst>
      <p:ext uri="{BB962C8B-B14F-4D97-AF65-F5344CB8AC3E}">
        <p14:creationId xmlns:p14="http://schemas.microsoft.com/office/powerpoint/2010/main" val="76287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research/project/drawbrid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0D65B-354D-4999-9AA8-BC2993BF7358}"/>
              </a:ext>
            </a:extLst>
          </p:cNvPr>
          <p:cNvSpPr>
            <a:spLocks noGrp="1"/>
          </p:cNvSpPr>
          <p:nvPr>
            <p:ph type="ctrTitle"/>
          </p:nvPr>
        </p:nvSpPr>
        <p:spPr/>
        <p:txBody>
          <a:bodyPr>
            <a:normAutofit/>
          </a:bodyPr>
          <a:lstStyle/>
          <a:p>
            <a:r>
              <a:rPr lang="de-DE" sz="4400"/>
              <a:t>Windows Server Container</a:t>
            </a:r>
          </a:p>
        </p:txBody>
      </p:sp>
      <p:sp>
        <p:nvSpPr>
          <p:cNvPr id="3" name="Inhaltsplatzhalter 2">
            <a:extLst>
              <a:ext uri="{FF2B5EF4-FFF2-40B4-BE49-F238E27FC236}">
                <a16:creationId xmlns:a16="http://schemas.microsoft.com/office/drawing/2014/main" id="{E3F100DA-4215-4C10-ADDB-9ADDA9D6D26D}"/>
              </a:ext>
            </a:extLst>
          </p:cNvPr>
          <p:cNvSpPr>
            <a:spLocks noGrp="1"/>
          </p:cNvSpPr>
          <p:nvPr>
            <p:ph type="subTitle" idx="1"/>
          </p:nvPr>
        </p:nvSpPr>
        <p:spPr/>
        <p:txBody>
          <a:bodyPr>
            <a:normAutofit/>
          </a:bodyPr>
          <a:lstStyle/>
          <a:p>
            <a:r>
              <a:rPr lang="de-DE" sz="3600"/>
              <a:t>@thorstenbutz</a:t>
            </a:r>
          </a:p>
        </p:txBody>
      </p:sp>
      <p:sp>
        <p:nvSpPr>
          <p:cNvPr id="5" name="Titel 1">
            <a:extLst>
              <a:ext uri="{FF2B5EF4-FFF2-40B4-BE49-F238E27FC236}">
                <a16:creationId xmlns:a16="http://schemas.microsoft.com/office/drawing/2014/main" id="{93025AEB-B819-455B-BCF8-2C7480905D7D}"/>
              </a:ext>
            </a:extLst>
          </p:cNvPr>
          <p:cNvSpPr txBox="1">
            <a:spLocks/>
          </p:cNvSpPr>
          <p:nvPr/>
        </p:nvSpPr>
        <p:spPr>
          <a:xfrm>
            <a:off x="7366001" y="2302626"/>
            <a:ext cx="1363133" cy="613876"/>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accent1">
                    <a:lumMod val="75000"/>
                  </a:schemeClr>
                </a:solidFill>
                <a:latin typeface="+mj-lt"/>
                <a:ea typeface="+mj-ea"/>
                <a:cs typeface="+mj-cs"/>
              </a:defRPr>
            </a:lvl1pPr>
          </a:lstStyle>
          <a:p>
            <a:pPr algn="l"/>
            <a:r>
              <a:rPr lang="de-DE" sz="4400">
                <a:solidFill>
                  <a:srgbClr val="71B639"/>
                </a:solidFill>
              </a:rPr>
              <a:t> ….</a:t>
            </a:r>
          </a:p>
        </p:txBody>
      </p:sp>
    </p:spTree>
    <p:extLst>
      <p:ext uri="{BB962C8B-B14F-4D97-AF65-F5344CB8AC3E}">
        <p14:creationId xmlns:p14="http://schemas.microsoft.com/office/powerpoint/2010/main" val="16439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t>Footprints (WS 2016 RTW)</a:t>
            </a:r>
            <a:endParaRPr lang="de-DE" sz="3200" dirty="0"/>
          </a:p>
        </p:txBody>
      </p:sp>
      <p:pic>
        <p:nvPicPr>
          <p:cNvPr id="12" name="Grafik 11"/>
          <p:cNvPicPr>
            <a:picLocks noChangeAspect="1"/>
          </p:cNvPicPr>
          <p:nvPr/>
        </p:nvPicPr>
        <p:blipFill>
          <a:blip r:embed="rId3"/>
          <a:stretch>
            <a:fillRect/>
          </a:stretch>
        </p:blipFill>
        <p:spPr>
          <a:xfrm>
            <a:off x="8164944" y="-51759"/>
            <a:ext cx="996087" cy="5779969"/>
          </a:xfrm>
          <a:prstGeom prst="rect">
            <a:avLst/>
          </a:prstGeom>
        </p:spPr>
      </p:pic>
      <p:graphicFrame>
        <p:nvGraphicFramePr>
          <p:cNvPr id="14" name="Tabelle 13"/>
          <p:cNvGraphicFramePr>
            <a:graphicFrameLocks noGrp="1"/>
          </p:cNvGraphicFramePr>
          <p:nvPr>
            <p:extLst>
              <p:ext uri="{D42A27DB-BD31-4B8C-83A1-F6EECF244321}">
                <p14:modId xmlns:p14="http://schemas.microsoft.com/office/powerpoint/2010/main" val="1337927798"/>
              </p:ext>
            </p:extLst>
          </p:nvPr>
        </p:nvGraphicFramePr>
        <p:xfrm>
          <a:off x="755707" y="1393266"/>
          <a:ext cx="7562851" cy="3146000"/>
        </p:xfrm>
        <a:graphic>
          <a:graphicData uri="http://schemas.openxmlformats.org/drawingml/2006/table">
            <a:tbl>
              <a:tblPr/>
              <a:tblGrid>
                <a:gridCol w="3576232">
                  <a:extLst>
                    <a:ext uri="{9D8B030D-6E8A-4147-A177-3AD203B41FA5}">
                      <a16:colId xmlns:a16="http://schemas.microsoft.com/office/drawing/2014/main" val="2069630455"/>
                    </a:ext>
                  </a:extLst>
                </a:gridCol>
                <a:gridCol w="1387499">
                  <a:extLst>
                    <a:ext uri="{9D8B030D-6E8A-4147-A177-3AD203B41FA5}">
                      <a16:colId xmlns:a16="http://schemas.microsoft.com/office/drawing/2014/main" val="2056855957"/>
                    </a:ext>
                  </a:extLst>
                </a:gridCol>
                <a:gridCol w="1221391">
                  <a:extLst>
                    <a:ext uri="{9D8B030D-6E8A-4147-A177-3AD203B41FA5}">
                      <a16:colId xmlns:a16="http://schemas.microsoft.com/office/drawing/2014/main" val="1016845391"/>
                    </a:ext>
                  </a:extLst>
                </a:gridCol>
                <a:gridCol w="859859">
                  <a:extLst>
                    <a:ext uri="{9D8B030D-6E8A-4147-A177-3AD203B41FA5}">
                      <a16:colId xmlns:a16="http://schemas.microsoft.com/office/drawing/2014/main" val="3951905763"/>
                    </a:ext>
                  </a:extLst>
                </a:gridCol>
                <a:gridCol w="517870">
                  <a:extLst>
                    <a:ext uri="{9D8B030D-6E8A-4147-A177-3AD203B41FA5}">
                      <a16:colId xmlns:a16="http://schemas.microsoft.com/office/drawing/2014/main" val="3104988861"/>
                    </a:ext>
                  </a:extLst>
                </a:gridCol>
              </a:tblGrid>
              <a:tr h="314600">
                <a:tc>
                  <a:txBody>
                    <a:bodyPr/>
                    <a:lstStyle/>
                    <a:p>
                      <a:pPr algn="l" fontAlgn="ctr"/>
                      <a:r>
                        <a:rPr lang="de-DE" sz="1200" b="1" i="0" u="none" strike="noStrike" dirty="0" err="1">
                          <a:solidFill>
                            <a:srgbClr val="17244E"/>
                          </a:solidFill>
                          <a:effectLst/>
                          <a:latin typeface="Segoe UI Light" panose="020B0502040204020203" pitchFamily="34" charset="0"/>
                        </a:rPr>
                        <a:t>ImageName</a:t>
                      </a:r>
                      <a:endParaRPr lang="de-DE" sz="1200" b="1" i="0" u="none" strike="noStrike" dirty="0">
                        <a:solidFill>
                          <a:srgbClr val="17244E"/>
                        </a:solidFill>
                        <a:effectLst/>
                        <a:latin typeface="Segoe UI Light" panose="020B0502040204020203" pitchFamily="34" charset="0"/>
                      </a:endParaRPr>
                    </a:p>
                  </a:txBody>
                  <a:tcPr marL="7144" marR="7144" marT="7144"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200" b="1" i="0" u="none" strike="noStrike">
                          <a:solidFill>
                            <a:srgbClr val="17244E"/>
                          </a:solidFill>
                          <a:effectLst/>
                          <a:latin typeface="Segoe UI Light" panose="020B0502040204020203" pitchFamily="34" charset="0"/>
                        </a:rPr>
                        <a:t>ImageSize(Byte)</a:t>
                      </a:r>
                    </a:p>
                  </a:txBody>
                  <a:tcPr marL="7144" marR="7144" marT="7144"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200" b="1" i="0" u="none" strike="noStrike">
                          <a:solidFill>
                            <a:srgbClr val="17244E"/>
                          </a:solidFill>
                          <a:effectLst/>
                          <a:latin typeface="Segoe UI Light" panose="020B0502040204020203" pitchFamily="34" charset="0"/>
                        </a:rPr>
                        <a:t>ImageSize(GB)</a:t>
                      </a:r>
                    </a:p>
                  </a:txBody>
                  <a:tcPr marL="7144" marR="7144" marT="7144"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200" b="1" i="0" u="none" strike="noStrike">
                          <a:solidFill>
                            <a:srgbClr val="17244E"/>
                          </a:solidFill>
                          <a:effectLst/>
                          <a:latin typeface="Segoe UI Light" panose="020B0502040204020203" pitchFamily="34" charset="0"/>
                        </a:rPr>
                        <a:t>FileCount</a:t>
                      </a:r>
                    </a:p>
                  </a:txBody>
                  <a:tcPr marL="7144" marR="7144" marT="7144"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endParaRPr lang="de-DE" sz="1200" b="1" i="0" u="none" strike="noStrike">
                        <a:solidFill>
                          <a:srgbClr val="17244E"/>
                        </a:solidFill>
                        <a:effectLst/>
                        <a:latin typeface="Segoe UI Light" panose="020B0502040204020203" pitchFamily="34" charset="0"/>
                      </a:endParaRPr>
                    </a:p>
                  </a:txBody>
                  <a:tcPr marL="7144" marR="7144" marT="7144" marB="0" anchor="ctr">
                    <a:lnL>
                      <a:noFill/>
                    </a:lnL>
                    <a:lnR>
                      <a:noFill/>
                    </a:lnR>
                    <a:lnT>
                      <a:noFill/>
                    </a:lnT>
                    <a:lnB>
                      <a:noFill/>
                    </a:lnB>
                  </a:tcPr>
                </a:tc>
                <a:extLst>
                  <a:ext uri="{0D108BD9-81ED-4DB2-BD59-A6C34878D82A}">
                    <a16:rowId xmlns:a16="http://schemas.microsoft.com/office/drawing/2014/main" val="1299968473"/>
                  </a:ext>
                </a:extLst>
              </a:tr>
              <a:tr h="314600">
                <a:tc>
                  <a:txBody>
                    <a:bodyPr/>
                    <a:lstStyle/>
                    <a:p>
                      <a:pPr algn="l" fontAlgn="ctr"/>
                      <a:r>
                        <a:rPr lang="de-DE" sz="1200" b="0" i="0" u="none" strike="noStrike">
                          <a:solidFill>
                            <a:srgbClr val="17244E"/>
                          </a:solidFill>
                          <a:effectLst/>
                          <a:latin typeface="Segoe UI Light" panose="020B0502040204020203" pitchFamily="34" charset="0"/>
                        </a:rPr>
                        <a:t>Windows Server 2012 R2 SERVERSTANDARDCORE</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6897618255</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6,42</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70229</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200" b="0" i="0" u="none" strike="noStrike">
                        <a:solidFill>
                          <a:srgbClr val="000000"/>
                        </a:solidFill>
                        <a:effectLst/>
                        <a:latin typeface="Segoe UI Light" panose="020B0502040204020203" pitchFamily="34" charset="0"/>
                      </a:endParaRPr>
                    </a:p>
                  </a:txBody>
                  <a:tcPr marL="7144" marR="7144" marT="7144"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29898801"/>
                  </a:ext>
                </a:extLst>
              </a:tr>
              <a:tr h="314600">
                <a:tc>
                  <a:txBody>
                    <a:bodyPr/>
                    <a:lstStyle/>
                    <a:p>
                      <a:pPr algn="l" fontAlgn="ctr"/>
                      <a:r>
                        <a:rPr lang="de-DE" sz="1200" b="0" i="0" u="none" strike="noStrike">
                          <a:solidFill>
                            <a:srgbClr val="17244E"/>
                          </a:solidFill>
                          <a:effectLst/>
                          <a:latin typeface="Segoe UI Light" panose="020B0502040204020203" pitchFamily="34" charset="0"/>
                        </a:rPr>
                        <a:t>Windows Server 2012 R2 SERVERSTANDARD</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12069723893</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11,24</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89410</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200" b="0" i="0" u="none" strike="noStrike">
                        <a:solidFill>
                          <a:srgbClr val="000000"/>
                        </a:solidFill>
                        <a:effectLst/>
                        <a:latin typeface="Segoe UI Light" panose="020B0502040204020203" pitchFamily="34" charset="0"/>
                      </a:endParaRPr>
                    </a:p>
                  </a:txBody>
                  <a:tcPr marL="7144" marR="7144" marT="7144"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18390544"/>
                  </a:ext>
                </a:extLst>
              </a:tr>
              <a:tr h="314600">
                <a:tc>
                  <a:txBody>
                    <a:bodyPr/>
                    <a:lstStyle/>
                    <a:p>
                      <a:pPr algn="l" fontAlgn="ctr"/>
                      <a:r>
                        <a:rPr lang="pt-BR" sz="1200" b="0" i="0" u="none" strike="noStrike" dirty="0">
                          <a:solidFill>
                            <a:srgbClr val="17244E"/>
                          </a:solidFill>
                          <a:effectLst/>
                          <a:latin typeface="Segoe UI Light" panose="020B0502040204020203" pitchFamily="34" charset="0"/>
                        </a:rPr>
                        <a:t>Windows Server 2012 R2 SERVERDATACENTERCORE</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6876269628</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6,4</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70120</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200" b="0" i="0" u="none" strike="noStrike">
                        <a:solidFill>
                          <a:srgbClr val="000000"/>
                        </a:solidFill>
                        <a:effectLst/>
                        <a:latin typeface="Segoe UI Light" panose="020B0502040204020203" pitchFamily="34" charset="0"/>
                      </a:endParaRPr>
                    </a:p>
                  </a:txBody>
                  <a:tcPr marL="7144" marR="7144" marT="7144"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28137897"/>
                  </a:ext>
                </a:extLst>
              </a:tr>
              <a:tr h="314600">
                <a:tc>
                  <a:txBody>
                    <a:bodyPr/>
                    <a:lstStyle/>
                    <a:p>
                      <a:pPr algn="l" fontAlgn="ctr"/>
                      <a:r>
                        <a:rPr lang="pt-BR" sz="1200" b="0" i="0" u="none" strike="noStrike">
                          <a:solidFill>
                            <a:srgbClr val="17244E"/>
                          </a:solidFill>
                          <a:effectLst/>
                          <a:latin typeface="Segoe UI Light" panose="020B0502040204020203" pitchFamily="34" charset="0"/>
                        </a:rPr>
                        <a:t>Windows Server 2012 R2 SERVERDATACENTER</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12066707039</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11,24</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89288</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200" b="0" i="0" u="none" strike="noStrike">
                        <a:solidFill>
                          <a:srgbClr val="000000"/>
                        </a:solidFill>
                        <a:effectLst/>
                        <a:latin typeface="Segoe UI Light" panose="020B0502040204020203" pitchFamily="34" charset="0"/>
                      </a:endParaRPr>
                    </a:p>
                  </a:txBody>
                  <a:tcPr marL="7144" marR="7144" marT="7144"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12871519"/>
                  </a:ext>
                </a:extLst>
              </a:tr>
              <a:tr h="314600">
                <a:tc>
                  <a:txBody>
                    <a:bodyPr/>
                    <a:lstStyle/>
                    <a:p>
                      <a:pPr algn="l" fontAlgn="ctr"/>
                      <a:r>
                        <a:rPr lang="de-DE" sz="1200" b="0" i="0" u="none" strike="noStrike" dirty="0">
                          <a:solidFill>
                            <a:srgbClr val="17244E"/>
                          </a:solidFill>
                          <a:effectLst/>
                          <a:latin typeface="Segoe UI Light" panose="020B0502040204020203" pitchFamily="34" charset="0"/>
                        </a:rPr>
                        <a:t>Windows Server 2016 SERVERSTANDARDCORE</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9353610808</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8,71</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67418</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200" b="0" i="0" u="none" strike="noStrike">
                          <a:solidFill>
                            <a:srgbClr val="000000"/>
                          </a:solidFill>
                          <a:effectLst/>
                          <a:latin typeface="Segoe UI Light" panose="020B0502040204020203" pitchFamily="34" charset="0"/>
                        </a:rPr>
                        <a:t>60,6%</a:t>
                      </a:r>
                    </a:p>
                  </a:txBody>
                  <a:tcPr marL="7144" marR="7144" marT="7144"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75626566"/>
                  </a:ext>
                </a:extLst>
              </a:tr>
              <a:tr h="314600">
                <a:tc>
                  <a:txBody>
                    <a:bodyPr/>
                    <a:lstStyle/>
                    <a:p>
                      <a:pPr algn="l" fontAlgn="ctr"/>
                      <a:r>
                        <a:rPr lang="de-DE" sz="1200" b="0" i="0" u="none" strike="noStrike">
                          <a:solidFill>
                            <a:srgbClr val="17244E"/>
                          </a:solidFill>
                          <a:effectLst/>
                          <a:latin typeface="Segoe UI Light" panose="020B0502040204020203" pitchFamily="34" charset="0"/>
                        </a:rPr>
                        <a:t>Windows Server 2016 SERVERSTANDARD</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15433268353</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14,37</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113677</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200" b="0" i="0" u="none" strike="noStrike">
                          <a:solidFill>
                            <a:srgbClr val="000000"/>
                          </a:solidFill>
                          <a:effectLst/>
                          <a:latin typeface="Segoe UI Light" panose="020B0502040204020203" pitchFamily="34" charset="0"/>
                        </a:rPr>
                        <a:t>100,0%</a:t>
                      </a:r>
                    </a:p>
                  </a:txBody>
                  <a:tcPr marL="7144" marR="7144" marT="7144"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96736311"/>
                  </a:ext>
                </a:extLst>
              </a:tr>
              <a:tr h="314600">
                <a:tc>
                  <a:txBody>
                    <a:bodyPr/>
                    <a:lstStyle/>
                    <a:p>
                      <a:pPr algn="l" fontAlgn="ctr"/>
                      <a:r>
                        <a:rPr lang="de-DE" sz="1200" b="0" i="0" u="none" strike="noStrike">
                          <a:solidFill>
                            <a:srgbClr val="FFFFFF"/>
                          </a:solidFill>
                          <a:effectLst/>
                          <a:latin typeface="Segoe UI Light" panose="020B0502040204020203" pitchFamily="34" charset="0"/>
                        </a:rPr>
                        <a:t>Windows Server 2016 SERVERDATACENTERCORE</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00B050"/>
                    </a:solidFill>
                  </a:tcPr>
                </a:tc>
                <a:tc>
                  <a:txBody>
                    <a:bodyPr/>
                    <a:lstStyle/>
                    <a:p>
                      <a:pPr algn="ctr" fontAlgn="ctr"/>
                      <a:r>
                        <a:rPr lang="de-DE" sz="1200" b="0" i="0" u="none" strike="noStrike">
                          <a:solidFill>
                            <a:srgbClr val="17244E"/>
                          </a:solidFill>
                          <a:effectLst/>
                          <a:latin typeface="Segoe UI Light" panose="020B0502040204020203" pitchFamily="34" charset="0"/>
                        </a:rPr>
                        <a:t>9353315396</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8,71</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67092</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r" fontAlgn="ctr"/>
                      <a:r>
                        <a:rPr lang="de-DE" sz="1200" b="0" i="0" u="none" strike="noStrike">
                          <a:solidFill>
                            <a:srgbClr val="000000"/>
                          </a:solidFill>
                          <a:effectLst/>
                          <a:latin typeface="Segoe UI Light" panose="020B0502040204020203" pitchFamily="34" charset="0"/>
                        </a:rPr>
                        <a:t>60,6%</a:t>
                      </a:r>
                    </a:p>
                  </a:txBody>
                  <a:tcPr marL="7144" marR="7144" marT="7144" marB="0" anchor="ctr">
                    <a:lnL w="6350" cap="flat" cmpd="sng" algn="ctr">
                      <a:solidFill>
                        <a:srgbClr val="17244E"/>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891722004"/>
                  </a:ext>
                </a:extLst>
              </a:tr>
              <a:tr h="314600">
                <a:tc>
                  <a:txBody>
                    <a:bodyPr/>
                    <a:lstStyle/>
                    <a:p>
                      <a:pPr algn="l" fontAlgn="ctr"/>
                      <a:r>
                        <a:rPr lang="de-DE" sz="1200" b="1" i="0" u="none" strike="noStrike">
                          <a:solidFill>
                            <a:srgbClr val="FFFFFF"/>
                          </a:solidFill>
                          <a:effectLst/>
                          <a:latin typeface="Segoe UI Light" panose="020B0502040204020203" pitchFamily="34" charset="0"/>
                        </a:rPr>
                        <a:t>Windows Server 2016 SERVERDATACENTER</a:t>
                      </a:r>
                    </a:p>
                  </a:txBody>
                  <a:tcPr marL="7144" marR="7144" marT="7144" marB="0" anchor="ctr">
                    <a:lnL w="6350" cap="flat" cmpd="sng" algn="ctr">
                      <a:solidFill>
                        <a:srgbClr val="17244E"/>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F0000"/>
                    </a:solidFill>
                  </a:tcPr>
                </a:tc>
                <a:tc>
                  <a:txBody>
                    <a:bodyPr/>
                    <a:lstStyle/>
                    <a:p>
                      <a:pPr algn="ctr" fontAlgn="ctr"/>
                      <a:r>
                        <a:rPr lang="de-DE" sz="1200" b="1" i="0" u="none" strike="noStrike">
                          <a:solidFill>
                            <a:srgbClr val="17244E"/>
                          </a:solidFill>
                          <a:effectLst/>
                          <a:latin typeface="Segoe UI Light" panose="020B0502040204020203" pitchFamily="34" charset="0"/>
                        </a:rPr>
                        <a:t>15440147913</a:t>
                      </a:r>
                    </a:p>
                  </a:txBody>
                  <a:tcPr marL="7144" marR="7144" marT="7144" marB="0" anchor="ctr">
                    <a:lnL w="12700" cap="flat" cmpd="sng" algn="ctr">
                      <a:solidFill>
                        <a:srgbClr val="FF0000"/>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14,38</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fontAlgn="ctr"/>
                      <a:r>
                        <a:rPr lang="de-DE" sz="1200" b="1" i="0" u="none" strike="noStrike">
                          <a:solidFill>
                            <a:srgbClr val="17244E"/>
                          </a:solidFill>
                          <a:effectLst/>
                          <a:latin typeface="Segoe UI Light" panose="020B0502040204020203" pitchFamily="34" charset="0"/>
                        </a:rPr>
                        <a:t>113554</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r" fontAlgn="ctr"/>
                      <a:r>
                        <a:rPr lang="de-DE" sz="1200" b="0" i="0" u="none" strike="noStrike">
                          <a:solidFill>
                            <a:srgbClr val="000000"/>
                          </a:solidFill>
                          <a:effectLst/>
                          <a:latin typeface="Segoe UI Light" panose="020B0502040204020203" pitchFamily="34" charset="0"/>
                        </a:rPr>
                        <a:t>100,0%</a:t>
                      </a:r>
                    </a:p>
                  </a:txBody>
                  <a:tcPr marL="7144" marR="7144" marT="7144" marB="0" anchor="ctr">
                    <a:lnL w="6350" cap="flat" cmpd="sng" algn="ctr">
                      <a:solidFill>
                        <a:srgbClr val="17244E"/>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782664255"/>
                  </a:ext>
                </a:extLst>
              </a:tr>
              <a:tr h="314600">
                <a:tc>
                  <a:txBody>
                    <a:bodyPr/>
                    <a:lstStyle/>
                    <a:p>
                      <a:pPr algn="l" fontAlgn="ctr"/>
                      <a:r>
                        <a:rPr lang="de-DE" sz="1200" b="1" i="0" u="none" strike="noStrike">
                          <a:solidFill>
                            <a:srgbClr val="FFFFFF"/>
                          </a:solidFill>
                          <a:effectLst/>
                          <a:latin typeface="Segoe UI Light" panose="020B0502040204020203" pitchFamily="34" charset="0"/>
                        </a:rPr>
                        <a:t>Windows Server 2016 SERVERSTANDARDNANO</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0070C0"/>
                    </a:solidFill>
                  </a:tcPr>
                </a:tc>
                <a:tc>
                  <a:txBody>
                    <a:bodyPr/>
                    <a:lstStyle/>
                    <a:p>
                      <a:pPr algn="ctr" fontAlgn="ctr"/>
                      <a:r>
                        <a:rPr lang="de-DE" sz="1200" b="0" i="0" u="none" strike="noStrike">
                          <a:solidFill>
                            <a:srgbClr val="17244E"/>
                          </a:solidFill>
                          <a:effectLst/>
                          <a:latin typeface="Segoe UI Light" panose="020B0502040204020203" pitchFamily="34" charset="0"/>
                        </a:rPr>
                        <a:t>800233355</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200" b="0" i="0" u="none" strike="noStrike">
                          <a:solidFill>
                            <a:srgbClr val="17244E"/>
                          </a:solidFill>
                          <a:effectLst/>
                          <a:latin typeface="Segoe UI Light" panose="020B0502040204020203" pitchFamily="34" charset="0"/>
                        </a:rPr>
                        <a:t>0,75</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200" b="0" i="0" u="none" strike="noStrike">
                          <a:solidFill>
                            <a:srgbClr val="17244E"/>
                          </a:solidFill>
                          <a:effectLst/>
                          <a:latin typeface="Segoe UI Light" panose="020B0502040204020203" pitchFamily="34" charset="0"/>
                        </a:rPr>
                        <a:t>8182</a:t>
                      </a:r>
                    </a:p>
                  </a:txBody>
                  <a:tcPr marL="7144" marR="7144" marT="7144"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200" b="0" i="0" u="none" strike="noStrike" dirty="0">
                          <a:solidFill>
                            <a:srgbClr val="000000"/>
                          </a:solidFill>
                          <a:effectLst/>
                          <a:latin typeface="Segoe UI Light" panose="020B0502040204020203" pitchFamily="34" charset="0"/>
                        </a:rPr>
                        <a:t>5,2%</a:t>
                      </a:r>
                    </a:p>
                  </a:txBody>
                  <a:tcPr marL="7144" marR="7144" marT="7144" marB="0" anchor="ctr">
                    <a:lnL w="6350" cap="flat" cmpd="sng" algn="ctr">
                      <a:solidFill>
                        <a:srgbClr val="17244E"/>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2302247021"/>
                  </a:ext>
                </a:extLst>
              </a:tr>
            </a:tbl>
          </a:graphicData>
        </a:graphic>
      </p:graphicFrame>
    </p:spTree>
    <p:extLst>
      <p:ext uri="{BB962C8B-B14F-4D97-AF65-F5344CB8AC3E}">
        <p14:creationId xmlns:p14="http://schemas.microsoft.com/office/powerpoint/2010/main" val="407695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a:t>Nano Server in v1607 </a:t>
            </a:r>
            <a:br>
              <a:rPr lang="de-DE" sz="3200" dirty="0"/>
            </a:br>
            <a:r>
              <a:rPr lang="de-DE" sz="3200" dirty="0"/>
              <a:t>(initial </a:t>
            </a:r>
            <a:r>
              <a:rPr lang="de-DE" sz="3200" dirty="0" err="1"/>
              <a:t>release</a:t>
            </a:r>
            <a:r>
              <a:rPr lang="de-DE" sz="3200" dirty="0"/>
              <a:t> </a:t>
            </a:r>
            <a:r>
              <a:rPr lang="de-DE" sz="3200" dirty="0" err="1"/>
              <a:t>of</a:t>
            </a:r>
            <a:r>
              <a:rPr lang="de-DE" sz="3200" dirty="0"/>
              <a:t> WS 2016)</a:t>
            </a:r>
          </a:p>
        </p:txBody>
      </p:sp>
      <p:sp>
        <p:nvSpPr>
          <p:cNvPr id="6" name="Inhaltsplatzhalter 5"/>
          <p:cNvSpPr>
            <a:spLocks noGrp="1"/>
          </p:cNvSpPr>
          <p:nvPr>
            <p:ph idx="1"/>
          </p:nvPr>
        </p:nvSpPr>
        <p:spPr>
          <a:xfrm>
            <a:off x="680406" y="1547720"/>
            <a:ext cx="3720326" cy="3901660"/>
          </a:xfrm>
        </p:spPr>
        <p:txBody>
          <a:bodyPr>
            <a:normAutofit fontScale="92500" lnSpcReduction="10000"/>
          </a:bodyPr>
          <a:lstStyle/>
          <a:p>
            <a:pPr marL="214313" indent="-214313">
              <a:lnSpc>
                <a:spcPct val="150000"/>
              </a:lnSpc>
            </a:pPr>
            <a:r>
              <a:rPr lang="en-US" sz="1800" dirty="0">
                <a:latin typeface="Segoe UI Light" panose="020B0502040204020203" pitchFamily="34" charset="0"/>
                <a:cs typeface="Segoe UI Light" panose="020B0502040204020203" pitchFamily="34" charset="0"/>
              </a:rPr>
              <a:t>Install image </a:t>
            </a:r>
            <a:r>
              <a:rPr lang="en-US" sz="1800" dirty="0" err="1">
                <a:latin typeface="Segoe UI Light" panose="020B0502040204020203" pitchFamily="34" charset="0"/>
                <a:cs typeface="Segoe UI Light" panose="020B0502040204020203" pitchFamily="34" charset="0"/>
              </a:rPr>
              <a:t>NanoServer</a:t>
            </a:r>
            <a:r>
              <a:rPr lang="en-US" sz="1800" dirty="0">
                <a:latin typeface="Segoe UI Light" panose="020B0502040204020203" pitchFamily="34" charset="0"/>
                <a:cs typeface="Segoe UI Light" panose="020B0502040204020203" pitchFamily="34" charset="0"/>
              </a:rPr>
              <a:t>: 169 MB</a:t>
            </a:r>
          </a:p>
          <a:p>
            <a:pPr marL="214313" indent="-214313">
              <a:lnSpc>
                <a:spcPct val="150000"/>
              </a:lnSpc>
            </a:pPr>
            <a:r>
              <a:rPr lang="en-US" sz="1800" dirty="0">
                <a:latin typeface="Segoe UI Light" panose="020B0502040204020203" pitchFamily="34" charset="0"/>
                <a:cs typeface="Segoe UI Light" panose="020B0502040204020203" pitchFamily="34" charset="0"/>
              </a:rPr>
              <a:t>"Zero foot print": no roles and features </a:t>
            </a:r>
            <a:r>
              <a:rPr lang="en-US" sz="1800" u="sng" dirty="0">
                <a:latin typeface="Segoe UI Light" panose="020B0502040204020203" pitchFamily="34" charset="0"/>
                <a:cs typeface="Segoe UI Light" panose="020B0502040204020203" pitchFamily="34" charset="0"/>
              </a:rPr>
              <a:t>onboard</a:t>
            </a:r>
          </a:p>
          <a:p>
            <a:pPr marL="214313" indent="-214313">
              <a:lnSpc>
                <a:spcPct val="150000"/>
              </a:lnSpc>
            </a:pPr>
            <a:r>
              <a:rPr lang="en-US" sz="1800" dirty="0">
                <a:latin typeface="Segoe UI Light" panose="020B0502040204020203" pitchFamily="34" charset="0"/>
                <a:cs typeface="Segoe UI Light" panose="020B0502040204020203" pitchFamily="34" charset="0"/>
              </a:rPr>
              <a:t>Main purpose: "Compute clusters" </a:t>
            </a:r>
          </a:p>
          <a:p>
            <a:pPr lvl="1">
              <a:lnSpc>
                <a:spcPct val="150000"/>
              </a:lnSpc>
              <a:buFont typeface="Symbol" panose="05050102010706020507" pitchFamily="18" charset="2"/>
              <a:buChar char="-"/>
            </a:pPr>
            <a:r>
              <a:rPr lang="en-US" sz="1500" dirty="0">
                <a:latin typeface="Segoe UI Light" panose="020B0502040204020203" pitchFamily="34" charset="0"/>
                <a:cs typeface="Segoe UI Light" panose="020B0502040204020203" pitchFamily="34" charset="0"/>
              </a:rPr>
              <a:t>Hyper-V-Host</a:t>
            </a:r>
          </a:p>
          <a:p>
            <a:pPr lvl="1">
              <a:lnSpc>
                <a:spcPct val="150000"/>
              </a:lnSpc>
              <a:buFont typeface="Symbol" panose="05050102010706020507" pitchFamily="18" charset="2"/>
              <a:buChar char="-"/>
            </a:pPr>
            <a:r>
              <a:rPr lang="en-US" sz="1500" dirty="0">
                <a:latin typeface="Segoe UI Light" panose="020B0502040204020203" pitchFamily="34" charset="0"/>
                <a:cs typeface="Segoe UI Light" panose="020B0502040204020203" pitchFamily="34" charset="0"/>
              </a:rPr>
              <a:t>Storage: </a:t>
            </a:r>
            <a:r>
              <a:rPr lang="en-US" sz="1500" dirty="0" err="1">
                <a:latin typeface="Segoe UI Light" panose="020B0502040204020203" pitchFamily="34" charset="0"/>
                <a:cs typeface="Segoe UI Light" panose="020B0502040204020203" pitchFamily="34" charset="0"/>
              </a:rPr>
              <a:t>SoFS</a:t>
            </a:r>
            <a:r>
              <a:rPr lang="en-US" sz="1500" dirty="0">
                <a:latin typeface="Segoe UI Light" panose="020B0502040204020203" pitchFamily="34" charset="0"/>
                <a:cs typeface="Segoe UI Light" panose="020B0502040204020203" pitchFamily="34" charset="0"/>
              </a:rPr>
              <a:t>, etc.</a:t>
            </a:r>
          </a:p>
          <a:p>
            <a:pPr marL="214313" indent="-214313">
              <a:lnSpc>
                <a:spcPct val="150000"/>
              </a:lnSpc>
            </a:pPr>
            <a:r>
              <a:rPr lang="en-US" sz="1800" dirty="0">
                <a:latin typeface="Segoe UI Light" panose="020B0502040204020203" pitchFamily="34" charset="0"/>
                <a:cs typeface="Segoe UI Light" panose="020B0502040204020203" pitchFamily="34" charset="0"/>
              </a:rPr>
              <a:t>Purpose 2: "</a:t>
            </a:r>
            <a:r>
              <a:rPr lang="de-DE" sz="1800" dirty="0">
                <a:latin typeface="Segoe UI Light" panose="020B0502040204020203" pitchFamily="34" charset="0"/>
                <a:cs typeface="Segoe UI Light" panose="020B0502040204020203" pitchFamily="34" charset="0"/>
              </a:rPr>
              <a:t>born-in-</a:t>
            </a:r>
            <a:r>
              <a:rPr lang="de-DE" sz="1800" dirty="0" err="1">
                <a:latin typeface="Segoe UI Light" panose="020B0502040204020203" pitchFamily="34" charset="0"/>
                <a:cs typeface="Segoe UI Light" panose="020B0502040204020203" pitchFamily="34" charset="0"/>
              </a:rPr>
              <a:t>the</a:t>
            </a:r>
            <a:r>
              <a:rPr lang="de-DE" sz="1800" dirty="0">
                <a:latin typeface="Segoe UI Light" panose="020B0502040204020203" pitchFamily="34" charset="0"/>
                <a:cs typeface="Segoe UI Light" panose="020B0502040204020203" pitchFamily="34" charset="0"/>
              </a:rPr>
              <a:t>-</a:t>
            </a:r>
            <a:r>
              <a:rPr lang="de-DE" sz="1800" dirty="0" err="1">
                <a:latin typeface="Segoe UI Light" panose="020B0502040204020203" pitchFamily="34" charset="0"/>
                <a:cs typeface="Segoe UI Light" panose="020B0502040204020203" pitchFamily="34" charset="0"/>
              </a:rPr>
              <a:t>cloud</a:t>
            </a:r>
            <a:r>
              <a:rPr lang="de-DE" sz="1800" dirty="0">
                <a:latin typeface="Segoe UI Light" panose="020B0502040204020203" pitchFamily="34" charset="0"/>
                <a:cs typeface="Segoe UI Light" panose="020B0502040204020203" pitchFamily="34" charset="0"/>
              </a:rPr>
              <a:t>” </a:t>
            </a:r>
            <a:r>
              <a:rPr lang="de-DE" sz="1800" dirty="0" err="1">
                <a:latin typeface="Segoe UI Light" panose="020B0502040204020203" pitchFamily="34" charset="0"/>
                <a:cs typeface="Segoe UI Light" panose="020B0502040204020203" pitchFamily="34" charset="0"/>
              </a:rPr>
              <a:t>application</a:t>
            </a:r>
            <a:endParaRPr lang="de-DE" sz="1800" dirty="0">
              <a:latin typeface="Segoe UI Light" panose="020B0502040204020203" pitchFamily="34" charset="0"/>
              <a:cs typeface="Segoe UI Light" panose="020B0502040204020203" pitchFamily="34" charset="0"/>
            </a:endParaRPr>
          </a:p>
          <a:p>
            <a:pPr marL="214313" indent="-214313">
              <a:lnSpc>
                <a:spcPct val="150000"/>
              </a:lnSpc>
            </a:pPr>
            <a:r>
              <a:rPr lang="de-DE" sz="1800" dirty="0" err="1">
                <a:latin typeface="Segoe UI Light" panose="020B0502040204020203" pitchFamily="34" charset="0"/>
                <a:cs typeface="Segoe UI Light" panose="020B0502040204020203" pitchFamily="34" charset="0"/>
              </a:rPr>
              <a:t>Usage</a:t>
            </a:r>
            <a:r>
              <a:rPr lang="de-DE" sz="1800" dirty="0">
                <a:latin typeface="Segoe UI Light" panose="020B0502040204020203" pitchFamily="34" charset="0"/>
                <a:cs typeface="Segoe UI Light" panose="020B0502040204020203" pitchFamily="34" charset="0"/>
              </a:rPr>
              <a:t>: </a:t>
            </a:r>
            <a:r>
              <a:rPr lang="de-DE" sz="1800" dirty="0" err="1">
                <a:latin typeface="Segoe UI Light" panose="020B0502040204020203" pitchFamily="34" charset="0"/>
                <a:cs typeface="Segoe UI Light" panose="020B0502040204020203" pitchFamily="34" charset="0"/>
              </a:rPr>
              <a:t>physical</a:t>
            </a:r>
            <a:r>
              <a:rPr lang="de-DE" sz="1800" dirty="0">
                <a:latin typeface="Segoe UI Light" panose="020B0502040204020203" pitchFamily="34" charset="0"/>
                <a:cs typeface="Segoe UI Light" panose="020B0502040204020203" pitchFamily="34" charset="0"/>
              </a:rPr>
              <a:t>, </a:t>
            </a:r>
            <a:r>
              <a:rPr lang="de-DE" sz="1800" dirty="0" err="1">
                <a:latin typeface="Segoe UI Light" panose="020B0502040204020203" pitchFamily="34" charset="0"/>
                <a:cs typeface="Segoe UI Light" panose="020B0502040204020203" pitchFamily="34" charset="0"/>
              </a:rPr>
              <a:t>virtual</a:t>
            </a:r>
            <a:r>
              <a:rPr lang="de-DE" sz="1800" dirty="0">
                <a:latin typeface="Segoe UI Light" panose="020B0502040204020203" pitchFamily="34" charset="0"/>
                <a:cs typeface="Segoe UI Light" panose="020B0502040204020203" pitchFamily="34" charset="0"/>
              </a:rPr>
              <a:t>, </a:t>
            </a:r>
            <a:r>
              <a:rPr lang="de-DE" sz="1800" dirty="0" err="1">
                <a:latin typeface="Segoe UI Light" panose="020B0502040204020203" pitchFamily="34" charset="0"/>
                <a:cs typeface="Segoe UI Light" panose="020B0502040204020203" pitchFamily="34" charset="0"/>
              </a:rPr>
              <a:t>container</a:t>
            </a:r>
            <a:endParaRPr lang="de-DE" sz="1800" dirty="0">
              <a:latin typeface="Segoe UI Light" panose="020B0502040204020203" pitchFamily="34" charset="0"/>
              <a:cs typeface="Segoe UI Light" panose="020B0502040204020203" pitchFamily="34" charset="0"/>
            </a:endParaRPr>
          </a:p>
          <a:p>
            <a:endParaRPr lang="de-DE" sz="1800" dirty="0"/>
          </a:p>
        </p:txBody>
      </p:sp>
      <p:sp>
        <p:nvSpPr>
          <p:cNvPr id="7" name="Inhaltsplatzhalter 6"/>
          <p:cNvSpPr>
            <a:spLocks noGrp="1"/>
          </p:cNvSpPr>
          <p:nvPr>
            <p:ph idx="13"/>
          </p:nvPr>
        </p:nvSpPr>
        <p:spPr>
          <a:xfrm>
            <a:off x="4743632" y="1547721"/>
            <a:ext cx="3823475" cy="3907734"/>
          </a:xfrm>
        </p:spPr>
        <p:txBody>
          <a:bodyPr>
            <a:normAutofit lnSpcReduction="10000"/>
          </a:bodyPr>
          <a:lstStyle/>
          <a:p>
            <a:pPr>
              <a:lnSpc>
                <a:spcPct val="150000"/>
              </a:lnSpc>
            </a:pPr>
            <a:r>
              <a:rPr lang="en-US" sz="1700" dirty="0">
                <a:latin typeface="Segoe UI Light" panose="020B0502040204020203" pitchFamily="34" charset="0"/>
                <a:cs typeface="Segoe UI Light" panose="020B0502040204020203" pitchFamily="34" charset="0"/>
              </a:rPr>
              <a:t>Headless, no local logon</a:t>
            </a:r>
          </a:p>
          <a:p>
            <a:pPr>
              <a:lnSpc>
                <a:spcPct val="150000"/>
              </a:lnSpc>
            </a:pPr>
            <a:r>
              <a:rPr lang="en-US" sz="1700" dirty="0">
                <a:latin typeface="Segoe UI Light" panose="020B0502040204020203" pitchFamily="34" charset="0"/>
                <a:cs typeface="Segoe UI Light" panose="020B0502040204020203" pitchFamily="34" charset="0"/>
              </a:rPr>
              <a:t>Only 64-bit applications</a:t>
            </a:r>
          </a:p>
          <a:p>
            <a:pPr>
              <a:lnSpc>
                <a:spcPct val="150000"/>
              </a:lnSpc>
            </a:pPr>
            <a:r>
              <a:rPr lang="en-US" sz="1700" dirty="0">
                <a:latin typeface="Segoe UI Light" panose="020B0502040204020203" pitchFamily="34" charset="0"/>
                <a:cs typeface="Segoe UI Light" panose="020B0502040204020203" pitchFamily="34" charset="0"/>
              </a:rPr>
              <a:t>PowerShell Core</a:t>
            </a:r>
          </a:p>
          <a:p>
            <a:pPr>
              <a:lnSpc>
                <a:spcPct val="150000"/>
              </a:lnSpc>
            </a:pPr>
            <a:r>
              <a:rPr lang="en-US" sz="1700" dirty="0">
                <a:latin typeface="Segoe UI Light" panose="020B0502040204020203" pitchFamily="34" charset="0"/>
                <a:cs typeface="Segoe UI Light" panose="020B0502040204020203" pitchFamily="34" charset="0"/>
              </a:rPr>
              <a:t>Limited roles (e.g. no  dc)</a:t>
            </a:r>
          </a:p>
          <a:p>
            <a:pPr>
              <a:lnSpc>
                <a:spcPct val="150000"/>
              </a:lnSpc>
            </a:pPr>
            <a:r>
              <a:rPr lang="en-US" sz="1700" dirty="0">
                <a:latin typeface="Segoe UI Light" panose="020B0502040204020203" pitchFamily="34" charset="0"/>
                <a:cs typeface="Segoe UI Light" panose="020B0502040204020203" pitchFamily="34" charset="0"/>
              </a:rPr>
              <a:t>No activation required/supported</a:t>
            </a:r>
          </a:p>
          <a:p>
            <a:pPr>
              <a:lnSpc>
                <a:spcPct val="150000"/>
              </a:lnSpc>
            </a:pPr>
            <a:r>
              <a:rPr lang="en-US" sz="1700" dirty="0">
                <a:latin typeface="Segoe UI Light" panose="020B0502040204020203" pitchFamily="34" charset="0"/>
                <a:cs typeface="Segoe UI Light" panose="020B0502040204020203" pitchFamily="34" charset="0"/>
              </a:rPr>
              <a:t>Manual windows updates</a:t>
            </a:r>
          </a:p>
          <a:p>
            <a:pPr>
              <a:lnSpc>
                <a:spcPct val="150000"/>
              </a:lnSpc>
            </a:pPr>
            <a:r>
              <a:rPr lang="en-US" sz="1700" dirty="0">
                <a:latin typeface="Segoe UI Light" panose="020B0502040204020203" pitchFamily="34" charset="0"/>
                <a:cs typeface="Segoe UI Light" panose="020B0502040204020203" pitchFamily="34" charset="0"/>
              </a:rPr>
              <a:t>CBB (only)</a:t>
            </a:r>
          </a:p>
          <a:p>
            <a:pPr>
              <a:lnSpc>
                <a:spcPct val="150000"/>
              </a:lnSpc>
            </a:pPr>
            <a:r>
              <a:rPr lang="en-US" sz="1700" dirty="0">
                <a:latin typeface="Segoe UI Light" panose="020B0502040204020203" pitchFamily="34" charset="0"/>
                <a:cs typeface="Segoe UI Light" panose="020B0502040204020203" pitchFamily="34" charset="0"/>
              </a:rPr>
              <a:t>Must be provisioned</a:t>
            </a:r>
          </a:p>
          <a:p>
            <a:endParaRPr lang="de-DE" sz="1650" dirty="0"/>
          </a:p>
        </p:txBody>
      </p:sp>
      <p:pic>
        <p:nvPicPr>
          <p:cNvPr id="9" name="Picture 4" descr="Flag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233" y="348884"/>
            <a:ext cx="1497323" cy="99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76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 Peter's Square, Vatican City - April 2007.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923925"/>
            <a:ext cx="9144000" cy="667000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6229350" y="690876"/>
            <a:ext cx="2386254" cy="3451944"/>
          </a:xfrm>
          <a:prstGeom prst="rect">
            <a:avLst/>
          </a:prstGeom>
          <a:solidFill>
            <a:schemeClr val="tx1">
              <a:lumMod val="95000"/>
              <a:lumOff val="5000"/>
              <a:alpha val="69000"/>
            </a:schemeClr>
          </a:solidFill>
        </p:spPr>
        <p:txBody>
          <a:bodyPr wrap="square" lIns="135000" bIns="81000" rtlCol="0">
            <a:spAutoFit/>
          </a:bodyPr>
          <a:lstStyle/>
          <a:p>
            <a:r>
              <a:rPr lang="en-US" sz="2700">
                <a:solidFill>
                  <a:schemeClr val="bg1"/>
                </a:solidFill>
                <a:latin typeface="Segoe UI Semibold" panose="020B0702040204020203" pitchFamily="34" charset="0"/>
                <a:cs typeface="Segoe UI Semibold" panose="020B0702040204020203" pitchFamily="34" charset="0"/>
              </a:rPr>
              <a:t>Tuva: </a:t>
            </a:r>
          </a:p>
          <a:p>
            <a:r>
              <a:rPr lang="en-US" sz="2700">
                <a:solidFill>
                  <a:schemeClr val="bg1"/>
                </a:solidFill>
                <a:latin typeface="Segoe UI Semibold" panose="020B0702040204020203" pitchFamily="34" charset="0"/>
                <a:cs typeface="Segoe UI Semibold" panose="020B0702040204020203" pitchFamily="34" charset="0"/>
              </a:rPr>
              <a:t>170,500 km</a:t>
            </a:r>
            <a:r>
              <a:rPr lang="en-US" sz="2700" baseline="30000">
                <a:solidFill>
                  <a:schemeClr val="bg1"/>
                </a:solidFill>
                <a:latin typeface="Segoe UI Semibold" panose="020B0702040204020203" pitchFamily="34" charset="0"/>
                <a:cs typeface="Segoe UI Semibold" panose="020B0702040204020203" pitchFamily="34" charset="0"/>
              </a:rPr>
              <a:t>2</a:t>
            </a:r>
          </a:p>
          <a:p>
            <a:r>
              <a:rPr lang="en-US" sz="2700">
                <a:solidFill>
                  <a:schemeClr val="bg1"/>
                </a:solidFill>
                <a:latin typeface="Segoe UI Semibold" panose="020B0702040204020203" pitchFamily="34" charset="0"/>
                <a:cs typeface="Segoe UI Semibold" panose="020B0702040204020203" pitchFamily="34" charset="0"/>
              </a:rPr>
              <a:t>307.930 residents</a:t>
            </a:r>
          </a:p>
          <a:p>
            <a:endParaRPr lang="en-US" sz="2700">
              <a:solidFill>
                <a:schemeClr val="bg1"/>
              </a:solidFill>
              <a:latin typeface="Segoe UI Semibold" panose="020B0702040204020203" pitchFamily="34" charset="0"/>
              <a:cs typeface="Segoe UI Semibold" panose="020B0702040204020203" pitchFamily="34" charset="0"/>
            </a:endParaRPr>
          </a:p>
          <a:p>
            <a:r>
              <a:rPr lang="en-US" sz="2700">
                <a:solidFill>
                  <a:schemeClr val="bg1"/>
                </a:solidFill>
                <a:latin typeface="Segoe UI Semibold" panose="020B0702040204020203" pitchFamily="34" charset="0"/>
                <a:cs typeface="Segoe UI Semibold" panose="020B0702040204020203" pitchFamily="34" charset="0"/>
              </a:rPr>
              <a:t>Vatican: 0.44  km</a:t>
            </a:r>
            <a:r>
              <a:rPr lang="en-US" sz="2700" baseline="30000">
                <a:solidFill>
                  <a:schemeClr val="bg1"/>
                </a:solidFill>
                <a:latin typeface="Segoe UI Semibold" panose="020B0702040204020203" pitchFamily="34" charset="0"/>
                <a:cs typeface="Segoe UI Semibold" panose="020B0702040204020203" pitchFamily="34" charset="0"/>
              </a:rPr>
              <a:t>2</a:t>
            </a:r>
          </a:p>
          <a:p>
            <a:r>
              <a:rPr lang="en-US" sz="2700">
                <a:solidFill>
                  <a:schemeClr val="bg1"/>
                </a:solidFill>
                <a:latin typeface="Segoe UI Semibold" panose="020B0702040204020203" pitchFamily="34" charset="0"/>
                <a:cs typeface="Segoe UI Semibold" panose="020B0702040204020203" pitchFamily="34" charset="0"/>
              </a:rPr>
              <a:t>690 residents</a:t>
            </a:r>
          </a:p>
        </p:txBody>
      </p:sp>
    </p:spTree>
    <p:extLst>
      <p:ext uri="{BB962C8B-B14F-4D97-AF65-F5344CB8AC3E}">
        <p14:creationId xmlns:p14="http://schemas.microsoft.com/office/powerpoint/2010/main" val="232829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519921"/>
            <a:ext cx="6173744" cy="1104636"/>
          </a:xfrm>
        </p:spPr>
        <p:txBody>
          <a:bodyPr>
            <a:normAutofit/>
          </a:bodyPr>
          <a:lstStyle/>
          <a:p>
            <a:r>
              <a:rPr lang="de-DE" sz="3200" dirty="0" err="1"/>
              <a:t>From</a:t>
            </a:r>
            <a:r>
              <a:rPr lang="de-DE" sz="3200" dirty="0"/>
              <a:t> </a:t>
            </a:r>
            <a:r>
              <a:rPr lang="de-DE" sz="3200" dirty="0" err="1"/>
              <a:t>drawbridge</a:t>
            </a:r>
            <a:r>
              <a:rPr lang="de-DE" sz="3200" dirty="0"/>
              <a:t> </a:t>
            </a:r>
            <a:r>
              <a:rPr lang="de-DE" sz="3200" dirty="0" err="1"/>
              <a:t>to</a:t>
            </a:r>
            <a:r>
              <a:rPr lang="de-DE" sz="3200" dirty="0"/>
              <a:t> Hyper-V </a:t>
            </a:r>
            <a:r>
              <a:rPr lang="de-DE" sz="3200" dirty="0" err="1"/>
              <a:t>container</a:t>
            </a:r>
            <a:endParaRPr lang="de-DE" sz="3200" dirty="0"/>
          </a:p>
        </p:txBody>
      </p:sp>
      <p:sp>
        <p:nvSpPr>
          <p:cNvPr id="6" name="Content Placeholder 5"/>
          <p:cNvSpPr>
            <a:spLocks noGrp="1"/>
          </p:cNvSpPr>
          <p:nvPr>
            <p:ph idx="1"/>
          </p:nvPr>
        </p:nvSpPr>
        <p:spPr>
          <a:xfrm>
            <a:off x="628650" y="1922068"/>
            <a:ext cx="7886700" cy="3587693"/>
          </a:xfrm>
        </p:spPr>
        <p:txBody>
          <a:bodyPr>
            <a:normAutofit/>
          </a:bodyPr>
          <a:lstStyle/>
          <a:p>
            <a:pPr>
              <a:lnSpc>
                <a:spcPct val="150000"/>
              </a:lnSpc>
            </a:pPr>
            <a:r>
              <a:rPr lang="de-DE" dirty="0"/>
              <a:t>2008: Hyper-V</a:t>
            </a:r>
            <a:br>
              <a:rPr lang="de-DE" dirty="0"/>
            </a:br>
            <a:r>
              <a:rPr lang="de-DE" sz="1500" dirty="0"/>
              <a:t>Support </a:t>
            </a:r>
            <a:r>
              <a:rPr lang="de-DE" sz="1500" dirty="0" err="1"/>
              <a:t>for</a:t>
            </a:r>
            <a:r>
              <a:rPr lang="de-DE" sz="1500" dirty="0"/>
              <a:t> Legacy OS, </a:t>
            </a:r>
            <a:r>
              <a:rPr lang="de-DE" sz="1500" dirty="0" err="1"/>
              <a:t>enlightining</a:t>
            </a:r>
            <a:r>
              <a:rPr lang="de-DE" sz="1500" dirty="0"/>
              <a:t> modern OS</a:t>
            </a:r>
            <a:endParaRPr lang="de-DE" dirty="0"/>
          </a:p>
          <a:p>
            <a:pPr>
              <a:lnSpc>
                <a:spcPct val="150000"/>
              </a:lnSpc>
            </a:pPr>
            <a:r>
              <a:rPr lang="de-DE" dirty="0"/>
              <a:t>2011: Research </a:t>
            </a:r>
            <a:r>
              <a:rPr lang="de-DE" dirty="0" err="1"/>
              <a:t>project</a:t>
            </a:r>
            <a:r>
              <a:rPr lang="de-DE" dirty="0"/>
              <a:t> "</a:t>
            </a:r>
            <a:r>
              <a:rPr lang="de-DE" dirty="0" err="1">
                <a:hlinkClick r:id="rId3"/>
              </a:rPr>
              <a:t>Drawbridge</a:t>
            </a:r>
            <a:r>
              <a:rPr lang="de-DE" dirty="0"/>
              <a:t>"</a:t>
            </a:r>
            <a:br>
              <a:rPr lang="de-DE" dirty="0"/>
            </a:br>
            <a:r>
              <a:rPr lang="de-DE" sz="1500" dirty="0" err="1"/>
              <a:t>Process</a:t>
            </a:r>
            <a:r>
              <a:rPr lang="de-DE" sz="1500" dirty="0"/>
              <a:t> </a:t>
            </a:r>
            <a:r>
              <a:rPr lang="de-DE" sz="1500" dirty="0" err="1"/>
              <a:t>isolation</a:t>
            </a:r>
            <a:r>
              <a:rPr lang="de-DE" sz="1500" dirty="0"/>
              <a:t> </a:t>
            </a:r>
            <a:r>
              <a:rPr lang="de-DE" sz="1500" dirty="0" err="1"/>
              <a:t>container</a:t>
            </a:r>
            <a:r>
              <a:rPr lang="de-DE" sz="1500" dirty="0"/>
              <a:t> </a:t>
            </a:r>
            <a:r>
              <a:rPr lang="de-DE" sz="1500" dirty="0" err="1"/>
              <a:t>technology</a:t>
            </a:r>
            <a:r>
              <a:rPr lang="de-DE" sz="1500" dirty="0"/>
              <a:t> </a:t>
            </a:r>
            <a:r>
              <a:rPr lang="de-DE" sz="1500" dirty="0" err="1"/>
              <a:t>for</a:t>
            </a:r>
            <a:r>
              <a:rPr lang="de-DE" sz="1500" dirty="0"/>
              <a:t> </a:t>
            </a:r>
            <a:r>
              <a:rPr lang="de-DE" sz="1500" dirty="0" err="1"/>
              <a:t>Azure</a:t>
            </a:r>
            <a:endParaRPr lang="de-DE" dirty="0"/>
          </a:p>
          <a:p>
            <a:pPr>
              <a:lnSpc>
                <a:spcPct val="150000"/>
              </a:lnSpc>
            </a:pPr>
            <a:r>
              <a:rPr lang="de-DE" dirty="0"/>
              <a:t>2013: Microsoft &amp; Docker </a:t>
            </a:r>
            <a:r>
              <a:rPr lang="de-DE" dirty="0" err="1"/>
              <a:t>partnering</a:t>
            </a:r>
            <a:br>
              <a:rPr lang="de-DE" dirty="0"/>
            </a:br>
            <a:r>
              <a:rPr lang="de-DE" sz="1500" dirty="0"/>
              <a:t>Development </a:t>
            </a:r>
            <a:r>
              <a:rPr lang="de-DE" sz="1500" dirty="0" err="1"/>
              <a:t>of</a:t>
            </a:r>
            <a:r>
              <a:rPr lang="de-DE" sz="1500" dirty="0"/>
              <a:t> a </a:t>
            </a:r>
            <a:r>
              <a:rPr lang="de-DE" sz="1500" dirty="0" err="1"/>
              <a:t>common</a:t>
            </a:r>
            <a:r>
              <a:rPr lang="de-DE" sz="1500" dirty="0"/>
              <a:t> </a:t>
            </a:r>
            <a:r>
              <a:rPr lang="de-DE" sz="1500" dirty="0" err="1"/>
              <a:t>management</a:t>
            </a:r>
            <a:r>
              <a:rPr lang="de-DE" sz="1500" dirty="0"/>
              <a:t> </a:t>
            </a:r>
            <a:r>
              <a:rPr lang="de-DE" sz="1500" dirty="0" err="1"/>
              <a:t>interface</a:t>
            </a:r>
            <a:endParaRPr lang="de-DE" dirty="0"/>
          </a:p>
        </p:txBody>
      </p:sp>
    </p:spTree>
    <p:extLst>
      <p:ext uri="{BB962C8B-B14F-4D97-AF65-F5344CB8AC3E}">
        <p14:creationId xmlns:p14="http://schemas.microsoft.com/office/powerpoint/2010/main" val="185210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omparing the Basic Architecture of Containers and Docker Across Windows and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42" y="1321504"/>
            <a:ext cx="4286250" cy="33289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1506" y="5069984"/>
            <a:ext cx="8446294" cy="623697"/>
          </a:xfrm>
          <a:prstGeom prst="rect">
            <a:avLst/>
          </a:prstGeom>
        </p:spPr>
        <p:txBody>
          <a:bodyPr wrap="square">
            <a:spAutoFit/>
          </a:bodyPr>
          <a:lstStyle/>
          <a:p>
            <a:br>
              <a:rPr lang="en-US" sz="1053" dirty="0"/>
            </a:br>
            <a:r>
              <a:rPr lang="en-US" sz="1350" dirty="0"/>
              <a:t>"Comparing the Basic Architecture of Containers and Docker Across Windows and Linux", </a:t>
            </a:r>
            <a:br>
              <a:rPr lang="en-US" sz="1350" dirty="0"/>
            </a:br>
            <a:r>
              <a:rPr lang="en-US" sz="1050" dirty="0"/>
              <a:t>https://msdn.microsoft.com/en-us/magazine/mt797649.aspx</a:t>
            </a:r>
            <a:endParaRPr lang="de-DE" sz="1050" dirty="0"/>
          </a:p>
        </p:txBody>
      </p:sp>
      <p:sp>
        <p:nvSpPr>
          <p:cNvPr id="3" name="Title 2"/>
          <p:cNvSpPr>
            <a:spLocks noGrp="1"/>
          </p:cNvSpPr>
          <p:nvPr>
            <p:ph type="title"/>
          </p:nvPr>
        </p:nvSpPr>
        <p:spPr/>
        <p:txBody>
          <a:bodyPr>
            <a:normAutofit/>
          </a:bodyPr>
          <a:lstStyle/>
          <a:p>
            <a:r>
              <a:rPr lang="de-DE" sz="3200" dirty="0"/>
              <a:t>Container: Linux vs. Windows</a:t>
            </a:r>
          </a:p>
        </p:txBody>
      </p:sp>
    </p:spTree>
    <p:extLst>
      <p:ext uri="{BB962C8B-B14F-4D97-AF65-F5344CB8AC3E}">
        <p14:creationId xmlns:p14="http://schemas.microsoft.com/office/powerpoint/2010/main" val="280901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de-DE" sz="3200" dirty="0"/>
              <a:t>Windows </a:t>
            </a:r>
            <a:r>
              <a:rPr lang="de-DE" sz="3200" dirty="0" err="1"/>
              <a:t>isolation</a:t>
            </a:r>
            <a:r>
              <a:rPr lang="de-DE" sz="3200" dirty="0"/>
              <a:t> </a:t>
            </a:r>
            <a:r>
              <a:rPr lang="de-DE" sz="3200" dirty="0" err="1"/>
              <a:t>modes</a:t>
            </a:r>
            <a:endParaRPr lang="de-DE" sz="3200" dirty="0"/>
          </a:p>
        </p:txBody>
      </p:sp>
      <p:sp>
        <p:nvSpPr>
          <p:cNvPr id="2" name="Content Placeholder 1"/>
          <p:cNvSpPr>
            <a:spLocks noGrp="1"/>
          </p:cNvSpPr>
          <p:nvPr>
            <p:ph idx="1"/>
          </p:nvPr>
        </p:nvSpPr>
        <p:spPr/>
        <p:txBody>
          <a:bodyPr>
            <a:normAutofit/>
          </a:bodyPr>
          <a:lstStyle/>
          <a:p>
            <a:pPr>
              <a:lnSpc>
                <a:spcPct val="150000"/>
              </a:lnSpc>
            </a:pPr>
            <a:r>
              <a:rPr lang="en-US" sz="1800" dirty="0"/>
              <a:t>Windows supports:</a:t>
            </a:r>
          </a:p>
          <a:p>
            <a:pPr lvl="1">
              <a:lnSpc>
                <a:spcPct val="150000"/>
              </a:lnSpc>
            </a:pPr>
            <a:r>
              <a:rPr lang="en-US" sz="1500" dirty="0"/>
              <a:t>(default)</a:t>
            </a:r>
          </a:p>
          <a:p>
            <a:pPr lvl="1">
              <a:lnSpc>
                <a:spcPct val="150000"/>
              </a:lnSpc>
            </a:pPr>
            <a:r>
              <a:rPr lang="en-US" sz="1500" dirty="0"/>
              <a:t>process</a:t>
            </a:r>
          </a:p>
          <a:p>
            <a:pPr lvl="1">
              <a:lnSpc>
                <a:spcPct val="150000"/>
              </a:lnSpc>
            </a:pPr>
            <a:r>
              <a:rPr lang="en-US" sz="1500" dirty="0" err="1"/>
              <a:t>hyperv</a:t>
            </a:r>
            <a:endParaRPr lang="en-US" sz="1500" dirty="0"/>
          </a:p>
          <a:p>
            <a:pPr>
              <a:lnSpc>
                <a:spcPct val="150000"/>
              </a:lnSpc>
            </a:pPr>
            <a:r>
              <a:rPr lang="en-US" sz="1800" dirty="0"/>
              <a:t>Hyper-V Container (Hyper-V must be enabled): </a:t>
            </a:r>
            <a:br>
              <a:rPr lang="en-US" sz="1800" dirty="0"/>
            </a:br>
            <a:r>
              <a:rPr lang="en-US" sz="1500" dirty="0"/>
              <a:t>VM worker process "</a:t>
            </a:r>
            <a:r>
              <a:rPr lang="en-US" sz="1500" dirty="0" err="1"/>
              <a:t>vmwp</a:t>
            </a:r>
            <a:r>
              <a:rPr lang="en-US" sz="1500" dirty="0"/>
              <a:t>" on host, each container has it's own </a:t>
            </a:r>
            <a:r>
              <a:rPr lang="en-US" sz="1500" dirty="0" err="1"/>
              <a:t>csrss</a:t>
            </a:r>
            <a:r>
              <a:rPr lang="en-US" sz="1500" dirty="0"/>
              <a:t> process</a:t>
            </a:r>
            <a:endParaRPr lang="en-US" sz="1800" dirty="0"/>
          </a:p>
          <a:p>
            <a:endParaRPr lang="de-DE" sz="1800" dirty="0"/>
          </a:p>
        </p:txBody>
      </p:sp>
      <p:pic>
        <p:nvPicPr>
          <p:cNvPr id="9" name="Picture 8"/>
          <p:cNvPicPr>
            <a:picLocks noChangeAspect="1"/>
          </p:cNvPicPr>
          <p:nvPr/>
        </p:nvPicPr>
        <p:blipFill>
          <a:blip r:embed="rId3"/>
          <a:stretch>
            <a:fillRect/>
          </a:stretch>
        </p:blipFill>
        <p:spPr>
          <a:xfrm>
            <a:off x="657225" y="4326238"/>
            <a:ext cx="7916658" cy="1129923"/>
          </a:xfrm>
          <a:prstGeom prst="rect">
            <a:avLst/>
          </a:prstGeom>
        </p:spPr>
      </p:pic>
    </p:spTree>
    <p:extLst>
      <p:ext uri="{BB962C8B-B14F-4D97-AF65-F5344CB8AC3E}">
        <p14:creationId xmlns:p14="http://schemas.microsoft.com/office/powerpoint/2010/main" val="40744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a:t>Setup Windows Server Containers</a:t>
            </a:r>
          </a:p>
        </p:txBody>
      </p:sp>
      <p:sp>
        <p:nvSpPr>
          <p:cNvPr id="6" name="Content Placeholder 5"/>
          <p:cNvSpPr>
            <a:spLocks noGrp="1"/>
          </p:cNvSpPr>
          <p:nvPr>
            <p:ph idx="1"/>
          </p:nvPr>
        </p:nvSpPr>
        <p:spPr>
          <a:xfrm>
            <a:off x="628650" y="1352752"/>
            <a:ext cx="7886700" cy="4064647"/>
          </a:xfrm>
        </p:spPr>
        <p:txBody>
          <a:bodyPr>
            <a:normAutofit fontScale="47500" lnSpcReduction="20000"/>
          </a:bodyPr>
          <a:lstStyle/>
          <a:p>
            <a:pPr marL="0" indent="0">
              <a:lnSpc>
                <a:spcPct val="170000"/>
              </a:lnSpc>
              <a:buNone/>
            </a:pPr>
            <a:r>
              <a:rPr lang="de-DE" dirty="0">
                <a:solidFill>
                  <a:srgbClr val="006400"/>
                </a:solidFill>
                <a:latin typeface="Consolas" panose="020B0609020204030204" pitchFamily="49" charset="0"/>
                <a:cs typeface="Consolas" panose="020B0609020204030204" pitchFamily="49" charset="0"/>
              </a:rPr>
              <a:t># </a:t>
            </a:r>
            <a:r>
              <a:rPr lang="de-DE" dirty="0" err="1">
                <a:solidFill>
                  <a:srgbClr val="006400"/>
                </a:solidFill>
                <a:latin typeface="Consolas" panose="020B0609020204030204" pitchFamily="49" charset="0"/>
                <a:cs typeface="Consolas" panose="020B0609020204030204" pitchFamily="49" charset="0"/>
              </a:rPr>
              <a:t>Enable</a:t>
            </a:r>
            <a:r>
              <a:rPr lang="de-DE" dirty="0">
                <a:solidFill>
                  <a:srgbClr val="006400"/>
                </a:solidFill>
                <a:latin typeface="Consolas" panose="020B0609020204030204" pitchFamily="49" charset="0"/>
                <a:cs typeface="Consolas" panose="020B0609020204030204" pitchFamily="49" charset="0"/>
              </a:rPr>
              <a:t> Windows </a:t>
            </a:r>
            <a:r>
              <a:rPr lang="de-DE" dirty="0" err="1">
                <a:solidFill>
                  <a:srgbClr val="006400"/>
                </a:solidFill>
                <a:latin typeface="Consolas" panose="020B0609020204030204" pitchFamily="49" charset="0"/>
                <a:cs typeface="Consolas" panose="020B0609020204030204" pitchFamily="49" charset="0"/>
              </a:rPr>
              <a:t>feature</a:t>
            </a:r>
            <a:r>
              <a:rPr lang="de-DE" dirty="0">
                <a:solidFill>
                  <a:srgbClr val="006400"/>
                </a:solidFill>
                <a:latin typeface="Consolas" panose="020B0609020204030204" pitchFamily="49" charset="0"/>
                <a:cs typeface="Consolas" panose="020B0609020204030204" pitchFamily="49" charset="0"/>
              </a:rPr>
              <a:t>(s)</a:t>
            </a:r>
            <a:br>
              <a:rPr lang="de-DE" dirty="0">
                <a:solidFill>
                  <a:srgbClr val="006400"/>
                </a:solidFill>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Install-</a:t>
            </a:r>
            <a:r>
              <a:rPr lang="en-US" dirty="0" err="1">
                <a:solidFill>
                  <a:srgbClr val="0000FF"/>
                </a:solidFill>
                <a:latin typeface="Consolas" panose="020B0609020204030204" pitchFamily="49" charset="0"/>
                <a:cs typeface="Consolas" panose="020B0609020204030204" pitchFamily="49" charset="0"/>
              </a:rPr>
              <a:t>WindowsFeature</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80"/>
                </a:solidFill>
                <a:latin typeface="Consolas" panose="020B0609020204030204" pitchFamily="49" charset="0"/>
                <a:cs typeface="Consolas" panose="020B0609020204030204" pitchFamily="49" charset="0"/>
              </a:rPr>
              <a:t>–Restart -Name</a:t>
            </a:r>
            <a:r>
              <a:rPr lang="en-US" dirty="0">
                <a:solidFill>
                  <a:prstClr val="black"/>
                </a:solidFill>
                <a:latin typeface="Consolas" panose="020B0609020204030204" pitchFamily="49" charset="0"/>
                <a:cs typeface="Consolas" panose="020B0609020204030204" pitchFamily="49" charset="0"/>
              </a:rPr>
              <a:t> </a:t>
            </a:r>
            <a:r>
              <a:rPr lang="en-US" dirty="0">
                <a:solidFill>
                  <a:srgbClr val="8A2BE2"/>
                </a:solidFill>
                <a:latin typeface="Consolas" panose="020B0609020204030204" pitchFamily="49" charset="0"/>
                <a:cs typeface="Consolas" panose="020B0609020204030204" pitchFamily="49" charset="0"/>
              </a:rPr>
              <a:t>Containers</a:t>
            </a:r>
            <a:br>
              <a:rPr lang="en-US" dirty="0">
                <a:solidFill>
                  <a:srgbClr val="8A2BE2"/>
                </a:solidFill>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Install-</a:t>
            </a:r>
            <a:r>
              <a:rPr lang="en-US" dirty="0" err="1">
                <a:solidFill>
                  <a:srgbClr val="0000FF"/>
                </a:solidFill>
                <a:latin typeface="Consolas" panose="020B0609020204030204" pitchFamily="49" charset="0"/>
                <a:cs typeface="Consolas" panose="020B0609020204030204" pitchFamily="49" charset="0"/>
              </a:rPr>
              <a:t>WindowsFeature</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80"/>
                </a:solidFill>
                <a:latin typeface="Consolas" panose="020B0609020204030204" pitchFamily="49" charset="0"/>
                <a:cs typeface="Consolas" panose="020B0609020204030204" pitchFamily="49" charset="0"/>
              </a:rPr>
              <a:t>–Restart -Name</a:t>
            </a:r>
            <a:r>
              <a:rPr lang="en-US" dirty="0">
                <a:solidFill>
                  <a:prstClr val="black"/>
                </a:solidFill>
                <a:latin typeface="Consolas" panose="020B0609020204030204" pitchFamily="49" charset="0"/>
                <a:cs typeface="Consolas" panose="020B0609020204030204" pitchFamily="49" charset="0"/>
              </a:rPr>
              <a:t> </a:t>
            </a:r>
            <a:r>
              <a:rPr lang="en-US" dirty="0">
                <a:solidFill>
                  <a:srgbClr val="8A2BE2"/>
                </a:solidFill>
                <a:latin typeface="Consolas" panose="020B0609020204030204" pitchFamily="49" charset="0"/>
                <a:cs typeface="Consolas" panose="020B0609020204030204" pitchFamily="49" charset="0"/>
              </a:rPr>
              <a:t>Hyper-V    </a:t>
            </a:r>
            <a:r>
              <a:rPr lang="de-DE" dirty="0">
                <a:solidFill>
                  <a:srgbClr val="006400"/>
                </a:solidFill>
                <a:latin typeface="Consolas" panose="020B0609020204030204" pitchFamily="49" charset="0"/>
                <a:cs typeface="Consolas" panose="020B0609020204030204" pitchFamily="49" charset="0"/>
              </a:rPr>
              <a:t># Optional</a:t>
            </a:r>
            <a:endParaRPr lang="en-US" dirty="0">
              <a:solidFill>
                <a:srgbClr val="8A2BE2"/>
              </a:solidFill>
              <a:latin typeface="Consolas" panose="020B0609020204030204" pitchFamily="49" charset="0"/>
              <a:cs typeface="Consolas" panose="020B0609020204030204" pitchFamily="49" charset="0"/>
            </a:endParaRPr>
          </a:p>
          <a:p>
            <a:pPr marL="0" indent="0">
              <a:lnSpc>
                <a:spcPct val="170000"/>
              </a:lnSpc>
              <a:buNone/>
            </a:pPr>
            <a:r>
              <a:rPr lang="de-DE" dirty="0">
                <a:solidFill>
                  <a:srgbClr val="006400"/>
                </a:solidFill>
                <a:latin typeface="Consolas" panose="020B0609020204030204" pitchFamily="49" charset="0"/>
                <a:cs typeface="Consolas" panose="020B0609020204030204" pitchFamily="49" charset="0"/>
              </a:rPr>
              <a:t># </a:t>
            </a:r>
            <a:r>
              <a:rPr lang="de-DE" dirty="0" err="1">
                <a:solidFill>
                  <a:srgbClr val="006400"/>
                </a:solidFill>
                <a:latin typeface="Consolas" panose="020B0609020204030204" pitchFamily="49" charset="0"/>
                <a:cs typeface="Consolas" panose="020B0609020204030204" pitchFamily="49" charset="0"/>
              </a:rPr>
              <a:t>Get</a:t>
            </a:r>
            <a:r>
              <a:rPr lang="de-DE" dirty="0">
                <a:solidFill>
                  <a:srgbClr val="006400"/>
                </a:solidFill>
                <a:latin typeface="Consolas" panose="020B0609020204030204" pitchFamily="49" charset="0"/>
                <a:cs typeface="Consolas" panose="020B0609020204030204" pitchFamily="49" charset="0"/>
              </a:rPr>
              <a:t> </a:t>
            </a:r>
            <a:r>
              <a:rPr lang="de-DE" dirty="0" err="1">
                <a:solidFill>
                  <a:srgbClr val="006400"/>
                </a:solidFill>
                <a:latin typeface="Consolas" panose="020B0609020204030204" pitchFamily="49" charset="0"/>
                <a:cs typeface="Consolas" panose="020B0609020204030204" pitchFamily="49" charset="0"/>
              </a:rPr>
              <a:t>docker</a:t>
            </a:r>
            <a:br>
              <a:rPr lang="de-DE" dirty="0">
                <a:solidFill>
                  <a:srgbClr val="006400"/>
                </a:solidFill>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Install-Module</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80"/>
                </a:solidFill>
                <a:latin typeface="Consolas" panose="020B0609020204030204" pitchFamily="49" charset="0"/>
                <a:cs typeface="Consolas" panose="020B0609020204030204" pitchFamily="49" charset="0"/>
              </a:rPr>
              <a:t>-Name</a:t>
            </a:r>
            <a:r>
              <a:rPr lang="en-US" dirty="0">
                <a:solidFill>
                  <a:prstClr val="black"/>
                </a:solidFill>
                <a:latin typeface="Consolas" panose="020B0609020204030204" pitchFamily="49" charset="0"/>
                <a:cs typeface="Consolas" panose="020B0609020204030204" pitchFamily="49" charset="0"/>
              </a:rPr>
              <a:t> </a:t>
            </a:r>
            <a:r>
              <a:rPr lang="en-US" dirty="0" err="1">
                <a:solidFill>
                  <a:srgbClr val="8A2BE2"/>
                </a:solidFill>
                <a:latin typeface="Consolas" panose="020B0609020204030204" pitchFamily="49" charset="0"/>
                <a:cs typeface="Consolas" panose="020B0609020204030204" pitchFamily="49" charset="0"/>
              </a:rPr>
              <a:t>DockerMsftProvider</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80"/>
                </a:solidFill>
                <a:latin typeface="Consolas" panose="020B0609020204030204" pitchFamily="49" charset="0"/>
                <a:cs typeface="Consolas" panose="020B0609020204030204" pitchFamily="49" charset="0"/>
              </a:rPr>
              <a:t>-Repository</a:t>
            </a:r>
            <a:r>
              <a:rPr lang="en-US" dirty="0">
                <a:solidFill>
                  <a:prstClr val="black"/>
                </a:solidFill>
                <a:latin typeface="Consolas" panose="020B0609020204030204" pitchFamily="49" charset="0"/>
                <a:cs typeface="Consolas" panose="020B0609020204030204" pitchFamily="49" charset="0"/>
              </a:rPr>
              <a:t> </a:t>
            </a:r>
            <a:r>
              <a:rPr lang="en-US" dirty="0" err="1">
                <a:solidFill>
                  <a:srgbClr val="8A2BE2"/>
                </a:solidFill>
                <a:latin typeface="Consolas" panose="020B0609020204030204" pitchFamily="49" charset="0"/>
                <a:cs typeface="Consolas" panose="020B0609020204030204" pitchFamily="49" charset="0"/>
              </a:rPr>
              <a:t>PSGallery</a:t>
            </a:r>
            <a:br>
              <a:rPr lang="en-US" dirty="0">
                <a:solidFill>
                  <a:srgbClr val="8A2BE2"/>
                </a:solidFill>
                <a:latin typeface="Consolas" panose="020B0609020204030204" pitchFamily="49" charset="0"/>
                <a:cs typeface="Consolas" panose="020B0609020204030204" pitchFamily="49" charset="0"/>
              </a:rPr>
            </a:br>
            <a:r>
              <a:rPr lang="de-DE" dirty="0" err="1">
                <a:solidFill>
                  <a:srgbClr val="0000FF"/>
                </a:solidFill>
                <a:latin typeface="Consolas" panose="020B0609020204030204" pitchFamily="49" charset="0"/>
                <a:cs typeface="Consolas" panose="020B0609020204030204" pitchFamily="49" charset="0"/>
              </a:rPr>
              <a:t>Install</a:t>
            </a:r>
            <a:r>
              <a:rPr lang="de-DE" dirty="0">
                <a:solidFill>
                  <a:srgbClr val="0000FF"/>
                </a:solidFill>
                <a:latin typeface="Consolas" panose="020B0609020204030204" pitchFamily="49" charset="0"/>
                <a:cs typeface="Consolas" panose="020B0609020204030204" pitchFamily="49" charset="0"/>
              </a:rPr>
              <a:t>-Package</a:t>
            </a:r>
            <a:r>
              <a:rPr lang="de-DE" dirty="0">
                <a:solidFill>
                  <a:prstClr val="black"/>
                </a:solidFill>
                <a:latin typeface="Consolas" panose="020B0609020204030204" pitchFamily="49" charset="0"/>
                <a:cs typeface="Consolas" panose="020B0609020204030204" pitchFamily="49" charset="0"/>
              </a:rPr>
              <a:t> </a:t>
            </a:r>
            <a:r>
              <a:rPr lang="de-DE" dirty="0">
                <a:solidFill>
                  <a:srgbClr val="000080"/>
                </a:solidFill>
                <a:latin typeface="Consolas" panose="020B0609020204030204" pitchFamily="49" charset="0"/>
                <a:cs typeface="Consolas" panose="020B0609020204030204" pitchFamily="49" charset="0"/>
              </a:rPr>
              <a:t>-Name</a:t>
            </a:r>
            <a:r>
              <a:rPr lang="de-DE" dirty="0">
                <a:solidFill>
                  <a:prstClr val="black"/>
                </a:solidFill>
                <a:latin typeface="Consolas" panose="020B0609020204030204" pitchFamily="49" charset="0"/>
                <a:cs typeface="Consolas" panose="020B0609020204030204" pitchFamily="49" charset="0"/>
              </a:rPr>
              <a:t> </a:t>
            </a:r>
            <a:r>
              <a:rPr lang="de-DE" dirty="0" err="1">
                <a:solidFill>
                  <a:srgbClr val="8A2BE2"/>
                </a:solidFill>
                <a:latin typeface="Consolas" panose="020B0609020204030204" pitchFamily="49" charset="0"/>
                <a:cs typeface="Consolas" panose="020B0609020204030204" pitchFamily="49" charset="0"/>
              </a:rPr>
              <a:t>docker</a:t>
            </a:r>
            <a:r>
              <a:rPr lang="de-DE" dirty="0">
                <a:solidFill>
                  <a:prstClr val="black"/>
                </a:solidFill>
                <a:latin typeface="Consolas" panose="020B0609020204030204" pitchFamily="49" charset="0"/>
                <a:cs typeface="Consolas" panose="020B0609020204030204" pitchFamily="49" charset="0"/>
              </a:rPr>
              <a:t> </a:t>
            </a:r>
            <a:r>
              <a:rPr lang="de-DE" dirty="0">
                <a:solidFill>
                  <a:srgbClr val="000080"/>
                </a:solidFill>
                <a:latin typeface="Consolas" panose="020B0609020204030204" pitchFamily="49" charset="0"/>
                <a:cs typeface="Consolas" panose="020B0609020204030204" pitchFamily="49" charset="0"/>
              </a:rPr>
              <a:t>-</a:t>
            </a:r>
            <a:r>
              <a:rPr lang="de-DE" dirty="0" err="1">
                <a:solidFill>
                  <a:srgbClr val="000080"/>
                </a:solidFill>
                <a:latin typeface="Consolas" panose="020B0609020204030204" pitchFamily="49" charset="0"/>
                <a:cs typeface="Consolas" panose="020B0609020204030204" pitchFamily="49" charset="0"/>
              </a:rPr>
              <a:t>ProviderName</a:t>
            </a:r>
            <a:r>
              <a:rPr lang="de-DE" dirty="0">
                <a:solidFill>
                  <a:prstClr val="black"/>
                </a:solidFill>
                <a:latin typeface="Consolas" panose="020B0609020204030204" pitchFamily="49" charset="0"/>
                <a:cs typeface="Consolas" panose="020B0609020204030204" pitchFamily="49" charset="0"/>
              </a:rPr>
              <a:t> </a:t>
            </a:r>
            <a:r>
              <a:rPr lang="de-DE" dirty="0" err="1">
                <a:solidFill>
                  <a:srgbClr val="8A2BE2"/>
                </a:solidFill>
                <a:latin typeface="Consolas" panose="020B0609020204030204" pitchFamily="49" charset="0"/>
                <a:cs typeface="Consolas" panose="020B0609020204030204" pitchFamily="49" charset="0"/>
              </a:rPr>
              <a:t>DockerMsftProvider</a:t>
            </a:r>
            <a:endParaRPr lang="de-DE" dirty="0">
              <a:solidFill>
                <a:prstClr val="black"/>
              </a:solidFill>
              <a:latin typeface="Consolas" panose="020B0609020204030204" pitchFamily="49" charset="0"/>
              <a:cs typeface="Consolas" panose="020B0609020204030204" pitchFamily="49" charset="0"/>
            </a:endParaRPr>
          </a:p>
          <a:p>
            <a:pPr marL="0" indent="0">
              <a:lnSpc>
                <a:spcPct val="170000"/>
              </a:lnSpc>
              <a:buNone/>
            </a:pPr>
            <a:r>
              <a:rPr lang="de-DE" dirty="0">
                <a:solidFill>
                  <a:srgbClr val="006400"/>
                </a:solidFill>
                <a:latin typeface="Consolas" panose="020B0609020204030204" pitchFamily="49" charset="0"/>
                <a:cs typeface="Consolas" panose="020B0609020204030204" pitchFamily="49" charset="0"/>
              </a:rPr>
              <a:t># </a:t>
            </a:r>
            <a:r>
              <a:rPr lang="de-DE" dirty="0" err="1">
                <a:solidFill>
                  <a:srgbClr val="006400"/>
                </a:solidFill>
                <a:latin typeface="Consolas" panose="020B0609020204030204" pitchFamily="49" charset="0"/>
                <a:cs typeface="Consolas" panose="020B0609020204030204" pitchFamily="49" charset="0"/>
              </a:rPr>
              <a:t>Reboot</a:t>
            </a:r>
            <a:br>
              <a:rPr lang="de-DE" dirty="0">
                <a:solidFill>
                  <a:srgbClr val="006400"/>
                </a:solidFill>
                <a:latin typeface="Consolas" panose="020B0609020204030204" pitchFamily="49" charset="0"/>
                <a:cs typeface="Consolas" panose="020B0609020204030204" pitchFamily="49" charset="0"/>
              </a:rPr>
            </a:br>
            <a:r>
              <a:rPr lang="de-DE" dirty="0">
                <a:solidFill>
                  <a:srgbClr val="0000FF"/>
                </a:solidFill>
                <a:latin typeface="Consolas" panose="020B0609020204030204" pitchFamily="49" charset="0"/>
                <a:cs typeface="Consolas" panose="020B0609020204030204" pitchFamily="49" charset="0"/>
              </a:rPr>
              <a:t>Restart-Computer </a:t>
            </a:r>
          </a:p>
          <a:p>
            <a:pPr marL="0" indent="0">
              <a:lnSpc>
                <a:spcPct val="170000"/>
              </a:lnSpc>
              <a:buNone/>
            </a:pPr>
            <a:r>
              <a:rPr lang="de-DE" dirty="0">
                <a:solidFill>
                  <a:srgbClr val="006400"/>
                </a:solidFill>
                <a:latin typeface="Consolas" panose="020B0609020204030204" pitchFamily="49" charset="0"/>
                <a:cs typeface="Consolas" panose="020B0609020204030204" pitchFamily="49" charset="0"/>
              </a:rPr>
              <a:t># </a:t>
            </a:r>
            <a:r>
              <a:rPr lang="de-DE" dirty="0" err="1">
                <a:solidFill>
                  <a:srgbClr val="006400"/>
                </a:solidFill>
                <a:latin typeface="Consolas" panose="020B0609020204030204" pitchFamily="49" charset="0"/>
                <a:cs typeface="Consolas" panose="020B0609020204030204" pitchFamily="49" charset="0"/>
              </a:rPr>
              <a:t>Verify</a:t>
            </a:r>
            <a:r>
              <a:rPr lang="de-DE" dirty="0">
                <a:solidFill>
                  <a:srgbClr val="006400"/>
                </a:solidFill>
                <a:latin typeface="Consolas" panose="020B0609020204030204" pitchFamily="49" charset="0"/>
                <a:cs typeface="Consolas" panose="020B0609020204030204" pitchFamily="49" charset="0"/>
              </a:rPr>
              <a:t> </a:t>
            </a:r>
            <a:r>
              <a:rPr lang="de-DE" dirty="0" err="1">
                <a:solidFill>
                  <a:srgbClr val="006400"/>
                </a:solidFill>
                <a:latin typeface="Consolas" panose="020B0609020204030204" pitchFamily="49" charset="0"/>
                <a:cs typeface="Consolas" panose="020B0609020204030204" pitchFamily="49" charset="0"/>
              </a:rPr>
              <a:t>setup</a:t>
            </a:r>
            <a:br>
              <a:rPr lang="de-DE" dirty="0">
                <a:solidFill>
                  <a:srgbClr val="006400"/>
                </a:solidFill>
                <a:latin typeface="Consolas" panose="020B0609020204030204" pitchFamily="49" charset="0"/>
                <a:cs typeface="Consolas" panose="020B0609020204030204" pitchFamily="49" charset="0"/>
              </a:rPr>
            </a:br>
            <a:r>
              <a:rPr lang="de-DE" dirty="0" err="1">
                <a:solidFill>
                  <a:srgbClr val="0000FF"/>
                </a:solidFill>
                <a:latin typeface="Consolas" panose="020B0609020204030204" pitchFamily="49" charset="0"/>
                <a:cs typeface="Consolas" panose="020B0609020204030204" pitchFamily="49" charset="0"/>
              </a:rPr>
              <a:t>Get-ComputeProcess</a:t>
            </a:r>
            <a:br>
              <a:rPr lang="de-DE" dirty="0">
                <a:solidFill>
                  <a:srgbClr val="0000FF"/>
                </a:solidFill>
                <a:latin typeface="Consolas" panose="020B0609020204030204" pitchFamily="49" charset="0"/>
                <a:cs typeface="Consolas" panose="020B0609020204030204" pitchFamily="49" charset="0"/>
              </a:rPr>
            </a:br>
            <a:r>
              <a:rPr lang="de-DE" dirty="0" err="1">
                <a:solidFill>
                  <a:srgbClr val="0000FF"/>
                </a:solidFill>
                <a:latin typeface="Consolas" panose="020B0609020204030204" pitchFamily="49" charset="0"/>
                <a:cs typeface="Consolas" panose="020B0609020204030204" pitchFamily="49" charset="0"/>
              </a:rPr>
              <a:t>docker</a:t>
            </a:r>
            <a:r>
              <a:rPr lang="de-DE" dirty="0">
                <a:solidFill>
                  <a:prstClr val="black"/>
                </a:solidFill>
                <a:latin typeface="Consolas" panose="020B0609020204030204" pitchFamily="49" charset="0"/>
                <a:cs typeface="Consolas" panose="020B0609020204030204" pitchFamily="49" charset="0"/>
              </a:rPr>
              <a:t> </a:t>
            </a:r>
            <a:r>
              <a:rPr lang="de-DE" dirty="0" err="1">
                <a:solidFill>
                  <a:srgbClr val="8A2BE2"/>
                </a:solidFill>
                <a:latin typeface="Consolas" panose="020B0609020204030204" pitchFamily="49" charset="0"/>
                <a:cs typeface="Consolas" panose="020B0609020204030204" pitchFamily="49" charset="0"/>
              </a:rPr>
              <a:t>version</a:t>
            </a:r>
            <a:br>
              <a:rPr lang="de-DE" dirty="0">
                <a:solidFill>
                  <a:srgbClr val="8A2BE2"/>
                </a:solidFill>
                <a:latin typeface="Consolas" panose="020B0609020204030204" pitchFamily="49" charset="0"/>
                <a:cs typeface="Consolas" panose="020B0609020204030204" pitchFamily="49" charset="0"/>
              </a:rPr>
            </a:br>
            <a:r>
              <a:rPr lang="de-DE" dirty="0" err="1">
                <a:solidFill>
                  <a:srgbClr val="0000FF"/>
                </a:solidFill>
                <a:latin typeface="Consolas" panose="020B0609020204030204" pitchFamily="49" charset="0"/>
                <a:cs typeface="Consolas" panose="020B0609020204030204" pitchFamily="49" charset="0"/>
              </a:rPr>
              <a:t>docker</a:t>
            </a:r>
            <a:r>
              <a:rPr lang="de-DE" dirty="0">
                <a:solidFill>
                  <a:prstClr val="black"/>
                </a:solidFill>
                <a:latin typeface="Consolas" panose="020B0609020204030204" pitchFamily="49" charset="0"/>
                <a:cs typeface="Consolas" panose="020B0609020204030204" pitchFamily="49" charset="0"/>
              </a:rPr>
              <a:t> </a:t>
            </a:r>
            <a:r>
              <a:rPr lang="de-DE" dirty="0" err="1">
                <a:solidFill>
                  <a:srgbClr val="8A2BE2"/>
                </a:solidFill>
                <a:latin typeface="Consolas" panose="020B0609020204030204" pitchFamily="49" charset="0"/>
                <a:cs typeface="Consolas" panose="020B0609020204030204" pitchFamily="49" charset="0"/>
              </a:rPr>
              <a:t>info</a:t>
            </a:r>
            <a:endParaRPr lang="de-DE" dirty="0">
              <a:solidFill>
                <a:prstClr val="black"/>
              </a:solidFill>
              <a:latin typeface="Consolas" panose="020B0609020204030204" pitchFamily="49" charset="0"/>
              <a:cs typeface="Consolas" panose="020B0609020204030204" pitchFamily="49" charset="0"/>
            </a:endParaRPr>
          </a:p>
          <a:p>
            <a:pPr marL="0" indent="0">
              <a:buNone/>
            </a:pPr>
            <a:endParaRPr lang="en-US" dirty="0">
              <a:solidFill>
                <a:srgbClr val="000080"/>
              </a:solidFill>
            </a:endParaRPr>
          </a:p>
          <a:p>
            <a:pPr marL="0" indent="0">
              <a:buNone/>
            </a:pPr>
            <a:endParaRPr lang="de-DE" dirty="0"/>
          </a:p>
        </p:txBody>
      </p:sp>
      <p:sp>
        <p:nvSpPr>
          <p:cNvPr id="4" name="TextBox 3"/>
          <p:cNvSpPr txBox="1"/>
          <p:nvPr/>
        </p:nvSpPr>
        <p:spPr>
          <a:xfrm rot="16200000">
            <a:off x="-2684376" y="2672835"/>
            <a:ext cx="5715001" cy="369332"/>
          </a:xfrm>
          <a:prstGeom prst="rect">
            <a:avLst/>
          </a:prstGeom>
          <a:solidFill>
            <a:schemeClr val="accent3">
              <a:lumMod val="20000"/>
              <a:lumOff val="80000"/>
            </a:schemeClr>
          </a:solidFill>
        </p:spPr>
        <p:txBody>
          <a:bodyPr wrap="square" rtlCol="0">
            <a:spAutoFit/>
          </a:bodyPr>
          <a:lstStyle/>
          <a:p>
            <a:pPr algn="ctr">
              <a:spcBef>
                <a:spcPts val="1650"/>
              </a:spcBef>
            </a:pPr>
            <a:r>
              <a:rPr lang="de-DE" sz="1800"/>
              <a:t>WINDOWS SERVER</a:t>
            </a:r>
          </a:p>
        </p:txBody>
      </p:sp>
    </p:spTree>
    <p:extLst>
      <p:ext uri="{BB962C8B-B14F-4D97-AF65-F5344CB8AC3E}">
        <p14:creationId xmlns:p14="http://schemas.microsoft.com/office/powerpoint/2010/main" val="89546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012456"/>
        </a:solidFill>
        <a:effectLst/>
      </p:bgPr>
    </p:bg>
    <p:spTree>
      <p:nvGrpSpPr>
        <p:cNvPr id="1" name=""/>
        <p:cNvGrpSpPr/>
        <p:nvPr/>
      </p:nvGrpSpPr>
      <p:grpSpPr>
        <a:xfrm>
          <a:off x="0" y="0"/>
          <a:ext cx="0" cy="0"/>
          <a:chOff x="0" y="0"/>
          <a:chExt cx="0" cy="0"/>
        </a:xfrm>
      </p:grpSpPr>
      <p:sp>
        <p:nvSpPr>
          <p:cNvPr id="2" name="Textplatzhalter 1"/>
          <p:cNvSpPr>
            <a:spLocks noGrp="1"/>
          </p:cNvSpPr>
          <p:nvPr>
            <p:ph type="body" sz="quarter" idx="4294967295"/>
          </p:nvPr>
        </p:nvSpPr>
        <p:spPr>
          <a:xfrm>
            <a:off x="1192" y="285750"/>
            <a:ext cx="9141619" cy="5143500"/>
          </a:xfrm>
          <a:solidFill>
            <a:srgbClr val="012456"/>
          </a:solidFill>
        </p:spPr>
        <p:txBody>
          <a:bodyPr>
            <a:normAutofit fontScale="92500" lnSpcReduction="10000"/>
          </a:bodyPr>
          <a:lstStyle/>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625"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8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KEEP </a:t>
            </a: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CALM</a:t>
            </a:r>
          </a:p>
          <a:p>
            <a:pPr marL="0" indent="0" algn="ctr">
              <a:lnSpc>
                <a:spcPct val="120000"/>
              </a:lnSpc>
              <a:spcBef>
                <a:spcPts val="0"/>
              </a:spcBef>
              <a:buNone/>
            </a:pPr>
            <a:r>
              <a:rPr lang="en-US" sz="22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IT'S </a:t>
            </a: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DEMO</a:t>
            </a: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TIME</a:t>
            </a:r>
          </a:p>
        </p:txBody>
      </p:sp>
      <p:pic>
        <p:nvPicPr>
          <p:cNvPr id="3077" name="Picture 5" descr="C:\Users\ba\Downloads\yiog5bM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717" y="394605"/>
            <a:ext cx="1674796" cy="16747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937100" y="5889465"/>
            <a:ext cx="912429" cy="254365"/>
          </a:xfrm>
          <a:prstGeom prst="rect">
            <a:avLst/>
          </a:prstGeom>
        </p:spPr>
        <p:txBody>
          <a:bodyPr wrap="none">
            <a:spAutoFit/>
          </a:bodyPr>
          <a:lstStyle/>
          <a:p>
            <a:r>
              <a:rPr lang="de-DE" sz="1053"/>
              <a:t>Corbel 57, 28</a:t>
            </a:r>
          </a:p>
        </p:txBody>
      </p:sp>
    </p:spTree>
    <p:extLst>
      <p:ext uri="{BB962C8B-B14F-4D97-AF65-F5344CB8AC3E}">
        <p14:creationId xmlns:p14="http://schemas.microsoft.com/office/powerpoint/2010/main" val="9385220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5103" y="392906"/>
            <a:ext cx="7493794" cy="4929188"/>
          </a:xfrm>
          <a:prstGeom prst="rect">
            <a:avLst/>
          </a:prstGeom>
        </p:spPr>
      </p:pic>
    </p:spTree>
    <p:extLst>
      <p:ext uri="{BB962C8B-B14F-4D97-AF65-F5344CB8AC3E}">
        <p14:creationId xmlns:p14="http://schemas.microsoft.com/office/powerpoint/2010/main" val="10506052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6E30-E476-4520-8547-5B485A4454D5}"/>
              </a:ext>
            </a:extLst>
          </p:cNvPr>
          <p:cNvSpPr>
            <a:spLocks noGrp="1"/>
          </p:cNvSpPr>
          <p:nvPr>
            <p:ph type="title"/>
          </p:nvPr>
        </p:nvSpPr>
        <p:spPr/>
        <p:txBody>
          <a:bodyPr>
            <a:normAutofit/>
          </a:bodyPr>
          <a:lstStyle/>
          <a:p>
            <a:r>
              <a:rPr lang="en-US" sz="3200" dirty="0"/>
              <a:t>Delivering continuous innovation with Windows Server</a:t>
            </a:r>
            <a:endParaRPr lang="de-DE" sz="3200" dirty="0"/>
          </a:p>
        </p:txBody>
      </p:sp>
      <p:sp>
        <p:nvSpPr>
          <p:cNvPr id="3" name="Content Placeholder 2">
            <a:extLst>
              <a:ext uri="{FF2B5EF4-FFF2-40B4-BE49-F238E27FC236}">
                <a16:creationId xmlns:a16="http://schemas.microsoft.com/office/drawing/2014/main" id="{6ACB348D-D02A-4B16-8A0B-3956395BECF0}"/>
              </a:ext>
            </a:extLst>
          </p:cNvPr>
          <p:cNvSpPr>
            <a:spLocks noGrp="1"/>
          </p:cNvSpPr>
          <p:nvPr>
            <p:ph idx="1"/>
          </p:nvPr>
        </p:nvSpPr>
        <p:spPr>
          <a:xfrm>
            <a:off x="628650" y="1620158"/>
            <a:ext cx="7886700" cy="3587693"/>
          </a:xfrm>
        </p:spPr>
        <p:txBody>
          <a:bodyPr>
            <a:normAutofit/>
          </a:bodyPr>
          <a:lstStyle/>
          <a:p>
            <a:pPr marL="0" indent="0">
              <a:buNone/>
            </a:pPr>
            <a:r>
              <a:rPr lang="en-US" sz="1500" dirty="0"/>
              <a:t>Erin Chapple (General Manager, Windows Server), </a:t>
            </a:r>
            <a:r>
              <a:rPr lang="de-DE" sz="1500" dirty="0"/>
              <a:t>2017-06-15:</a:t>
            </a:r>
            <a:endParaRPr lang="en-US" sz="1500" dirty="0"/>
          </a:p>
          <a:p>
            <a:pPr marL="0" indent="0">
              <a:lnSpc>
                <a:spcPct val="150000"/>
              </a:lnSpc>
              <a:buNone/>
            </a:pPr>
            <a:r>
              <a:rPr lang="en-US" sz="1350" i="1" dirty="0"/>
              <a:t>"Based on that feedback, we are making an important change to Nano Server. This next release will focus on making Nano Server the very best container image possible. From these changes, customers will now see the Nano Server images shrink in size by more than 50 percent, further decreasing startup times and improving container density. </a:t>
            </a:r>
            <a:r>
              <a:rPr lang="en-US" sz="1350" b="1" i="1" dirty="0"/>
              <a:t>As part of this effort to focus on containers, we will </a:t>
            </a:r>
            <a:r>
              <a:rPr lang="en-US" sz="1350" b="1" i="1"/>
              <a:t>be removing the </a:t>
            </a:r>
            <a:r>
              <a:rPr lang="en-US" sz="1350" b="1" i="1" dirty="0"/>
              <a:t>functionality for infrastructure-related roles. </a:t>
            </a:r>
            <a:r>
              <a:rPr lang="en-US" sz="1350" i="1" dirty="0"/>
              <a:t>"</a:t>
            </a:r>
          </a:p>
          <a:p>
            <a:pPr marL="0" indent="0">
              <a:buNone/>
            </a:pPr>
            <a:endParaRPr lang="de-DE" sz="1500" dirty="0"/>
          </a:p>
        </p:txBody>
      </p:sp>
      <p:sp>
        <p:nvSpPr>
          <p:cNvPr id="5" name="Rectangle 4">
            <a:extLst>
              <a:ext uri="{FF2B5EF4-FFF2-40B4-BE49-F238E27FC236}">
                <a16:creationId xmlns:a16="http://schemas.microsoft.com/office/drawing/2014/main" id="{373229AC-1A7C-4CDD-B18C-DBECBEA8A4C7}"/>
              </a:ext>
            </a:extLst>
          </p:cNvPr>
          <p:cNvSpPr/>
          <p:nvPr/>
        </p:nvSpPr>
        <p:spPr>
          <a:xfrm>
            <a:off x="700645" y="5207618"/>
            <a:ext cx="8544296" cy="300082"/>
          </a:xfrm>
          <a:prstGeom prst="rect">
            <a:avLst/>
          </a:prstGeom>
        </p:spPr>
        <p:txBody>
          <a:bodyPr wrap="square">
            <a:spAutoFit/>
          </a:bodyPr>
          <a:lstStyle/>
          <a:p>
            <a:r>
              <a:rPr lang="de-DE" sz="1200" dirty="0">
                <a:solidFill>
                  <a:srgbClr val="17244E"/>
                </a:solidFill>
              </a:rPr>
              <a:t>https://</a:t>
            </a:r>
            <a:r>
              <a:rPr lang="de-DE" sz="1350" dirty="0">
                <a:solidFill>
                  <a:srgbClr val="17244E"/>
                </a:solidFill>
              </a:rPr>
              <a:t>blogs.technet.microsoft.com/hybridcloud/2017/06/15/delivering-continuous-innovation-with-windows-server</a:t>
            </a:r>
            <a:r>
              <a:rPr lang="de-DE" sz="1200" dirty="0">
                <a:solidFill>
                  <a:srgbClr val="17244E"/>
                </a:solidFill>
              </a:rPr>
              <a:t>/</a:t>
            </a:r>
          </a:p>
        </p:txBody>
      </p:sp>
      <p:pic>
        <p:nvPicPr>
          <p:cNvPr id="6" name="Picture 5">
            <a:extLst>
              <a:ext uri="{FF2B5EF4-FFF2-40B4-BE49-F238E27FC236}">
                <a16:creationId xmlns:a16="http://schemas.microsoft.com/office/drawing/2014/main" id="{CF0ECCAB-6CB2-429B-A071-052B47988070}"/>
              </a:ext>
            </a:extLst>
          </p:cNvPr>
          <p:cNvPicPr>
            <a:picLocks noChangeAspect="1"/>
          </p:cNvPicPr>
          <p:nvPr/>
        </p:nvPicPr>
        <p:blipFill>
          <a:blip r:embed="rId2"/>
          <a:stretch>
            <a:fillRect/>
          </a:stretch>
        </p:blipFill>
        <p:spPr>
          <a:xfrm>
            <a:off x="621507" y="3760538"/>
            <a:ext cx="7179469" cy="1228725"/>
          </a:xfrm>
          <a:prstGeom prst="rect">
            <a:avLst/>
          </a:prstGeom>
        </p:spPr>
      </p:pic>
      <p:sp>
        <p:nvSpPr>
          <p:cNvPr id="7" name="Rechteck: abgerundete Ecken 6">
            <a:extLst>
              <a:ext uri="{FF2B5EF4-FFF2-40B4-BE49-F238E27FC236}">
                <a16:creationId xmlns:a16="http://schemas.microsoft.com/office/drawing/2014/main" id="{E3932B08-7FB0-4D4F-A31C-8B4F45716617}"/>
              </a:ext>
            </a:extLst>
          </p:cNvPr>
          <p:cNvSpPr/>
          <p:nvPr/>
        </p:nvSpPr>
        <p:spPr>
          <a:xfrm>
            <a:off x="1959429" y="2954605"/>
            <a:ext cx="6136574" cy="301073"/>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a:t>		</a:t>
            </a:r>
            <a:endParaRPr lang="en-US" sz="1500" dirty="0"/>
          </a:p>
          <a:p>
            <a:pPr algn="ctr"/>
            <a:r>
              <a:rPr lang="en-US" sz="1500" dirty="0"/>
              <a:t>.</a:t>
            </a:r>
            <a:r>
              <a:rPr lang="de-DE" sz="1500" dirty="0"/>
              <a:t>.</a:t>
            </a:r>
          </a:p>
        </p:txBody>
      </p:sp>
      <p:sp>
        <p:nvSpPr>
          <p:cNvPr id="8" name="Rechteck: abgerundete Ecken 6">
            <a:extLst>
              <a:ext uri="{FF2B5EF4-FFF2-40B4-BE49-F238E27FC236}">
                <a16:creationId xmlns:a16="http://schemas.microsoft.com/office/drawing/2014/main" id="{44855C6B-2EEF-43C1-9F79-AF021598A211}"/>
              </a:ext>
            </a:extLst>
          </p:cNvPr>
          <p:cNvSpPr/>
          <p:nvPr/>
        </p:nvSpPr>
        <p:spPr>
          <a:xfrm>
            <a:off x="604157" y="3265690"/>
            <a:ext cx="2228108" cy="301073"/>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a:p>
            <a:pPr algn="ctr"/>
            <a:r>
              <a:rPr lang="en-US" sz="1500"/>
              <a:t>.</a:t>
            </a:r>
            <a:r>
              <a:rPr lang="de-DE" sz="1500"/>
              <a:t>.</a:t>
            </a:r>
          </a:p>
        </p:txBody>
      </p:sp>
    </p:spTree>
    <p:extLst>
      <p:ext uri="{BB962C8B-B14F-4D97-AF65-F5344CB8AC3E}">
        <p14:creationId xmlns:p14="http://schemas.microsoft.com/office/powerpoint/2010/main" val="384036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52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a:t>Nano Server in </a:t>
            </a:r>
            <a:r>
              <a:rPr lang="de-DE" sz="3200"/>
              <a:t>v1709 </a:t>
            </a:r>
            <a:br>
              <a:rPr lang="de-DE" sz="3200"/>
            </a:br>
            <a:r>
              <a:rPr lang="de-DE" sz="3200"/>
              <a:t>(</a:t>
            </a:r>
            <a:r>
              <a:rPr lang="de-DE" sz="3200" dirty="0"/>
              <a:t>2nd </a:t>
            </a:r>
            <a:r>
              <a:rPr lang="de-DE" sz="3200" dirty="0" err="1"/>
              <a:t>release</a:t>
            </a:r>
            <a:r>
              <a:rPr lang="de-DE" sz="3200" dirty="0"/>
              <a:t> </a:t>
            </a:r>
            <a:r>
              <a:rPr lang="de-DE" sz="3200" dirty="0" err="1"/>
              <a:t>of</a:t>
            </a:r>
            <a:r>
              <a:rPr lang="de-DE" sz="3200" dirty="0"/>
              <a:t> WS 2016)</a:t>
            </a:r>
          </a:p>
        </p:txBody>
      </p:sp>
      <p:sp>
        <p:nvSpPr>
          <p:cNvPr id="6" name="Inhaltsplatzhalter 5"/>
          <p:cNvSpPr>
            <a:spLocks noGrp="1"/>
          </p:cNvSpPr>
          <p:nvPr>
            <p:ph idx="1"/>
          </p:nvPr>
        </p:nvSpPr>
        <p:spPr>
          <a:xfrm>
            <a:off x="621506" y="1707288"/>
            <a:ext cx="3720326" cy="3511494"/>
          </a:xfrm>
        </p:spPr>
        <p:txBody>
          <a:bodyPr>
            <a:normAutofit/>
          </a:bodyPr>
          <a:lstStyle/>
          <a:p>
            <a:pPr marL="214313" indent="-214313">
              <a:lnSpc>
                <a:spcPct val="150000"/>
              </a:lnSpc>
            </a:pPr>
            <a:r>
              <a:rPr lang="en-US" sz="1800" dirty="0">
                <a:cs typeface="Segoe UI Light" panose="020B0502040204020203" pitchFamily="34" charset="0"/>
              </a:rPr>
              <a:t>&gt; 50% in size compared to previous</a:t>
            </a:r>
          </a:p>
          <a:p>
            <a:pPr marL="214313" indent="-214313">
              <a:lnSpc>
                <a:spcPct val="150000"/>
              </a:lnSpc>
            </a:pPr>
            <a:r>
              <a:rPr lang="en-US" sz="1800" dirty="0">
                <a:cs typeface="Segoe UI Light" panose="020B0502040204020203" pitchFamily="34" charset="0"/>
              </a:rPr>
              <a:t>No infrastructure roles</a:t>
            </a:r>
          </a:p>
          <a:p>
            <a:pPr marL="214313" indent="-214313">
              <a:lnSpc>
                <a:spcPct val="150000"/>
              </a:lnSpc>
            </a:pPr>
            <a:r>
              <a:rPr lang="en-US" sz="1800" dirty="0">
                <a:cs typeface="Segoe UI Light" panose="020B0502040204020203" pitchFamily="34" charset="0"/>
              </a:rPr>
              <a:t>No </a:t>
            </a:r>
            <a:r>
              <a:rPr lang="en-US" sz="1800" dirty="0" err="1">
                <a:cs typeface="Segoe UI Light" panose="020B0502040204020203" pitchFamily="34" charset="0"/>
              </a:rPr>
              <a:t>hyper-V</a:t>
            </a:r>
            <a:r>
              <a:rPr lang="en-US" sz="1800" dirty="0">
                <a:cs typeface="Segoe UI Light" panose="020B0502040204020203" pitchFamily="34" charset="0"/>
              </a:rPr>
              <a:t>, </a:t>
            </a:r>
            <a:r>
              <a:rPr lang="en-US" sz="1800" dirty="0" err="1">
                <a:cs typeface="Segoe UI Light" panose="020B0502040204020203" pitchFamily="34" charset="0"/>
              </a:rPr>
              <a:t>SoFS</a:t>
            </a:r>
            <a:endParaRPr lang="en-US" sz="1800" dirty="0">
              <a:cs typeface="Segoe UI Light" panose="020B0502040204020203" pitchFamily="34" charset="0"/>
            </a:endParaRPr>
          </a:p>
          <a:p>
            <a:pPr marL="214313" indent="-214313">
              <a:lnSpc>
                <a:spcPct val="150000"/>
              </a:lnSpc>
            </a:pPr>
            <a:r>
              <a:rPr lang="en-US" sz="1800" dirty="0">
                <a:cs typeface="Segoe UI Light" panose="020B0502040204020203" pitchFamily="34" charset="0"/>
              </a:rPr>
              <a:t>Main purpose: Support of </a:t>
            </a:r>
            <a:br>
              <a:rPr lang="en-US" sz="1800" dirty="0">
                <a:cs typeface="Segoe UI Light" panose="020B0502040204020203" pitchFamily="34" charset="0"/>
              </a:rPr>
            </a:br>
            <a:r>
              <a:rPr lang="en-US" sz="1800" dirty="0">
                <a:cs typeface="Segoe UI Light" panose="020B0502040204020203" pitchFamily="34" charset="0"/>
              </a:rPr>
              <a:t>.NET Core applications </a:t>
            </a:r>
          </a:p>
          <a:p>
            <a:pPr marL="214313" indent="-214313">
              <a:lnSpc>
                <a:spcPct val="150000"/>
              </a:lnSpc>
            </a:pPr>
            <a:r>
              <a:rPr lang="de-DE" sz="1800" dirty="0" err="1">
                <a:cs typeface="Segoe UI Light" panose="020B0502040204020203" pitchFamily="34" charset="0"/>
              </a:rPr>
              <a:t>Usage</a:t>
            </a:r>
            <a:r>
              <a:rPr lang="de-DE" sz="1800" dirty="0">
                <a:cs typeface="Segoe UI Light" panose="020B0502040204020203" pitchFamily="34" charset="0"/>
              </a:rPr>
              <a:t>: </a:t>
            </a:r>
            <a:r>
              <a:rPr lang="de-DE" sz="1800" dirty="0" err="1">
                <a:cs typeface="Segoe UI Light" panose="020B0502040204020203" pitchFamily="34" charset="0"/>
              </a:rPr>
              <a:t>container</a:t>
            </a:r>
            <a:r>
              <a:rPr lang="de-DE" sz="1800" dirty="0">
                <a:cs typeface="Segoe UI Light" panose="020B0502040204020203" pitchFamily="34" charset="0"/>
              </a:rPr>
              <a:t>, </a:t>
            </a:r>
            <a:r>
              <a:rPr lang="de-DE" sz="1800" dirty="0" err="1">
                <a:cs typeface="Segoe UI Light" panose="020B0502040204020203" pitchFamily="34" charset="0"/>
              </a:rPr>
              <a:t>IoT</a:t>
            </a:r>
            <a:r>
              <a:rPr lang="de-DE" sz="1800" dirty="0">
                <a:cs typeface="Segoe UI Light" panose="020B0502040204020203" pitchFamily="34" charset="0"/>
              </a:rPr>
              <a:t> Core </a:t>
            </a:r>
            <a:r>
              <a:rPr lang="de-DE" sz="1800" dirty="0" err="1">
                <a:cs typeface="Segoe UI Light" panose="020B0502040204020203" pitchFamily="34" charset="0"/>
              </a:rPr>
              <a:t>installations</a:t>
            </a:r>
            <a:endParaRPr lang="de-DE" sz="1800" dirty="0">
              <a:cs typeface="Segoe UI Light" panose="020B0502040204020203" pitchFamily="34" charset="0"/>
            </a:endParaRPr>
          </a:p>
          <a:p>
            <a:pPr>
              <a:lnSpc>
                <a:spcPct val="150000"/>
              </a:lnSpc>
            </a:pPr>
            <a:endParaRPr lang="de-DE" sz="1800" dirty="0"/>
          </a:p>
        </p:txBody>
      </p:sp>
      <p:sp>
        <p:nvSpPr>
          <p:cNvPr id="7" name="Inhaltsplatzhalter 6"/>
          <p:cNvSpPr>
            <a:spLocks noGrp="1"/>
          </p:cNvSpPr>
          <p:nvPr>
            <p:ph idx="13"/>
          </p:nvPr>
        </p:nvSpPr>
        <p:spPr>
          <a:xfrm>
            <a:off x="4684731" y="1701822"/>
            <a:ext cx="3823475" cy="3516961"/>
          </a:xfrm>
        </p:spPr>
        <p:txBody>
          <a:bodyPr>
            <a:normAutofit/>
          </a:bodyPr>
          <a:lstStyle/>
          <a:p>
            <a:pPr>
              <a:lnSpc>
                <a:spcPct val="150000"/>
              </a:lnSpc>
            </a:pPr>
            <a:r>
              <a:rPr lang="en-US" sz="1800" dirty="0"/>
              <a:t>Windows PowerShell, .NET Core</a:t>
            </a:r>
            <a:r>
              <a:rPr lang="en-US" sz="1800"/>
              <a:t>, WMI:  </a:t>
            </a:r>
            <a:r>
              <a:rPr lang="en-US" sz="1800" dirty="0"/>
              <a:t>no longer included by default </a:t>
            </a:r>
            <a:br>
              <a:rPr lang="en-US" sz="1800" dirty="0"/>
            </a:br>
            <a:r>
              <a:rPr lang="en-US" sz="1800" dirty="0"/>
              <a:t>(can be included when building a container)</a:t>
            </a:r>
          </a:p>
          <a:p>
            <a:pPr>
              <a:lnSpc>
                <a:spcPct val="150000"/>
              </a:lnSpc>
            </a:pPr>
            <a:r>
              <a:rPr lang="en-US" sz="1800" dirty="0"/>
              <a:t>No install image, no servicing stack included (anymore);</a:t>
            </a:r>
            <a:br>
              <a:rPr lang="en-US" sz="1800" dirty="0"/>
            </a:br>
            <a:r>
              <a:rPr lang="en-US" sz="1800" dirty="0"/>
              <a:t>instead: </a:t>
            </a:r>
            <a:r>
              <a:rPr lang="en-US" sz="1800" dirty="0" err="1"/>
              <a:t>docker</a:t>
            </a:r>
            <a:r>
              <a:rPr lang="en-US" sz="1800" dirty="0"/>
              <a:t> hub</a:t>
            </a:r>
          </a:p>
          <a:p>
            <a:pPr marL="0" indent="0">
              <a:buNone/>
            </a:pPr>
            <a:endParaRPr lang="de-DE" sz="1650" dirty="0"/>
          </a:p>
        </p:txBody>
      </p:sp>
      <p:grpSp>
        <p:nvGrpSpPr>
          <p:cNvPr id="3" name="Gruppieren 2"/>
          <p:cNvGrpSpPr/>
          <p:nvPr/>
        </p:nvGrpSpPr>
        <p:grpSpPr>
          <a:xfrm>
            <a:off x="7459738" y="183825"/>
            <a:ext cx="1497323" cy="1248611"/>
            <a:chOff x="7459738" y="295963"/>
            <a:chExt cx="1497323" cy="1248611"/>
          </a:xfrm>
        </p:grpSpPr>
        <p:pic>
          <p:nvPicPr>
            <p:cNvPr id="9" name="Picture 4" descr="Flag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38" y="546358"/>
              <a:ext cx="1497323" cy="99821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ildergebnis für docker images">
              <a:extLst>
                <a:ext uri="{FF2B5EF4-FFF2-40B4-BE49-F238E27FC236}">
                  <a16:creationId xmlns:a16="http://schemas.microsoft.com/office/drawing/2014/main" id="{EEFF83DE-3D21-49CC-BBF8-60F3085036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6432" y="295963"/>
              <a:ext cx="863549" cy="6452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3722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err="1"/>
              <a:t>Dazed</a:t>
            </a:r>
            <a:r>
              <a:rPr lang="de-DE" sz="3200" dirty="0"/>
              <a:t> </a:t>
            </a:r>
            <a:r>
              <a:rPr lang="de-DE" sz="3200" dirty="0" err="1"/>
              <a:t>and</a:t>
            </a:r>
            <a:r>
              <a:rPr lang="de-DE" sz="3200" dirty="0"/>
              <a:t> </a:t>
            </a:r>
            <a:r>
              <a:rPr lang="de-DE" sz="3200" dirty="0" err="1"/>
              <a:t>confused</a:t>
            </a:r>
            <a:r>
              <a:rPr lang="de-DE" sz="3200" dirty="0"/>
              <a:t> ..</a:t>
            </a:r>
          </a:p>
        </p:txBody>
      </p:sp>
      <p:sp>
        <p:nvSpPr>
          <p:cNvPr id="3" name="Content Placeholder 2"/>
          <p:cNvSpPr>
            <a:spLocks noGrp="1"/>
          </p:cNvSpPr>
          <p:nvPr>
            <p:ph idx="1"/>
          </p:nvPr>
        </p:nvSpPr>
        <p:spPr/>
        <p:txBody>
          <a:bodyPr>
            <a:normAutofit fontScale="85000" lnSpcReduction="20000"/>
          </a:bodyPr>
          <a:lstStyle/>
          <a:p>
            <a:pPr marL="385763" indent="-385763">
              <a:lnSpc>
                <a:spcPct val="150000"/>
              </a:lnSpc>
              <a:buFont typeface="Arial" panose="020B0604020202020204" pitchFamily="34" charset="0"/>
              <a:buAutoNum type="alphaLcParenR"/>
            </a:pPr>
            <a:r>
              <a:rPr lang="de-DE" dirty="0"/>
              <a:t>Docker Toolbox</a:t>
            </a:r>
            <a:br>
              <a:rPr lang="de-DE" dirty="0"/>
            </a:br>
            <a:r>
              <a:rPr lang="de-DE" sz="1800" dirty="0"/>
              <a:t>Legacy: "</a:t>
            </a:r>
            <a:r>
              <a:rPr lang="de-DE" sz="1800" dirty="0" err="1"/>
              <a:t>older</a:t>
            </a:r>
            <a:r>
              <a:rPr lang="de-DE" sz="1800" dirty="0"/>
              <a:t> Mac + Windows OS",</a:t>
            </a:r>
            <a:br>
              <a:rPr lang="de-DE" sz="1800" dirty="0"/>
            </a:br>
            <a:r>
              <a:rPr lang="de-DE" sz="1800" dirty="0" err="1"/>
              <a:t>uses</a:t>
            </a:r>
            <a:r>
              <a:rPr lang="de-DE" sz="1800" dirty="0"/>
              <a:t> </a:t>
            </a:r>
            <a:r>
              <a:rPr lang="de-DE" sz="1800" dirty="0" err="1"/>
              <a:t>Virtualbox</a:t>
            </a:r>
            <a:endParaRPr lang="de-DE" dirty="0"/>
          </a:p>
          <a:p>
            <a:pPr marL="385763" indent="-385763">
              <a:lnSpc>
                <a:spcPct val="150000"/>
              </a:lnSpc>
              <a:buAutoNum type="alphaLcParenR"/>
            </a:pPr>
            <a:r>
              <a:rPr lang="de-DE" dirty="0"/>
              <a:t>Docker </a:t>
            </a:r>
            <a:r>
              <a:rPr lang="de-DE" dirty="0" err="1"/>
              <a:t>for</a:t>
            </a:r>
            <a:r>
              <a:rPr lang="de-DE" dirty="0"/>
              <a:t> Windows</a:t>
            </a:r>
            <a:br>
              <a:rPr lang="de-DE" dirty="0"/>
            </a:br>
            <a:r>
              <a:rPr lang="de-DE" sz="1800" dirty="0" err="1"/>
              <a:t>uses</a:t>
            </a:r>
            <a:r>
              <a:rPr lang="de-DE" sz="1800" dirty="0"/>
              <a:t> Hyper-V  + Windows Containers</a:t>
            </a:r>
            <a:br>
              <a:rPr lang="de-DE" sz="1800" dirty="0"/>
            </a:br>
            <a:r>
              <a:rPr lang="de-DE" sz="1800" dirty="0"/>
              <a:t>Linux + Windows Containers</a:t>
            </a:r>
            <a:endParaRPr lang="de-DE" dirty="0"/>
          </a:p>
          <a:p>
            <a:pPr marL="385763" indent="-385763">
              <a:lnSpc>
                <a:spcPct val="150000"/>
              </a:lnSpc>
              <a:buFont typeface="Arial" panose="020B0604020202020204" pitchFamily="34" charset="0"/>
              <a:buAutoNum type="alphaLcParenR"/>
            </a:pPr>
            <a:r>
              <a:rPr lang="de-DE" dirty="0"/>
              <a:t>Containers </a:t>
            </a:r>
            <a:r>
              <a:rPr lang="de-DE" dirty="0" err="1"/>
              <a:t>for</a:t>
            </a:r>
            <a:r>
              <a:rPr lang="de-DE" dirty="0"/>
              <a:t> Windows</a:t>
            </a:r>
            <a:br>
              <a:rPr lang="de-DE" dirty="0"/>
            </a:br>
            <a:r>
              <a:rPr lang="de-DE" sz="1800" dirty="0"/>
              <a:t>native Windows Containers, </a:t>
            </a:r>
            <a:br>
              <a:rPr lang="de-DE" sz="1800" dirty="0"/>
            </a:br>
            <a:r>
              <a:rPr lang="de-DE" sz="1800" dirty="0" err="1"/>
              <a:t>no</a:t>
            </a:r>
            <a:r>
              <a:rPr lang="de-DE" sz="1800" dirty="0"/>
              <a:t> (G)UI, Isolation: Hyper-V</a:t>
            </a:r>
          </a:p>
          <a:p>
            <a:pPr marL="385763" indent="-385763">
              <a:buFont typeface="Arial" panose="020B0604020202020204" pitchFamily="34" charset="0"/>
              <a:buAutoNum type="alphaLcParenR"/>
            </a:pPr>
            <a:endParaRPr lang="de-DE" dirty="0"/>
          </a:p>
          <a:p>
            <a:pPr marL="385763" indent="-385763">
              <a:buAutoNum type="alphaLcParenR"/>
            </a:pPr>
            <a:endParaRPr lang="de-DE" dirty="0"/>
          </a:p>
        </p:txBody>
      </p:sp>
      <p:pic>
        <p:nvPicPr>
          <p:cNvPr id="9" name="Picture 8"/>
          <p:cNvPicPr>
            <a:picLocks noChangeAspect="1"/>
          </p:cNvPicPr>
          <p:nvPr/>
        </p:nvPicPr>
        <p:blipFill>
          <a:blip r:embed="rId3"/>
          <a:stretch>
            <a:fillRect/>
          </a:stretch>
        </p:blipFill>
        <p:spPr>
          <a:xfrm>
            <a:off x="5486656" y="4146283"/>
            <a:ext cx="2964656" cy="1478756"/>
          </a:xfrm>
          <a:prstGeom prst="rect">
            <a:avLst/>
          </a:prstGeom>
        </p:spPr>
      </p:pic>
      <p:pic>
        <p:nvPicPr>
          <p:cNvPr id="10" name="Picture 9"/>
          <p:cNvPicPr>
            <a:picLocks noChangeAspect="1"/>
          </p:cNvPicPr>
          <p:nvPr/>
        </p:nvPicPr>
        <p:blipFill>
          <a:blip r:embed="rId4"/>
          <a:stretch>
            <a:fillRect/>
          </a:stretch>
        </p:blipFill>
        <p:spPr>
          <a:xfrm>
            <a:off x="6172456" y="2573202"/>
            <a:ext cx="1214438" cy="1193006"/>
          </a:xfrm>
          <a:prstGeom prst="rect">
            <a:avLst/>
          </a:prstGeom>
        </p:spPr>
      </p:pic>
      <p:pic>
        <p:nvPicPr>
          <p:cNvPr id="12" name="Picture 11"/>
          <p:cNvPicPr>
            <a:picLocks noChangeAspect="1"/>
          </p:cNvPicPr>
          <p:nvPr/>
        </p:nvPicPr>
        <p:blipFill>
          <a:blip r:embed="rId5"/>
          <a:stretch>
            <a:fillRect/>
          </a:stretch>
        </p:blipFill>
        <p:spPr>
          <a:xfrm>
            <a:off x="5931216" y="938629"/>
            <a:ext cx="1696917" cy="1419754"/>
          </a:xfrm>
          <a:prstGeom prst="rect">
            <a:avLst/>
          </a:prstGeom>
        </p:spPr>
      </p:pic>
      <p:cxnSp>
        <p:nvCxnSpPr>
          <p:cNvPr id="17" name="Gerade Verbindung mit Pfeil 11"/>
          <p:cNvCxnSpPr>
            <a:cxnSpLocks/>
          </p:cNvCxnSpPr>
          <p:nvPr/>
        </p:nvCxnSpPr>
        <p:spPr>
          <a:xfrm flipH="1">
            <a:off x="4339347" y="1871447"/>
            <a:ext cx="861143" cy="0"/>
          </a:xfrm>
          <a:prstGeom prst="straightConnector1">
            <a:avLst/>
          </a:prstGeom>
          <a:ln w="38100">
            <a:solidFill>
              <a:srgbClr val="FD010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Gerade Verbindung mit Pfeil 11"/>
          <p:cNvCxnSpPr>
            <a:cxnSpLocks/>
          </p:cNvCxnSpPr>
          <p:nvPr/>
        </p:nvCxnSpPr>
        <p:spPr>
          <a:xfrm flipH="1">
            <a:off x="4396497" y="3092742"/>
            <a:ext cx="830089" cy="0"/>
          </a:xfrm>
          <a:prstGeom prst="straightConnector1">
            <a:avLst/>
          </a:prstGeom>
          <a:ln w="38100">
            <a:solidFill>
              <a:srgbClr val="3C639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11"/>
          <p:cNvCxnSpPr>
            <a:cxnSpLocks/>
          </p:cNvCxnSpPr>
          <p:nvPr/>
        </p:nvCxnSpPr>
        <p:spPr>
          <a:xfrm flipH="1">
            <a:off x="4385128" y="4268259"/>
            <a:ext cx="841458" cy="1"/>
          </a:xfrm>
          <a:prstGeom prst="straightConnector1">
            <a:avLst/>
          </a:prstGeom>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16200000">
            <a:off x="-2684376" y="2672835"/>
            <a:ext cx="5715001" cy="369332"/>
          </a:xfrm>
          <a:prstGeom prst="rect">
            <a:avLst/>
          </a:prstGeom>
          <a:solidFill>
            <a:srgbClr val="D0E2FE"/>
          </a:solidFill>
        </p:spPr>
        <p:txBody>
          <a:bodyPr wrap="square" rtlCol="0">
            <a:spAutoFit/>
          </a:bodyPr>
          <a:lstStyle/>
          <a:p>
            <a:pPr algn="ctr">
              <a:spcBef>
                <a:spcPts val="1650"/>
              </a:spcBef>
            </a:pPr>
            <a:r>
              <a:rPr lang="de-DE" sz="1800"/>
              <a:t>DESKTOP</a:t>
            </a:r>
          </a:p>
        </p:txBody>
      </p:sp>
    </p:spTree>
    <p:extLst>
      <p:ext uri="{BB962C8B-B14F-4D97-AF65-F5344CB8AC3E}">
        <p14:creationId xmlns:p14="http://schemas.microsoft.com/office/powerpoint/2010/main" val="94203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28651" y="304271"/>
            <a:ext cx="8024282" cy="1104636"/>
          </a:xfrm>
        </p:spPr>
        <p:txBody>
          <a:bodyPr>
            <a:normAutofit/>
          </a:bodyPr>
          <a:lstStyle/>
          <a:p>
            <a:r>
              <a:rPr lang="de-DE" sz="3200" dirty="0" err="1"/>
              <a:t>Install</a:t>
            </a:r>
            <a:r>
              <a:rPr lang="de-DE" sz="3200" dirty="0"/>
              <a:t> "Docker </a:t>
            </a:r>
            <a:r>
              <a:rPr lang="de-DE" sz="3200" dirty="0" err="1"/>
              <a:t>for</a:t>
            </a:r>
            <a:r>
              <a:rPr lang="de-DE" sz="3200" dirty="0"/>
              <a:t> Windows" (on </a:t>
            </a:r>
            <a:r>
              <a:rPr lang="de-DE" sz="3200" dirty="0" err="1"/>
              <a:t>Win</a:t>
            </a:r>
            <a:r>
              <a:rPr lang="de-DE" sz="3200" dirty="0"/>
              <a:t> 10)</a:t>
            </a:r>
          </a:p>
        </p:txBody>
      </p:sp>
      <p:sp>
        <p:nvSpPr>
          <p:cNvPr id="3" name="Content Placeholder 2"/>
          <p:cNvSpPr>
            <a:spLocks noGrp="1"/>
          </p:cNvSpPr>
          <p:nvPr>
            <p:ph idx="1"/>
          </p:nvPr>
        </p:nvSpPr>
        <p:spPr>
          <a:xfrm>
            <a:off x="628650" y="1559776"/>
            <a:ext cx="8515350" cy="3587693"/>
          </a:xfrm>
        </p:spPr>
        <p:txBody>
          <a:bodyPr>
            <a:normAutofit fontScale="70000" lnSpcReduction="20000"/>
          </a:bodyPr>
          <a:lstStyle/>
          <a:p>
            <a:pPr marL="0" indent="0">
              <a:lnSpc>
                <a:spcPct val="170000"/>
              </a:lnSpc>
              <a:buNone/>
            </a:pPr>
            <a:r>
              <a:rPr lang="de-DE" sz="2300" dirty="0">
                <a:solidFill>
                  <a:srgbClr val="006400"/>
                </a:solidFill>
                <a:latin typeface="Consolas" panose="020B0609020204030204" pitchFamily="49" charset="0"/>
                <a:cs typeface="Consolas" panose="020B0609020204030204" pitchFamily="49" charset="0"/>
              </a:rPr>
              <a:t>#</a:t>
            </a:r>
            <a:r>
              <a:rPr lang="de-DE" sz="2300" dirty="0" err="1">
                <a:solidFill>
                  <a:srgbClr val="006400"/>
                </a:solidFill>
                <a:latin typeface="Consolas" panose="020B0609020204030204" pitchFamily="49" charset="0"/>
                <a:cs typeface="Consolas" panose="020B0609020204030204" pitchFamily="49" charset="0"/>
              </a:rPr>
              <a:t>Requires</a:t>
            </a:r>
            <a:r>
              <a:rPr lang="de-DE" sz="2300" dirty="0">
                <a:solidFill>
                  <a:srgbClr val="006400"/>
                </a:solidFill>
                <a:latin typeface="Consolas" panose="020B0609020204030204" pitchFamily="49" charset="0"/>
                <a:cs typeface="Consolas" panose="020B0609020204030204" pitchFamily="49" charset="0"/>
              </a:rPr>
              <a:t> -</a:t>
            </a:r>
            <a:r>
              <a:rPr lang="de-DE" sz="2300" dirty="0" err="1">
                <a:solidFill>
                  <a:srgbClr val="006400"/>
                </a:solidFill>
                <a:latin typeface="Consolas" panose="020B0609020204030204" pitchFamily="49" charset="0"/>
                <a:cs typeface="Consolas" panose="020B0609020204030204" pitchFamily="49" charset="0"/>
              </a:rPr>
              <a:t>RunAsAdministrator</a:t>
            </a:r>
            <a:endParaRPr lang="de-DE" sz="2300" dirty="0">
              <a:solidFill>
                <a:prstClr val="black"/>
              </a:solidFill>
              <a:latin typeface="Consolas" panose="020B0609020204030204" pitchFamily="49" charset="0"/>
              <a:cs typeface="Consolas" panose="020B0609020204030204" pitchFamily="49" charset="0"/>
            </a:endParaRPr>
          </a:p>
          <a:p>
            <a:pPr marL="0" indent="0">
              <a:lnSpc>
                <a:spcPct val="170000"/>
              </a:lnSpc>
              <a:buNone/>
            </a:pPr>
            <a:r>
              <a:rPr lang="en-US" sz="2300" dirty="0">
                <a:solidFill>
                  <a:srgbClr val="0000FF"/>
                </a:solidFill>
                <a:latin typeface="Consolas" panose="020B0609020204030204" pitchFamily="49" charset="0"/>
                <a:cs typeface="Consolas" panose="020B0609020204030204" pitchFamily="49" charset="0"/>
              </a:rPr>
              <a:t>Enable-</a:t>
            </a:r>
            <a:r>
              <a:rPr lang="en-US" sz="2300" dirty="0" err="1">
                <a:solidFill>
                  <a:srgbClr val="0000FF"/>
                </a:solidFill>
                <a:latin typeface="Consolas" panose="020B0609020204030204" pitchFamily="49" charset="0"/>
                <a:cs typeface="Consolas" panose="020B0609020204030204" pitchFamily="49" charset="0"/>
              </a:rPr>
              <a:t>WindowsOptionalFeature</a:t>
            </a:r>
            <a:r>
              <a:rPr lang="en-US" sz="2300" dirty="0">
                <a:solidFill>
                  <a:prstClr val="black"/>
                </a:solidFill>
                <a:latin typeface="Consolas" panose="020B0609020204030204" pitchFamily="49" charset="0"/>
                <a:cs typeface="Consolas" panose="020B0609020204030204" pitchFamily="49" charset="0"/>
              </a:rPr>
              <a:t> –</a:t>
            </a:r>
            <a:r>
              <a:rPr lang="en-US" sz="2300" dirty="0">
                <a:solidFill>
                  <a:srgbClr val="000080"/>
                </a:solidFill>
                <a:latin typeface="Consolas" panose="020B0609020204030204" pitchFamily="49" charset="0"/>
                <a:cs typeface="Consolas" panose="020B0609020204030204" pitchFamily="49" charset="0"/>
              </a:rPr>
              <a:t>Online </a:t>
            </a:r>
            <a:r>
              <a:rPr lang="en-US" sz="2300" dirty="0">
                <a:solidFill>
                  <a:prstClr val="black"/>
                </a:solidFill>
                <a:latin typeface="Consolas" panose="020B0609020204030204" pitchFamily="49" charset="0"/>
                <a:cs typeface="Consolas" panose="020B0609020204030204" pitchFamily="49" charset="0"/>
              </a:rPr>
              <a:t> -</a:t>
            </a:r>
            <a:r>
              <a:rPr lang="en-US" sz="2300" dirty="0" err="1">
                <a:solidFill>
                  <a:prstClr val="black"/>
                </a:solidFill>
                <a:latin typeface="Consolas" panose="020B0609020204030204" pitchFamily="49" charset="0"/>
                <a:cs typeface="Consolas" panose="020B0609020204030204" pitchFamily="49" charset="0"/>
              </a:rPr>
              <a:t>No</a:t>
            </a:r>
            <a:r>
              <a:rPr lang="en-US" sz="2300" dirty="0" err="1">
                <a:solidFill>
                  <a:srgbClr val="000080"/>
                </a:solidFill>
                <a:latin typeface="Consolas" panose="020B0609020204030204" pitchFamily="49" charset="0"/>
                <a:cs typeface="Consolas" panose="020B0609020204030204" pitchFamily="49" charset="0"/>
              </a:rPr>
              <a:t>Restart</a:t>
            </a:r>
            <a:r>
              <a:rPr lang="en-US" sz="2300" dirty="0">
                <a:solidFill>
                  <a:srgbClr val="000080"/>
                </a:solidFill>
                <a:latin typeface="Consolas" panose="020B0609020204030204" pitchFamily="49" charset="0"/>
                <a:cs typeface="Consolas" panose="020B0609020204030204" pitchFamily="49" charset="0"/>
              </a:rPr>
              <a:t> </a:t>
            </a:r>
            <a:br>
              <a:rPr lang="en-US" sz="2300" dirty="0">
                <a:solidFill>
                  <a:srgbClr val="000080"/>
                </a:solidFill>
                <a:latin typeface="Consolas" panose="020B0609020204030204" pitchFamily="49" charset="0"/>
                <a:cs typeface="Consolas" panose="020B0609020204030204" pitchFamily="49" charset="0"/>
              </a:rPr>
            </a:br>
            <a:r>
              <a:rPr lang="en-US" sz="2300" dirty="0">
                <a:solidFill>
                  <a:srgbClr val="000080"/>
                </a:solidFill>
                <a:latin typeface="Consolas" panose="020B0609020204030204" pitchFamily="49" charset="0"/>
                <a:cs typeface="Consolas" panose="020B0609020204030204" pitchFamily="49" charset="0"/>
              </a:rPr>
              <a:t>	</a:t>
            </a:r>
            <a:r>
              <a:rPr lang="en-US" sz="2300" dirty="0">
                <a:solidFill>
                  <a:prstClr val="black"/>
                </a:solidFill>
                <a:latin typeface="Consolas" panose="020B0609020204030204" pitchFamily="49" charset="0"/>
                <a:cs typeface="Consolas" panose="020B0609020204030204" pitchFamily="49" charset="0"/>
              </a:rPr>
              <a:t>-</a:t>
            </a:r>
            <a:r>
              <a:rPr lang="en-US" sz="2300" dirty="0" err="1">
                <a:solidFill>
                  <a:prstClr val="black"/>
                </a:solidFill>
                <a:latin typeface="Consolas" panose="020B0609020204030204" pitchFamily="49" charset="0"/>
                <a:cs typeface="Consolas" panose="020B0609020204030204" pitchFamily="49" charset="0"/>
              </a:rPr>
              <a:t>Fea</a:t>
            </a:r>
            <a:r>
              <a:rPr lang="en-US" sz="2300" dirty="0" err="1">
                <a:solidFill>
                  <a:srgbClr val="000080"/>
                </a:solidFill>
                <a:latin typeface="Consolas" panose="020B0609020204030204" pitchFamily="49" charset="0"/>
                <a:cs typeface="Consolas" panose="020B0609020204030204" pitchFamily="49" charset="0"/>
              </a:rPr>
              <a:t>tureName</a:t>
            </a:r>
            <a:r>
              <a:rPr lang="en-US" sz="2300" dirty="0">
                <a:solidFill>
                  <a:prstClr val="black"/>
                </a:solidFill>
                <a:latin typeface="Consolas" panose="020B0609020204030204" pitchFamily="49" charset="0"/>
                <a:cs typeface="Consolas" panose="020B0609020204030204" pitchFamily="49" charset="0"/>
              </a:rPr>
              <a:t> </a:t>
            </a:r>
            <a:r>
              <a:rPr lang="en-US" sz="2300" dirty="0">
                <a:solidFill>
                  <a:srgbClr val="8B0000"/>
                </a:solidFill>
                <a:latin typeface="Consolas" panose="020B0609020204030204" pitchFamily="49" charset="0"/>
                <a:cs typeface="Consolas" panose="020B0609020204030204" pitchFamily="49" charset="0"/>
              </a:rPr>
              <a:t>'Microsoft-Hyper-V-</a:t>
            </a:r>
            <a:r>
              <a:rPr lang="en-US" sz="2300" dirty="0" err="1">
                <a:solidFill>
                  <a:srgbClr val="8B0000"/>
                </a:solidFill>
                <a:latin typeface="Consolas" panose="020B0609020204030204" pitchFamily="49" charset="0"/>
                <a:cs typeface="Consolas" panose="020B0609020204030204" pitchFamily="49" charset="0"/>
              </a:rPr>
              <a:t>All','Containers</a:t>
            </a:r>
            <a:r>
              <a:rPr lang="en-US" sz="2300" dirty="0">
                <a:solidFill>
                  <a:srgbClr val="8B0000"/>
                </a:solidFill>
                <a:latin typeface="Consolas" panose="020B0609020204030204" pitchFamily="49" charset="0"/>
                <a:cs typeface="Consolas" panose="020B0609020204030204" pitchFamily="49" charset="0"/>
              </a:rPr>
              <a:t>'</a:t>
            </a:r>
            <a:br>
              <a:rPr lang="en-US" sz="2300" dirty="0">
                <a:solidFill>
                  <a:srgbClr val="8B0000"/>
                </a:solidFill>
                <a:latin typeface="Consolas" panose="020B0609020204030204" pitchFamily="49" charset="0"/>
                <a:cs typeface="Consolas" panose="020B0609020204030204" pitchFamily="49" charset="0"/>
              </a:rPr>
            </a:br>
            <a:r>
              <a:rPr lang="de-DE" sz="2300" dirty="0" err="1">
                <a:solidFill>
                  <a:srgbClr val="0000FF"/>
                </a:solidFill>
                <a:latin typeface="Consolas" panose="020B0609020204030204" pitchFamily="49" charset="0"/>
                <a:cs typeface="Consolas" panose="020B0609020204030204" pitchFamily="49" charset="0"/>
              </a:rPr>
              <a:t>Invoke-WebRequest</a:t>
            </a:r>
            <a:r>
              <a:rPr lang="de-DE" sz="2300" dirty="0">
                <a:solidFill>
                  <a:prstClr val="black"/>
                </a:solidFill>
                <a:latin typeface="Consolas" panose="020B0609020204030204" pitchFamily="49" charset="0"/>
                <a:cs typeface="Consolas" panose="020B0609020204030204" pitchFamily="49" charset="0"/>
              </a:rPr>
              <a:t> </a:t>
            </a:r>
            <a:br>
              <a:rPr lang="de-DE" sz="2300" dirty="0">
                <a:solidFill>
                  <a:prstClr val="black"/>
                </a:solidFill>
                <a:latin typeface="Consolas" panose="020B0609020204030204" pitchFamily="49" charset="0"/>
                <a:cs typeface="Consolas" panose="020B0609020204030204" pitchFamily="49" charset="0"/>
              </a:rPr>
            </a:b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000080"/>
                </a:solidFill>
                <a:latin typeface="Consolas" panose="020B0609020204030204" pitchFamily="49" charset="0"/>
                <a:cs typeface="Consolas" panose="020B0609020204030204" pitchFamily="49" charset="0"/>
              </a:rPr>
              <a:t>-</a:t>
            </a:r>
            <a:r>
              <a:rPr lang="de-DE" sz="2300" dirty="0" err="1">
                <a:solidFill>
                  <a:srgbClr val="000080"/>
                </a:solidFill>
                <a:latin typeface="Consolas" panose="020B0609020204030204" pitchFamily="49" charset="0"/>
                <a:cs typeface="Consolas" panose="020B0609020204030204" pitchFamily="49" charset="0"/>
              </a:rPr>
              <a:t>uri</a:t>
            </a: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8B0000"/>
                </a:solidFill>
                <a:latin typeface="Consolas" panose="020B0609020204030204" pitchFamily="49" charset="0"/>
                <a:cs typeface="Consolas" panose="020B0609020204030204" pitchFamily="49" charset="0"/>
              </a:rPr>
              <a:t>'https://download.docker.com/</a:t>
            </a:r>
            <a:r>
              <a:rPr lang="de-DE" sz="2300" dirty="0" err="1">
                <a:solidFill>
                  <a:srgbClr val="8B0000"/>
                </a:solidFill>
                <a:latin typeface="Consolas" panose="020B0609020204030204" pitchFamily="49" charset="0"/>
                <a:cs typeface="Consolas" panose="020B0609020204030204" pitchFamily="49" charset="0"/>
              </a:rPr>
              <a:t>win</a:t>
            </a:r>
            <a:r>
              <a:rPr lang="de-DE" sz="2300" dirty="0">
                <a:solidFill>
                  <a:srgbClr val="8B0000"/>
                </a:solidFill>
                <a:latin typeface="Consolas" panose="020B0609020204030204" pitchFamily="49" charset="0"/>
                <a:cs typeface="Consolas" panose="020B0609020204030204" pitchFamily="49" charset="0"/>
              </a:rPr>
              <a:t>/</a:t>
            </a:r>
            <a:r>
              <a:rPr lang="de-DE" sz="2300" dirty="0" err="1">
                <a:solidFill>
                  <a:srgbClr val="8B0000"/>
                </a:solidFill>
                <a:latin typeface="Consolas" panose="020B0609020204030204" pitchFamily="49" charset="0"/>
                <a:cs typeface="Consolas" panose="020B0609020204030204" pitchFamily="49" charset="0"/>
              </a:rPr>
              <a:t>stable</a:t>
            </a:r>
            <a:r>
              <a:rPr lang="de-DE" sz="2300" dirty="0">
                <a:solidFill>
                  <a:srgbClr val="8B0000"/>
                </a:solidFill>
                <a:latin typeface="Consolas" panose="020B0609020204030204" pitchFamily="49" charset="0"/>
                <a:cs typeface="Consolas" panose="020B0609020204030204" pitchFamily="49" charset="0"/>
              </a:rPr>
              <a:t>/InstallDocker.msi'</a:t>
            </a:r>
            <a:r>
              <a:rPr lang="de-DE" sz="2300" dirty="0">
                <a:solidFill>
                  <a:prstClr val="black"/>
                </a:solidFill>
                <a:latin typeface="Consolas" panose="020B0609020204030204" pitchFamily="49" charset="0"/>
                <a:cs typeface="Consolas" panose="020B0609020204030204" pitchFamily="49" charset="0"/>
              </a:rPr>
              <a:t> </a:t>
            </a:r>
          </a:p>
          <a:p>
            <a:pPr marL="0" indent="0">
              <a:lnSpc>
                <a:spcPct val="170000"/>
              </a:lnSpc>
              <a:buNone/>
            </a:pP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000080"/>
                </a:solidFill>
                <a:latin typeface="Consolas" panose="020B0609020204030204" pitchFamily="49" charset="0"/>
                <a:cs typeface="Consolas" panose="020B0609020204030204" pitchFamily="49" charset="0"/>
              </a:rPr>
              <a:t>-</a:t>
            </a:r>
            <a:r>
              <a:rPr lang="de-DE" sz="2300" dirty="0" err="1">
                <a:solidFill>
                  <a:srgbClr val="000080"/>
                </a:solidFill>
                <a:latin typeface="Consolas" panose="020B0609020204030204" pitchFamily="49" charset="0"/>
                <a:cs typeface="Consolas" panose="020B0609020204030204" pitchFamily="49" charset="0"/>
              </a:rPr>
              <a:t>OutFile</a:t>
            </a: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8B0000"/>
                </a:solidFill>
                <a:latin typeface="Consolas" panose="020B0609020204030204" pitchFamily="49" charset="0"/>
                <a:cs typeface="Consolas" panose="020B0609020204030204" pitchFamily="49" charset="0"/>
              </a:rPr>
              <a:t>'c:\InstallDocker.msi'</a:t>
            </a:r>
            <a:endParaRPr lang="de-DE" sz="2300" dirty="0">
              <a:solidFill>
                <a:prstClr val="black"/>
              </a:solidFill>
              <a:latin typeface="Consolas" panose="020B0609020204030204" pitchFamily="49" charset="0"/>
              <a:cs typeface="Consolas" panose="020B0609020204030204" pitchFamily="49" charset="0"/>
            </a:endParaRPr>
          </a:p>
          <a:p>
            <a:pPr marL="0" indent="0">
              <a:lnSpc>
                <a:spcPct val="170000"/>
              </a:lnSpc>
              <a:buNone/>
            </a:pPr>
            <a:r>
              <a:rPr lang="de-DE" sz="2300" dirty="0">
                <a:solidFill>
                  <a:srgbClr val="0000FF"/>
                </a:solidFill>
                <a:latin typeface="Consolas" panose="020B0609020204030204" pitchFamily="49" charset="0"/>
                <a:cs typeface="Consolas" panose="020B0609020204030204" pitchFamily="49" charset="0"/>
              </a:rPr>
              <a:t>msiexec.exe</a:t>
            </a: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8A2BE2"/>
                </a:solidFill>
                <a:latin typeface="Consolas" panose="020B0609020204030204" pitchFamily="49" charset="0"/>
                <a:cs typeface="Consolas" panose="020B0609020204030204" pitchFamily="49" charset="0"/>
              </a:rPr>
              <a:t>/i</a:t>
            </a: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8B0000"/>
                </a:solidFill>
                <a:latin typeface="Consolas" panose="020B0609020204030204" pitchFamily="49" charset="0"/>
                <a:cs typeface="Consolas" panose="020B0609020204030204" pitchFamily="49" charset="0"/>
              </a:rPr>
              <a:t>'c:\InstallDocker.msi'</a:t>
            </a: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8A2BE2"/>
                </a:solidFill>
                <a:latin typeface="Consolas" panose="020B0609020204030204" pitchFamily="49" charset="0"/>
                <a:cs typeface="Consolas" panose="020B0609020204030204" pitchFamily="49" charset="0"/>
              </a:rPr>
              <a:t>/passive</a:t>
            </a:r>
            <a:r>
              <a:rPr lang="de-DE" sz="2300" dirty="0">
                <a:solidFill>
                  <a:prstClr val="black"/>
                </a:solidFill>
                <a:latin typeface="Consolas" panose="020B0609020204030204" pitchFamily="49" charset="0"/>
                <a:cs typeface="Consolas" panose="020B0609020204030204" pitchFamily="49" charset="0"/>
              </a:rPr>
              <a:t> </a:t>
            </a:r>
            <a:r>
              <a:rPr lang="de-DE" sz="2300" dirty="0">
                <a:solidFill>
                  <a:srgbClr val="8A2BE2"/>
                </a:solidFill>
                <a:latin typeface="Consolas" panose="020B0609020204030204" pitchFamily="49" charset="0"/>
                <a:cs typeface="Consolas" panose="020B0609020204030204" pitchFamily="49" charset="0"/>
              </a:rPr>
              <a:t>/</a:t>
            </a:r>
            <a:r>
              <a:rPr lang="de-DE" sz="2300" dirty="0" err="1">
                <a:solidFill>
                  <a:srgbClr val="8A2BE2"/>
                </a:solidFill>
                <a:latin typeface="Consolas" panose="020B0609020204030204" pitchFamily="49" charset="0"/>
                <a:cs typeface="Consolas" panose="020B0609020204030204" pitchFamily="49" charset="0"/>
              </a:rPr>
              <a:t>forcerestart</a:t>
            </a:r>
            <a:r>
              <a:rPr lang="de-DE" sz="2300" dirty="0">
                <a:solidFill>
                  <a:srgbClr val="8A2BE2"/>
                </a:solidFill>
                <a:latin typeface="Consolas" panose="020B0609020204030204" pitchFamily="49" charset="0"/>
                <a:cs typeface="Consolas" panose="020B0609020204030204" pitchFamily="49" charset="0"/>
              </a:rPr>
              <a:t> </a:t>
            </a:r>
          </a:p>
          <a:p>
            <a:pPr marL="0" indent="0">
              <a:buNone/>
            </a:pPr>
            <a:endParaRPr lang="de-D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4711700"/>
            <a:ext cx="4546600" cy="1003300"/>
          </a:xfrm>
          <a:prstGeom prst="rect">
            <a:avLst/>
          </a:prstGeom>
        </p:spPr>
      </p:pic>
    </p:spTree>
    <p:extLst>
      <p:ext uri="{BB962C8B-B14F-4D97-AF65-F5344CB8AC3E}">
        <p14:creationId xmlns:p14="http://schemas.microsoft.com/office/powerpoint/2010/main" val="1270778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a:t>"Docker on Windows</a:t>
            </a:r>
            <a:r>
              <a:rPr lang="de-DE" sz="3200"/>
              <a:t>" (Sept. </a:t>
            </a:r>
            <a:r>
              <a:rPr lang="de-DE" sz="3200" dirty="0"/>
              <a:t>2017)</a:t>
            </a:r>
          </a:p>
        </p:txBody>
      </p:sp>
      <p:sp>
        <p:nvSpPr>
          <p:cNvPr id="3" name="Content Placeholder 2"/>
          <p:cNvSpPr>
            <a:spLocks noGrp="1"/>
          </p:cNvSpPr>
          <p:nvPr>
            <p:ph idx="1"/>
          </p:nvPr>
        </p:nvSpPr>
        <p:spPr>
          <a:xfrm>
            <a:off x="628650" y="1689166"/>
            <a:ext cx="7886700" cy="3587693"/>
          </a:xfrm>
        </p:spPr>
        <p:txBody>
          <a:bodyPr>
            <a:normAutofit/>
          </a:bodyPr>
          <a:lstStyle/>
          <a:p>
            <a:pPr marL="257175" indent="-257175">
              <a:lnSpc>
                <a:spcPct val="150000"/>
              </a:lnSpc>
            </a:pPr>
            <a:r>
              <a:rPr lang="de-DE" sz="1800" dirty="0"/>
              <a:t>"Community Edition"</a:t>
            </a:r>
          </a:p>
          <a:p>
            <a:pPr marL="257175" indent="-257175">
              <a:lnSpc>
                <a:spcPct val="150000"/>
              </a:lnSpc>
            </a:pPr>
            <a:r>
              <a:rPr lang="de-DE" sz="1800" b="1" dirty="0" err="1">
                <a:latin typeface="Consolas" panose="020B0609020204030204" pitchFamily="49" charset="0"/>
              </a:rPr>
              <a:t>docker</a:t>
            </a:r>
            <a:r>
              <a:rPr lang="de-DE" sz="1800" b="1" dirty="0">
                <a:latin typeface="Consolas" panose="020B0609020204030204" pitchFamily="49" charset="0"/>
              </a:rPr>
              <a:t> </a:t>
            </a:r>
            <a:r>
              <a:rPr lang="de-DE" sz="1800" b="1" dirty="0" err="1">
                <a:latin typeface="Consolas" panose="020B0609020204030204" pitchFamily="49" charset="0"/>
              </a:rPr>
              <a:t>version</a:t>
            </a:r>
            <a:r>
              <a:rPr lang="de-DE" sz="1800" b="1" dirty="0">
                <a:latin typeface="Consolas" panose="020B0609020204030204" pitchFamily="49" charset="0"/>
              </a:rPr>
              <a:t>:</a:t>
            </a:r>
            <a:br>
              <a:rPr lang="de-DE" sz="1800" b="1" dirty="0">
                <a:latin typeface="Consolas" panose="020B0609020204030204" pitchFamily="49" charset="0"/>
              </a:rPr>
            </a:br>
            <a:r>
              <a:rPr lang="de-DE" sz="1500" b="1" dirty="0">
                <a:latin typeface="Consolas" panose="020B0609020204030204" pitchFamily="49" charset="0"/>
              </a:rPr>
              <a:t>Version 17.06.2-ce (Client, Server)</a:t>
            </a:r>
            <a:endParaRPr lang="de-DE" sz="1800" b="1" dirty="0">
              <a:latin typeface="Consolas" panose="020B0609020204030204" pitchFamily="49" charset="0"/>
            </a:endParaRPr>
          </a:p>
          <a:p>
            <a:pPr marL="257175" indent="-257175">
              <a:lnSpc>
                <a:spcPct val="150000"/>
              </a:lnSpc>
            </a:pPr>
            <a:r>
              <a:rPr lang="de-DE" sz="1800" dirty="0"/>
              <a:t>Supports Windows Containers, </a:t>
            </a:r>
            <a:br>
              <a:rPr lang="de-DE" sz="1800" dirty="0"/>
            </a:br>
            <a:r>
              <a:rPr lang="de-DE" sz="1500" dirty="0"/>
              <a:t>Hyper-V </a:t>
            </a:r>
            <a:r>
              <a:rPr lang="de-DE" sz="1500" dirty="0" err="1"/>
              <a:t>isolation</a:t>
            </a:r>
            <a:r>
              <a:rPr lang="de-DE" sz="1500" dirty="0"/>
              <a:t> </a:t>
            </a:r>
            <a:r>
              <a:rPr lang="de-DE" sz="1500" dirty="0" err="1"/>
              <a:t>only</a:t>
            </a:r>
            <a:endParaRPr lang="de-DE" sz="1500" dirty="0"/>
          </a:p>
          <a:p>
            <a:pPr marL="257175" indent="-257175">
              <a:lnSpc>
                <a:spcPct val="150000"/>
              </a:lnSpc>
            </a:pPr>
            <a:r>
              <a:rPr lang="de-DE" sz="1800" dirty="0"/>
              <a:t>Supports Linux Containers</a:t>
            </a:r>
            <a:br>
              <a:rPr lang="de-DE" sz="1800" dirty="0"/>
            </a:br>
            <a:r>
              <a:rPr lang="de-DE" sz="1500" dirty="0"/>
              <a:t>via Alpine Linux VM in Hyper-V</a:t>
            </a:r>
          </a:p>
          <a:p>
            <a:pPr marL="257175" indent="-257175"/>
            <a:endParaRPr lang="de-DE" sz="1800" dirty="0"/>
          </a:p>
          <a:p>
            <a:pPr marL="257175" indent="-257175"/>
            <a:endParaRPr lang="de-DE" sz="1800" dirty="0"/>
          </a:p>
        </p:txBody>
      </p:sp>
      <p:pic>
        <p:nvPicPr>
          <p:cNvPr id="6" name="Picture 5"/>
          <p:cNvPicPr>
            <a:picLocks noChangeAspect="1"/>
          </p:cNvPicPr>
          <p:nvPr/>
        </p:nvPicPr>
        <p:blipFill>
          <a:blip r:embed="rId3"/>
          <a:stretch>
            <a:fillRect/>
          </a:stretch>
        </p:blipFill>
        <p:spPr>
          <a:xfrm>
            <a:off x="6804983" y="-16171"/>
            <a:ext cx="2400776" cy="5768626"/>
          </a:xfrm>
          <a:prstGeom prst="rect">
            <a:avLst/>
          </a:prstGeom>
        </p:spPr>
      </p:pic>
    </p:spTree>
    <p:extLst>
      <p:ext uri="{BB962C8B-B14F-4D97-AF65-F5344CB8AC3E}">
        <p14:creationId xmlns:p14="http://schemas.microsoft.com/office/powerpoint/2010/main" val="271043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304271"/>
            <a:ext cx="6168964" cy="1104636"/>
          </a:xfrm>
        </p:spPr>
        <p:txBody>
          <a:bodyPr>
            <a:normAutofit/>
          </a:bodyPr>
          <a:lstStyle/>
          <a:p>
            <a:r>
              <a:rPr lang="de-DE" sz="3200" dirty="0"/>
              <a:t>PowerShell </a:t>
            </a:r>
            <a:r>
              <a:rPr lang="de-DE" sz="3200" dirty="0" err="1"/>
              <a:t>Cmdlets</a:t>
            </a:r>
            <a:r>
              <a:rPr lang="de-DE" sz="3200" dirty="0"/>
              <a:t> </a:t>
            </a:r>
            <a:r>
              <a:rPr lang="de-DE" sz="3200" dirty="0" err="1"/>
              <a:t>for</a:t>
            </a:r>
            <a:r>
              <a:rPr lang="de-DE" sz="3200" dirty="0"/>
              <a:t> Docker  (September 2017)</a:t>
            </a:r>
          </a:p>
        </p:txBody>
      </p:sp>
      <p:sp>
        <p:nvSpPr>
          <p:cNvPr id="5" name="Rectangle 4"/>
          <p:cNvSpPr/>
          <p:nvPr/>
        </p:nvSpPr>
        <p:spPr>
          <a:xfrm>
            <a:off x="665436" y="5328566"/>
            <a:ext cx="4309193" cy="300082"/>
          </a:xfrm>
          <a:prstGeom prst="rect">
            <a:avLst/>
          </a:prstGeom>
        </p:spPr>
        <p:txBody>
          <a:bodyPr wrap="none">
            <a:spAutoFit/>
          </a:bodyPr>
          <a:lstStyle/>
          <a:p>
            <a:r>
              <a:rPr lang="de-DE" sz="1350" dirty="0"/>
              <a:t>https://github.com/Microsoft/Docker-PowerShell/releases</a:t>
            </a:r>
          </a:p>
        </p:txBody>
      </p:sp>
      <p:pic>
        <p:nvPicPr>
          <p:cNvPr id="3" name="Picture 2"/>
          <p:cNvPicPr>
            <a:picLocks noChangeAspect="1"/>
          </p:cNvPicPr>
          <p:nvPr/>
        </p:nvPicPr>
        <p:blipFill>
          <a:blip r:embed="rId3"/>
          <a:stretch>
            <a:fillRect/>
          </a:stretch>
        </p:blipFill>
        <p:spPr>
          <a:xfrm>
            <a:off x="617935" y="1670147"/>
            <a:ext cx="7908131" cy="3271838"/>
          </a:xfrm>
          <a:prstGeom prst="rect">
            <a:avLst/>
          </a:prstGeom>
        </p:spPr>
      </p:pic>
    </p:spTree>
    <p:extLst>
      <p:ext uri="{BB962C8B-B14F-4D97-AF65-F5344CB8AC3E}">
        <p14:creationId xmlns:p14="http://schemas.microsoft.com/office/powerpoint/2010/main" val="3556498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err="1"/>
              <a:t>What's</a:t>
            </a:r>
            <a:r>
              <a:rPr lang="de-DE" sz="3200" dirty="0"/>
              <a:t> </a:t>
            </a:r>
            <a:r>
              <a:rPr lang="de-DE" sz="3200" dirty="0" err="1"/>
              <a:t>beyond</a:t>
            </a:r>
            <a:r>
              <a:rPr lang="de-DE" sz="3200" dirty="0"/>
              <a:t> ...</a:t>
            </a:r>
          </a:p>
        </p:txBody>
      </p:sp>
      <p:sp>
        <p:nvSpPr>
          <p:cNvPr id="6" name="Content Placeholder 5"/>
          <p:cNvSpPr>
            <a:spLocks noGrp="1"/>
          </p:cNvSpPr>
          <p:nvPr>
            <p:ph idx="1"/>
          </p:nvPr>
        </p:nvSpPr>
        <p:spPr>
          <a:xfrm>
            <a:off x="6742013" y="1880756"/>
            <a:ext cx="2789465" cy="862445"/>
          </a:xfrm>
        </p:spPr>
        <p:txBody>
          <a:bodyPr>
            <a:normAutofit lnSpcReduction="10000"/>
          </a:bodyPr>
          <a:lstStyle/>
          <a:p>
            <a:pPr marL="0" indent="0">
              <a:lnSpc>
                <a:spcPct val="150000"/>
              </a:lnSpc>
              <a:buNone/>
            </a:pPr>
            <a:r>
              <a:rPr lang="de-DE" sz="1800" dirty="0"/>
              <a:t>Project Barcelona,</a:t>
            </a:r>
            <a:br>
              <a:rPr lang="de-DE" sz="1800" dirty="0"/>
            </a:br>
            <a:r>
              <a:rPr lang="de-DE" sz="1800" dirty="0"/>
              <a:t>Windows 10 v1703</a:t>
            </a:r>
          </a:p>
          <a:p>
            <a:pPr marL="0" indent="0">
              <a:buNone/>
            </a:pPr>
            <a:endParaRPr lang="de-DE" sz="2400" dirty="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7" y="1311071"/>
            <a:ext cx="5993649" cy="3918162"/>
          </a:xfrm>
          <a:prstGeom prst="rect">
            <a:avLst/>
          </a:prstGeom>
        </p:spPr>
      </p:pic>
    </p:spTree>
    <p:extLst>
      <p:ext uri="{BB962C8B-B14F-4D97-AF65-F5344CB8AC3E}">
        <p14:creationId xmlns:p14="http://schemas.microsoft.com/office/powerpoint/2010/main" val="81465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err="1"/>
              <a:t>Wrap</a:t>
            </a:r>
            <a:r>
              <a:rPr lang="de-DE" sz="3200" dirty="0"/>
              <a:t> </a:t>
            </a:r>
            <a:r>
              <a:rPr lang="de-DE" sz="3200" dirty="0" err="1"/>
              <a:t>up</a:t>
            </a:r>
            <a:r>
              <a:rPr lang="de-DE" sz="3200" dirty="0"/>
              <a:t>!</a:t>
            </a:r>
          </a:p>
        </p:txBody>
      </p:sp>
      <p:sp>
        <p:nvSpPr>
          <p:cNvPr id="3" name="Content Placeholder 2"/>
          <p:cNvSpPr>
            <a:spLocks noGrp="1"/>
          </p:cNvSpPr>
          <p:nvPr>
            <p:ph idx="1"/>
          </p:nvPr>
        </p:nvSpPr>
        <p:spPr/>
        <p:txBody>
          <a:bodyPr>
            <a:normAutofit/>
          </a:bodyPr>
          <a:lstStyle/>
          <a:p>
            <a:pPr>
              <a:lnSpc>
                <a:spcPct val="150000"/>
              </a:lnSpc>
            </a:pPr>
            <a:r>
              <a:rPr lang="de-DE" sz="2400" dirty="0"/>
              <a:t>docker.exe </a:t>
            </a:r>
            <a:r>
              <a:rPr lang="de-DE" sz="2400" dirty="0" err="1"/>
              <a:t>or</a:t>
            </a:r>
            <a:r>
              <a:rPr lang="de-DE" sz="2400" dirty="0"/>
              <a:t> </a:t>
            </a:r>
            <a:r>
              <a:rPr lang="de-DE" sz="2400" dirty="0" err="1"/>
              <a:t>Cmdlets</a:t>
            </a:r>
            <a:r>
              <a:rPr lang="de-DE" sz="2400" dirty="0"/>
              <a:t>? </a:t>
            </a:r>
          </a:p>
          <a:p>
            <a:pPr>
              <a:lnSpc>
                <a:spcPct val="150000"/>
              </a:lnSpc>
            </a:pPr>
            <a:r>
              <a:rPr lang="de-DE" sz="2400" dirty="0"/>
              <a:t>Will Hyper-V </a:t>
            </a:r>
            <a:r>
              <a:rPr lang="de-DE" sz="2400" dirty="0" err="1"/>
              <a:t>be</a:t>
            </a:r>
            <a:r>
              <a:rPr lang="de-DE" sz="2400" dirty="0"/>
              <a:t> obsolete? </a:t>
            </a:r>
          </a:p>
          <a:p>
            <a:pPr>
              <a:lnSpc>
                <a:spcPct val="150000"/>
              </a:lnSpc>
            </a:pPr>
            <a:r>
              <a:rPr lang="de-DE" sz="2400" dirty="0" err="1"/>
              <a:t>Pets</a:t>
            </a:r>
            <a:r>
              <a:rPr lang="de-DE" sz="2400" dirty="0"/>
              <a:t> </a:t>
            </a:r>
            <a:r>
              <a:rPr lang="de-DE" sz="2400" dirty="0" err="1"/>
              <a:t>or</a:t>
            </a:r>
            <a:r>
              <a:rPr lang="de-DE" sz="2400" dirty="0"/>
              <a:t> </a:t>
            </a:r>
            <a:r>
              <a:rPr lang="de-DE" sz="2400" dirty="0" err="1"/>
              <a:t>cattles</a:t>
            </a:r>
            <a:r>
              <a:rPr lang="de-DE" sz="2400" dirty="0"/>
              <a:t> ?</a:t>
            </a:r>
          </a:p>
          <a:p>
            <a:pPr>
              <a:lnSpc>
                <a:spcPct val="150000"/>
              </a:lnSpc>
            </a:pPr>
            <a:r>
              <a:rPr lang="de-DE" sz="2400" dirty="0"/>
              <a:t>#</a:t>
            </a:r>
            <a:r>
              <a:rPr lang="de-DE" sz="2400" dirty="0" err="1"/>
              <a:t>LinuxKit</a:t>
            </a:r>
            <a:endParaRPr lang="de-DE" sz="2400" dirty="0"/>
          </a:p>
        </p:txBody>
      </p:sp>
      <p:pic>
        <p:nvPicPr>
          <p:cNvPr id="1026" name="Picture 2" descr="Tier, Rinder, Kuh, Bauernhof, Hof, Feld, Vie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8028" y="3853252"/>
            <a:ext cx="1978554" cy="1845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nd, Haustier, Schwarz, Silhouette, Bellen, Spru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1940" y="4564936"/>
            <a:ext cx="1120718" cy="113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4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err="1"/>
              <a:t>Get</a:t>
            </a:r>
            <a:r>
              <a:rPr lang="de-DE" sz="3200" dirty="0"/>
              <a:t>-Help </a:t>
            </a:r>
            <a:r>
              <a:rPr lang="de-DE" sz="3200" dirty="0" err="1"/>
              <a:t>about_me</a:t>
            </a:r>
            <a:endParaRPr lang="de-DE" sz="3200" dirty="0"/>
          </a:p>
        </p:txBody>
      </p:sp>
      <p:sp>
        <p:nvSpPr>
          <p:cNvPr id="4" name="Content Placeholder 3"/>
          <p:cNvSpPr>
            <a:spLocks noGrp="1"/>
          </p:cNvSpPr>
          <p:nvPr>
            <p:ph idx="1"/>
          </p:nvPr>
        </p:nvSpPr>
        <p:spPr>
          <a:xfrm>
            <a:off x="628650" y="1207697"/>
            <a:ext cx="6367373" cy="4183811"/>
          </a:xfrm>
        </p:spPr>
        <p:txBody>
          <a:bodyPr wrap="square">
            <a:noAutofit/>
          </a:bodyPr>
          <a:lstStyle/>
          <a:p>
            <a:pPr marL="0" indent="0">
              <a:lnSpc>
                <a:spcPct val="150000"/>
              </a:lnSpc>
              <a:buNone/>
            </a:pPr>
            <a:r>
              <a:rPr lang="de-DE" sz="2200" dirty="0">
                <a:solidFill>
                  <a:srgbClr val="FF4500"/>
                </a:solidFill>
                <a:latin typeface="Consolas" panose="020B0609020204030204" pitchFamily="49" charset="0"/>
              </a:rPr>
              <a:t>$</a:t>
            </a:r>
            <a:r>
              <a:rPr lang="de-DE" sz="2200" dirty="0" err="1">
                <a:solidFill>
                  <a:srgbClr val="FF4500"/>
                </a:solidFill>
                <a:latin typeface="Consolas" panose="020B0609020204030204" pitchFamily="49" charset="0"/>
              </a:rPr>
              <a:t>speaker</a:t>
            </a:r>
            <a:r>
              <a:rPr lang="de-DE" sz="2200" dirty="0">
                <a:solidFill>
                  <a:prstClr val="black"/>
                </a:solidFill>
                <a:latin typeface="Consolas" panose="020B0609020204030204" pitchFamily="49" charset="0"/>
              </a:rPr>
              <a:t> </a:t>
            </a:r>
            <a:r>
              <a:rPr lang="de-DE" sz="2200" dirty="0">
                <a:solidFill>
                  <a:srgbClr val="A9A9A9"/>
                </a:solidFill>
                <a:latin typeface="Consolas" panose="020B0609020204030204" pitchFamily="49" charset="0"/>
              </a:rPr>
              <a:t>=</a:t>
            </a:r>
            <a:r>
              <a:rPr lang="de-DE" sz="2200" dirty="0">
                <a:solidFill>
                  <a:prstClr val="black"/>
                </a:solidFill>
                <a:latin typeface="Consolas" panose="020B0609020204030204" pitchFamily="49" charset="0"/>
              </a:rPr>
              <a:t> </a:t>
            </a:r>
            <a:r>
              <a:rPr lang="de-DE" sz="2200" dirty="0">
                <a:solidFill>
                  <a:schemeClr val="tx1"/>
                </a:solidFill>
                <a:latin typeface="Consolas" panose="020B0609020204030204" pitchFamily="49" charset="0"/>
              </a:rPr>
              <a:t>@{</a:t>
            </a:r>
          </a:p>
          <a:p>
            <a:pPr marL="342900" lvl="1" indent="0">
              <a:lnSpc>
                <a:spcPct val="150000"/>
              </a:lnSpc>
              <a:buNone/>
            </a:pPr>
            <a:r>
              <a:rPr lang="de-DE" sz="2200" dirty="0" err="1">
                <a:solidFill>
                  <a:schemeClr val="tx1"/>
                </a:solidFill>
                <a:latin typeface="Consolas" panose="020B0609020204030204" pitchFamily="49" charset="0"/>
              </a:rPr>
              <a:t>name</a:t>
            </a:r>
            <a:r>
              <a:rPr lang="de-DE" sz="2200" dirty="0">
                <a:latin typeface="Consolas" panose="020B0609020204030204" pitchFamily="49" charset="0"/>
              </a:rPr>
              <a:t> </a:t>
            </a:r>
            <a:r>
              <a:rPr lang="de-DE" sz="2200" dirty="0">
                <a:solidFill>
                  <a:srgbClr val="A9A9A9"/>
                </a:solidFill>
                <a:latin typeface="Consolas" panose="020B0609020204030204" pitchFamily="49" charset="0"/>
              </a:rPr>
              <a:t>=</a:t>
            </a:r>
            <a:r>
              <a:rPr lang="de-DE" sz="2200" dirty="0">
                <a:solidFill>
                  <a:prstClr val="black"/>
                </a:solidFill>
                <a:latin typeface="Consolas" panose="020B0609020204030204" pitchFamily="49" charset="0"/>
              </a:rPr>
              <a:t> </a:t>
            </a:r>
            <a:r>
              <a:rPr lang="de-DE" sz="2200" dirty="0">
                <a:solidFill>
                  <a:srgbClr val="8B0000"/>
                </a:solidFill>
                <a:latin typeface="Consolas" panose="020B0609020204030204" pitchFamily="49" charset="0"/>
              </a:rPr>
              <a:t>Thorsten Butz</a:t>
            </a:r>
            <a:endParaRPr lang="de-DE" sz="2200" dirty="0">
              <a:solidFill>
                <a:prstClr val="black"/>
              </a:solidFill>
              <a:latin typeface="Consolas" panose="020B0609020204030204" pitchFamily="49" charset="0"/>
            </a:endParaRPr>
          </a:p>
          <a:p>
            <a:pPr marL="342900" lvl="1" indent="0">
              <a:lnSpc>
                <a:spcPct val="150000"/>
              </a:lnSpc>
              <a:buNone/>
            </a:pPr>
            <a:r>
              <a:rPr lang="de-DE" sz="2200" dirty="0" err="1">
                <a:solidFill>
                  <a:prstClr val="black"/>
                </a:solidFill>
                <a:latin typeface="Consolas" panose="020B0609020204030204" pitchFamily="49" charset="0"/>
              </a:rPr>
              <a:t>jobrole</a:t>
            </a:r>
            <a:r>
              <a:rPr lang="de-DE" sz="2200" dirty="0">
                <a:solidFill>
                  <a:prstClr val="black"/>
                </a:solidFill>
                <a:latin typeface="Consolas" panose="020B0609020204030204" pitchFamily="49" charset="0"/>
              </a:rPr>
              <a:t> </a:t>
            </a:r>
            <a:r>
              <a:rPr lang="de-DE" sz="2200" dirty="0">
                <a:solidFill>
                  <a:srgbClr val="A9A9A9"/>
                </a:solidFill>
                <a:latin typeface="Consolas" panose="020B0609020204030204" pitchFamily="49" charset="0"/>
              </a:rPr>
              <a:t>=</a:t>
            </a:r>
            <a:r>
              <a:rPr lang="de-DE" sz="2200" dirty="0">
                <a:solidFill>
                  <a:prstClr val="black"/>
                </a:solidFill>
                <a:latin typeface="Consolas" panose="020B0609020204030204" pitchFamily="49" charset="0"/>
              </a:rPr>
              <a:t> </a:t>
            </a:r>
            <a:r>
              <a:rPr lang="de-DE" sz="2200" dirty="0">
                <a:solidFill>
                  <a:srgbClr val="8B0000"/>
                </a:solidFill>
                <a:latin typeface="Consolas" panose="020B0609020204030204" pitchFamily="49" charset="0"/>
              </a:rPr>
              <a:t>Trainer, Consultant, </a:t>
            </a:r>
            <a:r>
              <a:rPr lang="de-DE" sz="2200" dirty="0" err="1">
                <a:solidFill>
                  <a:srgbClr val="8B0000"/>
                </a:solidFill>
                <a:latin typeface="Consolas" panose="020B0609020204030204" pitchFamily="49" charset="0"/>
              </a:rPr>
              <a:t>Author</a:t>
            </a:r>
            <a:endParaRPr lang="de-DE" sz="2200" dirty="0">
              <a:solidFill>
                <a:prstClr val="black"/>
              </a:solidFill>
              <a:latin typeface="Consolas" panose="020B0609020204030204" pitchFamily="49" charset="0"/>
            </a:endParaRPr>
          </a:p>
          <a:p>
            <a:pPr marL="342900" lvl="1" indent="0">
              <a:lnSpc>
                <a:spcPct val="150000"/>
              </a:lnSpc>
              <a:buNone/>
            </a:pPr>
            <a:r>
              <a:rPr lang="de-DE" sz="2200" dirty="0" err="1">
                <a:solidFill>
                  <a:prstClr val="black"/>
                </a:solidFill>
                <a:latin typeface="Consolas" panose="020B0609020204030204" pitchFamily="49" charset="0"/>
              </a:rPr>
              <a:t>certification</a:t>
            </a:r>
            <a:r>
              <a:rPr lang="de-DE" sz="2200" dirty="0">
                <a:solidFill>
                  <a:prstClr val="black"/>
                </a:solidFill>
                <a:latin typeface="Consolas" panose="020B0609020204030204" pitchFamily="49" charset="0"/>
              </a:rPr>
              <a:t> </a:t>
            </a:r>
            <a:r>
              <a:rPr lang="de-DE" sz="2200" dirty="0">
                <a:solidFill>
                  <a:srgbClr val="A9A9A9"/>
                </a:solidFill>
                <a:latin typeface="Consolas" panose="020B0609020204030204" pitchFamily="49" charset="0"/>
              </a:rPr>
              <a:t>= </a:t>
            </a:r>
            <a:r>
              <a:rPr lang="de-DE" sz="2200" dirty="0">
                <a:solidFill>
                  <a:srgbClr val="8B0000"/>
                </a:solidFill>
                <a:latin typeface="Consolas" panose="020B0609020204030204" pitchFamily="49" charset="0"/>
              </a:rPr>
              <a:t>MC*,LPIC-2</a:t>
            </a:r>
            <a:endParaRPr lang="de-DE" sz="2200" dirty="0">
              <a:solidFill>
                <a:prstClr val="black"/>
              </a:solidFill>
              <a:latin typeface="Consolas" panose="020B0609020204030204" pitchFamily="49" charset="0"/>
            </a:endParaRPr>
          </a:p>
          <a:p>
            <a:pPr marL="342900" lvl="1" indent="0">
              <a:lnSpc>
                <a:spcPct val="150000"/>
              </a:lnSpc>
              <a:buNone/>
            </a:pPr>
            <a:r>
              <a:rPr lang="de-DE" sz="2200" dirty="0">
                <a:solidFill>
                  <a:prstClr val="black"/>
                </a:solidFill>
                <a:latin typeface="Consolas" panose="020B0609020204030204" pitchFamily="49" charset="0"/>
              </a:rPr>
              <a:t>^  </a:t>
            </a:r>
            <a:r>
              <a:rPr lang="de-DE" sz="2200" dirty="0">
                <a:solidFill>
                  <a:srgbClr val="A9A9A9"/>
                </a:solidFill>
                <a:latin typeface="Consolas" panose="020B0609020204030204" pitchFamily="49" charset="0"/>
              </a:rPr>
              <a:t>=</a:t>
            </a:r>
            <a:r>
              <a:rPr lang="de-DE" sz="2200" dirty="0">
                <a:solidFill>
                  <a:prstClr val="black"/>
                </a:solidFill>
                <a:latin typeface="Consolas" panose="020B0609020204030204" pitchFamily="49" charset="0"/>
              </a:rPr>
              <a:t> </a:t>
            </a:r>
            <a:r>
              <a:rPr lang="de-DE" sz="2200" dirty="0" err="1">
                <a:solidFill>
                  <a:srgbClr val="8B0000"/>
                </a:solidFill>
                <a:latin typeface="Consolas" panose="020B0609020204030204" pitchFamily="49" charset="0"/>
              </a:rPr>
              <a:t>thorstenbutz</a:t>
            </a:r>
            <a:endParaRPr lang="de-DE" sz="2200" dirty="0">
              <a:solidFill>
                <a:prstClr val="black"/>
              </a:solidFill>
              <a:latin typeface="Consolas" panose="020B0609020204030204" pitchFamily="49" charset="0"/>
            </a:endParaRPr>
          </a:p>
          <a:p>
            <a:pPr marL="342900" lvl="1" indent="0">
              <a:lnSpc>
                <a:spcPct val="150000"/>
              </a:lnSpc>
              <a:buNone/>
            </a:pPr>
            <a:r>
              <a:rPr lang="de-DE" sz="2200" dirty="0">
                <a:solidFill>
                  <a:srgbClr val="A9A9A9"/>
                </a:solidFill>
                <a:latin typeface="Consolas" panose="020B0609020204030204" pitchFamily="49" charset="0"/>
              </a:rPr>
              <a:t>   =</a:t>
            </a:r>
            <a:r>
              <a:rPr lang="de-DE" sz="2200" dirty="0">
                <a:solidFill>
                  <a:prstClr val="black"/>
                </a:solidFill>
                <a:latin typeface="Consolas" panose="020B0609020204030204" pitchFamily="49" charset="0"/>
              </a:rPr>
              <a:t> </a:t>
            </a:r>
            <a:r>
              <a:rPr lang="de-DE" sz="2200" dirty="0">
                <a:solidFill>
                  <a:srgbClr val="8B0000"/>
                </a:solidFill>
                <a:latin typeface="Consolas" panose="020B0609020204030204" pitchFamily="49" charset="0"/>
              </a:rPr>
              <a:t>facebook.com/</a:t>
            </a:r>
            <a:r>
              <a:rPr lang="de-DE" sz="2200" dirty="0" err="1">
                <a:solidFill>
                  <a:srgbClr val="8B0000"/>
                </a:solidFill>
                <a:latin typeface="Consolas" panose="020B0609020204030204" pitchFamily="49" charset="0"/>
              </a:rPr>
              <a:t>thbutz</a:t>
            </a:r>
            <a:endParaRPr lang="de-DE" sz="2200" dirty="0">
              <a:solidFill>
                <a:prstClr val="black"/>
              </a:solidFill>
              <a:latin typeface="Consolas" panose="020B0609020204030204" pitchFamily="49" charset="0"/>
            </a:endParaRPr>
          </a:p>
          <a:p>
            <a:pPr marL="342900" lvl="1" indent="0">
              <a:lnSpc>
                <a:spcPct val="150000"/>
              </a:lnSpc>
              <a:buNone/>
            </a:pPr>
            <a:r>
              <a:rPr lang="de-DE" sz="2200" dirty="0">
                <a:solidFill>
                  <a:prstClr val="black"/>
                </a:solidFill>
                <a:latin typeface="Consolas" panose="020B0609020204030204" pitchFamily="49" charset="0"/>
              </a:rPr>
              <a:t>  </a:t>
            </a:r>
            <a:r>
              <a:rPr lang="de-DE" sz="2200" dirty="0">
                <a:solidFill>
                  <a:srgbClr val="A9A9A9"/>
                </a:solidFill>
                <a:latin typeface="Consolas" panose="020B0609020204030204" pitchFamily="49" charset="0"/>
              </a:rPr>
              <a:t> =</a:t>
            </a:r>
            <a:r>
              <a:rPr lang="de-DE" sz="2200" dirty="0">
                <a:solidFill>
                  <a:prstClr val="black"/>
                </a:solidFill>
                <a:latin typeface="Consolas" panose="020B0609020204030204" pitchFamily="49" charset="0"/>
              </a:rPr>
              <a:t> </a:t>
            </a:r>
            <a:r>
              <a:rPr lang="de-DE" sz="2200" dirty="0">
                <a:solidFill>
                  <a:srgbClr val="8B0000"/>
                </a:solidFill>
                <a:latin typeface="Consolas" panose="020B0609020204030204" pitchFamily="49" charset="0"/>
              </a:rPr>
              <a:t>www.thorsten-butz.de</a:t>
            </a:r>
            <a:endParaRPr lang="de-DE" sz="2200" dirty="0">
              <a:solidFill>
                <a:prstClr val="black"/>
              </a:solidFill>
              <a:latin typeface="Consolas" panose="020B0609020204030204" pitchFamily="49" charset="0"/>
            </a:endParaRPr>
          </a:p>
        </p:txBody>
      </p:sp>
      <p:pic>
        <p:nvPicPr>
          <p:cNvPr id="10" name="Picture 4" descr="https://www.oreilly.de/common/images/cover_masterid/gross/124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957" y="1363848"/>
            <a:ext cx="1947334" cy="32108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olge mir auf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478" y="3668824"/>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https://encrypted-tbn3.gstatic.com/images?q=tbn:ANd9GcS_1kMMrclsyfhU2THXnguNPE23pLxJEBFfBr4BJPMcCVcJXjLla-BRt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479" y="4777475"/>
            <a:ext cx="298267" cy="2982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aqibsomal.com/wp-content/uploads/2015/10/facebook-ico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6238" y="4248940"/>
            <a:ext cx="270416" cy="270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64067" y="5021503"/>
            <a:ext cx="675412" cy="592919"/>
          </a:xfrm>
          <a:prstGeom prst="rect">
            <a:avLst/>
          </a:prstGeom>
        </p:spPr>
        <p:txBody>
          <a:bodyPr wrap="square">
            <a:spAutoFit/>
          </a:bodyPr>
          <a:lstStyle/>
          <a:p>
            <a:pPr lvl="1"/>
            <a:endParaRPr lang="de-DE" sz="1053" dirty="0">
              <a:solidFill>
                <a:srgbClr val="8B0000"/>
              </a:solidFill>
              <a:latin typeface="Ubuntu Mono" panose="020B0509030602030204"/>
            </a:endParaRPr>
          </a:p>
          <a:p>
            <a:pPr lvl="1"/>
            <a:r>
              <a:rPr lang="de-DE" sz="2200" dirty="0">
                <a:solidFill>
                  <a:prstClr val="black"/>
                </a:solidFill>
                <a:latin typeface="Ubuntu Mono" panose="020B0509030602030204"/>
              </a:rPr>
              <a:t>}</a:t>
            </a:r>
          </a:p>
        </p:txBody>
      </p:sp>
    </p:spTree>
    <p:extLst>
      <p:ext uri="{BB962C8B-B14F-4D97-AF65-F5344CB8AC3E}">
        <p14:creationId xmlns:p14="http://schemas.microsoft.com/office/powerpoint/2010/main" val="331860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de-DE" sz="3200" dirty="0"/>
              <a:t>Podcast: </a:t>
            </a:r>
            <a:r>
              <a:rPr lang="de-DE" sz="3200" dirty="0" err="1"/>
              <a:t>Sliding</a:t>
            </a:r>
            <a:r>
              <a:rPr lang="de-DE" sz="3200" dirty="0"/>
              <a:t> Windows</a:t>
            </a:r>
          </a:p>
        </p:txBody>
      </p:sp>
      <p:sp>
        <p:nvSpPr>
          <p:cNvPr id="6" name="Content Placeholder 5"/>
          <p:cNvSpPr>
            <a:spLocks noGrp="1"/>
          </p:cNvSpPr>
          <p:nvPr>
            <p:ph idx="1"/>
          </p:nvPr>
        </p:nvSpPr>
        <p:spPr>
          <a:xfrm>
            <a:off x="671250" y="1417131"/>
            <a:ext cx="7886700" cy="3544151"/>
          </a:xfrm>
        </p:spPr>
        <p:txBody>
          <a:bodyPr>
            <a:normAutofit/>
          </a:bodyPr>
          <a:lstStyle/>
          <a:p>
            <a:pPr marL="0" indent="0">
              <a:lnSpc>
                <a:spcPct val="150000"/>
              </a:lnSpc>
              <a:buNone/>
            </a:pPr>
            <a:r>
              <a:rPr lang="en-US" sz="2400"/>
              <a:t>SLW05: Remote Desktops, </a:t>
            </a:r>
            <a:br>
              <a:rPr lang="en-US" sz="2400"/>
            </a:br>
            <a:r>
              <a:rPr lang="en-US" sz="2400"/>
              <a:t>Benny Tritsch</a:t>
            </a:r>
            <a:br>
              <a:rPr lang="en-US" sz="1600"/>
            </a:br>
            <a:r>
              <a:rPr lang="en-US" sz="1600"/>
              <a:t>…</a:t>
            </a:r>
          </a:p>
          <a:p>
            <a:pPr marL="0" indent="0">
              <a:lnSpc>
                <a:spcPct val="150000"/>
              </a:lnSpc>
              <a:buNone/>
            </a:pPr>
            <a:r>
              <a:rPr lang="en-US" sz="1500"/>
              <a:t> </a:t>
            </a:r>
            <a:endParaRPr lang="de-DE" sz="1500" dirty="0"/>
          </a:p>
        </p:txBody>
      </p:sp>
      <p:pic>
        <p:nvPicPr>
          <p:cNvPr id="8" name="Picture 2" descr="http://upload.wikimedia.org/wikipedia/de/thumb/8/8b/Apple_Podcast_logo.svg/800px-Apple_Podcast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250" y="4961282"/>
            <a:ext cx="295067" cy="2950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thorsten-butz.de/wp-content/uploads/2013/11/slw_logo600x600.jpg">
            <a:extLst>
              <a:ext uri="{FF2B5EF4-FFF2-40B4-BE49-F238E27FC236}">
                <a16:creationId xmlns:a16="http://schemas.microsoft.com/office/drawing/2014/main" id="{D11F9002-9EC2-4156-94CA-90906E1B9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92" y="698535"/>
            <a:ext cx="3494738" cy="34947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F0DA6B74-16AB-4B6B-879D-56E9E5A5C9A6}"/>
              </a:ext>
            </a:extLst>
          </p:cNvPr>
          <p:cNvSpPr txBox="1">
            <a:spLocks/>
          </p:cNvSpPr>
          <p:nvPr/>
        </p:nvSpPr>
        <p:spPr>
          <a:xfrm>
            <a:off x="542766" y="4953058"/>
            <a:ext cx="7886700" cy="708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t>          </a:t>
            </a:r>
            <a:r>
              <a:rPr lang="en-US" sz="2400"/>
              <a:t>www.slidingwindows.de/?feed=slw-mp3</a:t>
            </a:r>
          </a:p>
          <a:p>
            <a:pPr marL="0" indent="0">
              <a:lnSpc>
                <a:spcPct val="150000"/>
              </a:lnSpc>
              <a:buFont typeface="Arial" panose="020B0604020202020204" pitchFamily="34" charset="0"/>
              <a:buNone/>
            </a:pPr>
            <a:endParaRPr lang="de-DE" sz="1600" dirty="0"/>
          </a:p>
        </p:txBody>
      </p:sp>
    </p:spTree>
    <p:extLst>
      <p:ext uri="{BB962C8B-B14F-4D97-AF65-F5344CB8AC3E}">
        <p14:creationId xmlns:p14="http://schemas.microsoft.com/office/powerpoint/2010/main" val="210745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p:cNvSpPr/>
          <p:nvPr/>
        </p:nvSpPr>
        <p:spPr>
          <a:xfrm>
            <a:off x="865822" y="3749040"/>
            <a:ext cx="3231833" cy="815077"/>
          </a:xfrm>
          <a:prstGeom prst="round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3"/>
          </a:p>
        </p:txBody>
      </p:sp>
      <p:sp>
        <p:nvSpPr>
          <p:cNvPr id="2" name="Titel 1"/>
          <p:cNvSpPr>
            <a:spLocks noGrp="1"/>
          </p:cNvSpPr>
          <p:nvPr>
            <p:ph type="title"/>
          </p:nvPr>
        </p:nvSpPr>
        <p:spPr/>
        <p:txBody>
          <a:bodyPr>
            <a:normAutofit/>
          </a:bodyPr>
          <a:lstStyle/>
          <a:p>
            <a:r>
              <a:rPr lang="en-US" sz="3200" dirty="0"/>
              <a:t>Container</a:t>
            </a:r>
            <a:endParaRPr lang="de-DE" sz="3200" dirty="0"/>
          </a:p>
        </p:txBody>
      </p:sp>
      <p:sp>
        <p:nvSpPr>
          <p:cNvPr id="6" name="Inhaltsplatzhalter 5"/>
          <p:cNvSpPr>
            <a:spLocks noGrp="1"/>
          </p:cNvSpPr>
          <p:nvPr>
            <p:ph idx="1"/>
          </p:nvPr>
        </p:nvSpPr>
        <p:spPr>
          <a:xfrm>
            <a:off x="628650" y="1245809"/>
            <a:ext cx="3720326" cy="3901660"/>
          </a:xfrm>
        </p:spPr>
        <p:txBody>
          <a:bodyPr>
            <a:normAutofit/>
          </a:bodyPr>
          <a:lstStyle/>
          <a:p>
            <a:pPr marL="214313" indent="-214313">
              <a:lnSpc>
                <a:spcPct val="150000"/>
              </a:lnSpc>
            </a:pPr>
            <a:r>
              <a:rPr lang="en-US" sz="1800" dirty="0">
                <a:latin typeface="Segoe UI Light" panose="020B0502040204020203" pitchFamily="34" charset="0"/>
                <a:cs typeface="Segoe UI Light" panose="020B0502040204020203" pitchFamily="34" charset="0"/>
              </a:rPr>
              <a:t>Linux Container: docker.com</a:t>
            </a:r>
          </a:p>
          <a:p>
            <a:pPr marL="214313" indent="-214313">
              <a:lnSpc>
                <a:spcPct val="150000"/>
              </a:lnSpc>
            </a:pPr>
            <a:r>
              <a:rPr lang="en-US" sz="1800" dirty="0">
                <a:latin typeface="Segoe UI Light" panose="020B0502040204020203" pitchFamily="34" charset="0"/>
                <a:cs typeface="Segoe UI Light" panose="020B0502040204020203" pitchFamily="34" charset="0"/>
              </a:rPr>
              <a:t>Container in Windows Server</a:t>
            </a:r>
          </a:p>
          <a:p>
            <a:pPr marL="600075" lvl="1" indent="-257175">
              <a:lnSpc>
                <a:spcPct val="150000"/>
              </a:lnSpc>
              <a:buFont typeface="+mj-lt"/>
              <a:buAutoNum type="arabicPeriod"/>
            </a:pPr>
            <a:r>
              <a:rPr lang="en-US" sz="1500" dirty="0">
                <a:latin typeface="Segoe UI Light" panose="020B0502040204020203" pitchFamily="34" charset="0"/>
                <a:cs typeface="Segoe UI Light" panose="020B0502040204020203" pitchFamily="34" charset="0"/>
              </a:rPr>
              <a:t>Windows Server Container</a:t>
            </a:r>
            <a:br>
              <a:rPr lang="en-US" sz="1500" dirty="0">
                <a:latin typeface="Segoe UI Light" panose="020B0502040204020203" pitchFamily="34" charset="0"/>
                <a:cs typeface="Segoe UI Light" panose="020B0502040204020203" pitchFamily="34" charset="0"/>
              </a:rPr>
            </a:br>
            <a:r>
              <a:rPr lang="en-US" sz="1500" dirty="0">
                <a:latin typeface="Segoe UI Light" panose="020B0502040204020203" pitchFamily="34" charset="0"/>
                <a:cs typeface="Segoe UI Light" panose="020B0502040204020203" pitchFamily="34" charset="0"/>
              </a:rPr>
              <a:t>Hyper-V not required</a:t>
            </a:r>
          </a:p>
          <a:p>
            <a:pPr marL="600075" lvl="1" indent="-257175">
              <a:lnSpc>
                <a:spcPct val="150000"/>
              </a:lnSpc>
              <a:buFont typeface="+mj-lt"/>
              <a:buAutoNum type="arabicPeriod"/>
            </a:pPr>
            <a:r>
              <a:rPr lang="en-US" sz="1500" dirty="0">
                <a:latin typeface="Segoe UI Light" panose="020B0502040204020203" pitchFamily="34" charset="0"/>
                <a:cs typeface="Segoe UI Light" panose="020B0502040204020203" pitchFamily="34" charset="0"/>
              </a:rPr>
              <a:t>Hyper-V Container</a:t>
            </a:r>
            <a:br>
              <a:rPr lang="en-US" sz="1500" dirty="0">
                <a:latin typeface="Segoe UI Light" panose="020B0502040204020203" pitchFamily="34" charset="0"/>
                <a:cs typeface="Segoe UI Light" panose="020B0502040204020203" pitchFamily="34" charset="0"/>
              </a:rPr>
            </a:br>
            <a:r>
              <a:rPr lang="en-US" sz="1500" dirty="0">
                <a:latin typeface="Segoe UI Light" panose="020B0502040204020203" pitchFamily="34" charset="0"/>
                <a:cs typeface="Segoe UI Light" panose="020B0502040204020203" pitchFamily="34" charset="0"/>
              </a:rPr>
              <a:t>requires Hyper-V </a:t>
            </a:r>
          </a:p>
          <a:p>
            <a:pPr marL="600075" lvl="1" indent="-257175">
              <a:lnSpc>
                <a:spcPct val="150000"/>
              </a:lnSpc>
              <a:buFont typeface="+mj-lt"/>
              <a:buAutoNum type="arabicPeriod"/>
            </a:pPr>
            <a:r>
              <a:rPr lang="en-US" sz="1500" b="1">
                <a:latin typeface="Segoe UI Light" panose="020B0502040204020203" pitchFamily="34" charset="0"/>
                <a:cs typeface="Segoe UI Light" panose="020B0502040204020203" pitchFamily="34" charset="0"/>
              </a:rPr>
              <a:t>LinuxKit	</a:t>
            </a:r>
            <a:br>
              <a:rPr lang="en-US" sz="1500" b="1" dirty="0">
                <a:latin typeface="Segoe UI Light" panose="020B0502040204020203" pitchFamily="34" charset="0"/>
                <a:cs typeface="Segoe UI Light" panose="020B0502040204020203" pitchFamily="34" charset="0"/>
              </a:rPr>
            </a:br>
            <a:r>
              <a:rPr lang="en-US" sz="1500" b="1" dirty="0">
                <a:latin typeface="Segoe UI Light" panose="020B0502040204020203" pitchFamily="34" charset="0"/>
                <a:cs typeface="Segoe UI Light" panose="020B0502040204020203" pitchFamily="34" charset="0"/>
              </a:rPr>
              <a:t>Announced at </a:t>
            </a:r>
            <a:r>
              <a:rPr lang="en-US" sz="1500" b="1" dirty="0" err="1">
                <a:latin typeface="Segoe UI Light" panose="020B0502040204020203" pitchFamily="34" charset="0"/>
                <a:cs typeface="Segoe UI Light" panose="020B0502040204020203" pitchFamily="34" charset="0"/>
              </a:rPr>
              <a:t>DockerCon</a:t>
            </a:r>
            <a:r>
              <a:rPr lang="en-US" sz="1500" b="1" dirty="0">
                <a:latin typeface="Segoe UI Light" panose="020B0502040204020203" pitchFamily="34" charset="0"/>
                <a:cs typeface="Segoe UI Light" panose="020B0502040204020203" pitchFamily="34" charset="0"/>
              </a:rPr>
              <a:t> 2017</a:t>
            </a:r>
          </a:p>
          <a:p>
            <a:pPr>
              <a:lnSpc>
                <a:spcPct val="150000"/>
              </a:lnSpc>
            </a:pPr>
            <a:r>
              <a:rPr lang="de-DE" sz="1500" dirty="0">
                <a:latin typeface="Segoe UI Light" panose="020B0502040204020203" pitchFamily="34" charset="0"/>
                <a:cs typeface="Segoe UI Light" panose="020B0502040204020203" pitchFamily="34" charset="0"/>
              </a:rPr>
              <a:t>Desktop </a:t>
            </a:r>
            <a:r>
              <a:rPr lang="de-DE" sz="1500" dirty="0" err="1">
                <a:latin typeface="Segoe UI Light" panose="020B0502040204020203" pitchFamily="34" charset="0"/>
                <a:cs typeface="Segoe UI Light" panose="020B0502040204020203" pitchFamily="34" charset="0"/>
              </a:rPr>
              <a:t>solutions</a:t>
            </a:r>
            <a:r>
              <a:rPr lang="de-DE" sz="1500" dirty="0">
                <a:latin typeface="Segoe UI Light" panose="020B0502040204020203" pitchFamily="34" charset="0"/>
                <a:cs typeface="Segoe UI Light" panose="020B0502040204020203" pitchFamily="34" charset="0"/>
              </a:rPr>
              <a:t> (</a:t>
            </a:r>
            <a:r>
              <a:rPr lang="de-DE" sz="1500" dirty="0" err="1">
                <a:latin typeface="Segoe UI Light" panose="020B0502040204020203" pitchFamily="34" charset="0"/>
                <a:cs typeface="Segoe UI Light" panose="020B0502040204020203" pitchFamily="34" charset="0"/>
              </a:rPr>
              <a:t>Win</a:t>
            </a:r>
            <a:r>
              <a:rPr lang="de-DE" sz="1500" dirty="0">
                <a:latin typeface="Segoe UI Light" panose="020B0502040204020203" pitchFamily="34" charset="0"/>
                <a:cs typeface="Segoe UI Light" panose="020B0502040204020203" pitchFamily="34" charset="0"/>
              </a:rPr>
              <a:t> 10, MacOS ..)</a:t>
            </a:r>
          </a:p>
          <a:p>
            <a:endParaRPr lang="de-DE" sz="1800" dirty="0"/>
          </a:p>
          <a:p>
            <a:endParaRPr lang="de-DE" sz="1800" dirty="0"/>
          </a:p>
        </p:txBody>
      </p:sp>
      <p:pic>
        <p:nvPicPr>
          <p:cNvPr id="7" name="Picture 2" descr="http://www.thorsten-butz.de/wp-content/uploads/2015/11/201511_SummitLisboa-4252-800x600p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655" y="1719469"/>
            <a:ext cx="3879056" cy="290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46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3881" y="580491"/>
            <a:ext cx="7886700" cy="426875"/>
          </a:xfrm>
        </p:spPr>
        <p:txBody>
          <a:bodyPr>
            <a:noAutofit/>
          </a:bodyPr>
          <a:lstStyle/>
          <a:p>
            <a:r>
              <a:rPr lang="de-DE" sz="3200" dirty="0"/>
              <a:t>Basic </a:t>
            </a:r>
            <a:r>
              <a:rPr lang="de-DE" sz="3200" dirty="0" err="1"/>
              <a:t>principles</a:t>
            </a:r>
            <a:endParaRPr lang="de-DE" sz="3200" dirty="0"/>
          </a:p>
        </p:txBody>
      </p:sp>
      <p:sp>
        <p:nvSpPr>
          <p:cNvPr id="21" name="Rectangle: Rounded Corners 20"/>
          <p:cNvSpPr/>
          <p:nvPr/>
        </p:nvSpPr>
        <p:spPr>
          <a:xfrm>
            <a:off x="829271" y="3439490"/>
            <a:ext cx="1296000" cy="1215000"/>
          </a:xfrm>
          <a:prstGeom prst="roundRect">
            <a:avLst/>
          </a:prstGeom>
          <a:solidFill>
            <a:schemeClr val="tx2">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err="1">
                <a:solidFill>
                  <a:schemeClr val="tx1"/>
                </a:solidFill>
              </a:rPr>
              <a:t>MultiUser</a:t>
            </a:r>
            <a:endParaRPr lang="de-DE" sz="1500" dirty="0">
              <a:solidFill>
                <a:schemeClr val="tx1"/>
              </a:solidFill>
            </a:endParaRPr>
          </a:p>
          <a:p>
            <a:pPr algn="ctr"/>
            <a:r>
              <a:rPr lang="de-DE" sz="1500" dirty="0">
                <a:solidFill>
                  <a:schemeClr val="tx1"/>
                </a:solidFill>
              </a:rPr>
              <a:t>OS</a:t>
            </a:r>
          </a:p>
        </p:txBody>
      </p:sp>
      <p:sp>
        <p:nvSpPr>
          <p:cNvPr id="22" name="Rectangle: Rounded Corners 21"/>
          <p:cNvSpPr/>
          <p:nvPr/>
        </p:nvSpPr>
        <p:spPr>
          <a:xfrm>
            <a:off x="2366963" y="2955296"/>
            <a:ext cx="1296000" cy="1215000"/>
          </a:xfrm>
          <a:prstGeom prst="roundRect">
            <a:avLst/>
          </a:prstGeom>
          <a:solidFill>
            <a:schemeClr val="tx2">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a:solidFill>
                  <a:schemeClr val="tx1"/>
                </a:solidFill>
              </a:rPr>
              <a:t>Simple Isolation, </a:t>
            </a:r>
            <a:br>
              <a:rPr lang="de-DE" sz="1500">
                <a:solidFill>
                  <a:schemeClr val="tx1"/>
                </a:solidFill>
              </a:rPr>
            </a:br>
            <a:r>
              <a:rPr lang="de-DE" sz="1500">
                <a:solidFill>
                  <a:schemeClr val="tx1"/>
                </a:solidFill>
              </a:rPr>
              <a:t>e.g. chroot</a:t>
            </a:r>
          </a:p>
        </p:txBody>
      </p:sp>
      <p:sp>
        <p:nvSpPr>
          <p:cNvPr id="23" name="Rectangle: Rounded Corners 22"/>
          <p:cNvSpPr/>
          <p:nvPr/>
        </p:nvSpPr>
        <p:spPr>
          <a:xfrm>
            <a:off x="3904655" y="2436094"/>
            <a:ext cx="1296000" cy="1215000"/>
          </a:xfrm>
          <a:prstGeom prst="roundRect">
            <a:avLst/>
          </a:prstGeom>
          <a:solidFill>
            <a:schemeClr val="tx2">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rPr>
              <a:t>Extended Isolation, </a:t>
            </a:r>
            <a:br>
              <a:rPr lang="de-DE" sz="1500" dirty="0">
                <a:solidFill>
                  <a:schemeClr val="tx1"/>
                </a:solidFill>
              </a:rPr>
            </a:br>
            <a:r>
              <a:rPr lang="de-DE" sz="1500" dirty="0">
                <a:solidFill>
                  <a:schemeClr val="tx1"/>
                </a:solidFill>
              </a:rPr>
              <a:t>e.g. </a:t>
            </a:r>
            <a:r>
              <a:rPr lang="de-DE" sz="1500" dirty="0" err="1">
                <a:solidFill>
                  <a:schemeClr val="tx1"/>
                </a:solidFill>
              </a:rPr>
              <a:t>jails</a:t>
            </a:r>
            <a:r>
              <a:rPr lang="de-DE" sz="1500" dirty="0">
                <a:solidFill>
                  <a:schemeClr val="tx1"/>
                </a:solidFill>
              </a:rPr>
              <a:t>,</a:t>
            </a:r>
            <a:br>
              <a:rPr lang="de-DE" sz="1500" dirty="0">
                <a:solidFill>
                  <a:schemeClr val="tx1"/>
                </a:solidFill>
              </a:rPr>
            </a:br>
            <a:r>
              <a:rPr lang="de-DE" sz="1500" b="1" dirty="0" err="1">
                <a:solidFill>
                  <a:schemeClr val="tx1"/>
                </a:solidFill>
              </a:rPr>
              <a:t>container</a:t>
            </a:r>
            <a:endParaRPr lang="de-DE" sz="1500" b="1" dirty="0">
              <a:solidFill>
                <a:schemeClr val="tx1"/>
              </a:solidFill>
            </a:endParaRPr>
          </a:p>
        </p:txBody>
      </p:sp>
      <p:sp>
        <p:nvSpPr>
          <p:cNvPr id="25" name="Rectangle: Rounded Corners 24"/>
          <p:cNvSpPr/>
          <p:nvPr/>
        </p:nvSpPr>
        <p:spPr>
          <a:xfrm>
            <a:off x="5978687" y="1738530"/>
            <a:ext cx="1296000" cy="1188000"/>
          </a:xfrm>
          <a:prstGeom prst="roundRect">
            <a:avLst/>
          </a:prstGeom>
          <a:solidFill>
            <a:schemeClr val="tx2">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a:t>Virtualiza-tion, e.g. VMWare,</a:t>
            </a:r>
            <a:br>
              <a:rPr lang="de-DE" sz="1500"/>
            </a:br>
            <a:r>
              <a:rPr lang="de-DE" sz="1500"/>
              <a:t>KVM, </a:t>
            </a:r>
          </a:p>
        </p:txBody>
      </p:sp>
      <p:sp>
        <p:nvSpPr>
          <p:cNvPr id="27" name="Rectangle: Rounded Corners 26"/>
          <p:cNvSpPr/>
          <p:nvPr/>
        </p:nvSpPr>
        <p:spPr>
          <a:xfrm>
            <a:off x="7439786" y="1280907"/>
            <a:ext cx="1296000" cy="1215000"/>
          </a:xfrm>
          <a:prstGeom prst="roundRect">
            <a:avLst/>
          </a:prstGeom>
          <a:solidFill>
            <a:schemeClr val="tx2">
              <a:lumMod val="5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a:t>Seperate physical</a:t>
            </a:r>
          </a:p>
          <a:p>
            <a:pPr algn="ctr"/>
            <a:r>
              <a:rPr lang="de-DE" sz="1500"/>
              <a:t>servers</a:t>
            </a:r>
          </a:p>
        </p:txBody>
      </p:sp>
      <p:cxnSp>
        <p:nvCxnSpPr>
          <p:cNvPr id="29" name="Straight Arrow Connector 28"/>
          <p:cNvCxnSpPr>
            <a:cxnSpLocks/>
          </p:cNvCxnSpPr>
          <p:nvPr/>
        </p:nvCxnSpPr>
        <p:spPr>
          <a:xfrm flipV="1">
            <a:off x="738188" y="4788935"/>
            <a:ext cx="7997598" cy="20639"/>
          </a:xfrm>
          <a:prstGeom prst="straightConnector1">
            <a:avLst/>
          </a:prstGeom>
          <a:ln w="34925">
            <a:solidFill>
              <a:srgbClr val="253158"/>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658416" y="1366814"/>
            <a:ext cx="0" cy="3369692"/>
          </a:xfrm>
          <a:prstGeom prst="straightConnector1">
            <a:avLst/>
          </a:prstGeom>
          <a:ln w="34925">
            <a:solidFill>
              <a:srgbClr val="253158"/>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961804" y="4838149"/>
            <a:ext cx="2757403" cy="323165"/>
          </a:xfrm>
          <a:prstGeom prst="rect">
            <a:avLst/>
          </a:prstGeom>
          <a:noFill/>
        </p:spPr>
        <p:txBody>
          <a:bodyPr wrap="square" rtlCol="0">
            <a:spAutoFit/>
          </a:bodyPr>
          <a:lstStyle/>
          <a:p>
            <a:r>
              <a:rPr lang="de-DE" sz="1500" dirty="0" err="1">
                <a:solidFill>
                  <a:srgbClr val="253158"/>
                </a:solidFill>
              </a:rPr>
              <a:t>hardening</a:t>
            </a:r>
            <a:endParaRPr lang="de-DE" sz="1500" dirty="0">
              <a:solidFill>
                <a:srgbClr val="253158"/>
              </a:solidFill>
            </a:endParaRPr>
          </a:p>
        </p:txBody>
      </p:sp>
      <p:sp>
        <p:nvSpPr>
          <p:cNvPr id="37" name="Rectangle 36"/>
          <p:cNvSpPr/>
          <p:nvPr/>
        </p:nvSpPr>
        <p:spPr>
          <a:xfrm rot="16200000">
            <a:off x="267720" y="2536127"/>
            <a:ext cx="612321" cy="553998"/>
          </a:xfrm>
          <a:prstGeom prst="rect">
            <a:avLst/>
          </a:prstGeom>
        </p:spPr>
        <p:txBody>
          <a:bodyPr wrap="square">
            <a:spAutoFit/>
          </a:bodyPr>
          <a:lstStyle/>
          <a:p>
            <a:r>
              <a:rPr lang="de-DE" sz="1500" dirty="0" err="1">
                <a:solidFill>
                  <a:srgbClr val="253158"/>
                </a:solidFill>
              </a:rPr>
              <a:t>cost</a:t>
            </a:r>
            <a:endParaRPr lang="de-DE" sz="1500" dirty="0">
              <a:solidFill>
                <a:srgbClr val="253158"/>
              </a:solidFill>
            </a:endParaRPr>
          </a:p>
          <a:p>
            <a:endParaRPr lang="de-DE" sz="1500" dirty="0">
              <a:solidFill>
                <a:srgbClr val="253158"/>
              </a:solidFill>
            </a:endParaRPr>
          </a:p>
        </p:txBody>
      </p:sp>
      <p:sp>
        <p:nvSpPr>
          <p:cNvPr id="39" name="Rectangle: Rounded Corners 38"/>
          <p:cNvSpPr/>
          <p:nvPr/>
        </p:nvSpPr>
        <p:spPr>
          <a:xfrm>
            <a:off x="4960273" y="2027583"/>
            <a:ext cx="1296000" cy="1188000"/>
          </a:xfrm>
          <a:prstGeom prst="roundRect">
            <a:avLst/>
          </a:prstGeom>
          <a:solidFill>
            <a:srgbClr val="FFFFCC">
              <a:alpha val="57000"/>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b="1">
                <a:solidFill>
                  <a:schemeClr val="tx1"/>
                </a:solidFill>
              </a:rPr>
              <a:t>Hyper-V </a:t>
            </a:r>
          </a:p>
          <a:p>
            <a:pPr algn="ctr"/>
            <a:r>
              <a:rPr lang="de-DE" sz="1500" b="1">
                <a:solidFill>
                  <a:schemeClr val="tx1"/>
                </a:solidFill>
              </a:rPr>
              <a:t>Container</a:t>
            </a:r>
          </a:p>
        </p:txBody>
      </p:sp>
    </p:spTree>
    <p:extLst>
      <p:ext uri="{BB962C8B-B14F-4D97-AF65-F5344CB8AC3E}">
        <p14:creationId xmlns:p14="http://schemas.microsoft.com/office/powerpoint/2010/main" val="12284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a:t>docker.com</a:t>
            </a:r>
          </a:p>
        </p:txBody>
      </p:sp>
      <p:sp>
        <p:nvSpPr>
          <p:cNvPr id="8" name="Content Placeholder 7"/>
          <p:cNvSpPr>
            <a:spLocks noGrp="1"/>
          </p:cNvSpPr>
          <p:nvPr>
            <p:ph idx="1"/>
          </p:nvPr>
        </p:nvSpPr>
        <p:spPr>
          <a:noFill/>
        </p:spPr>
        <p:txBody>
          <a:bodyPr>
            <a:normAutofit/>
          </a:bodyPr>
          <a:lstStyle/>
          <a:p>
            <a:pPr>
              <a:lnSpc>
                <a:spcPct val="150000"/>
              </a:lnSpc>
            </a:pPr>
            <a:r>
              <a:rPr lang="de-DE" sz="1800" dirty="0"/>
              <a:t>Founded 2013</a:t>
            </a:r>
          </a:p>
          <a:p>
            <a:pPr>
              <a:lnSpc>
                <a:spcPct val="150000"/>
              </a:lnSpc>
            </a:pPr>
            <a:r>
              <a:rPr lang="de-DE" sz="1800" dirty="0" err="1"/>
              <a:t>Initially</a:t>
            </a:r>
            <a:r>
              <a:rPr lang="de-DE" sz="1800" dirty="0"/>
              <a:t> </a:t>
            </a:r>
            <a:r>
              <a:rPr lang="de-DE" sz="1800" dirty="0" err="1"/>
              <a:t>built</a:t>
            </a:r>
            <a:r>
              <a:rPr lang="de-DE" sz="1800" dirty="0"/>
              <a:t> upon "</a:t>
            </a:r>
            <a:r>
              <a:rPr lang="de-DE" sz="1800" dirty="0" err="1"/>
              <a:t>LinuX</a:t>
            </a:r>
            <a:r>
              <a:rPr lang="de-DE" sz="1800" dirty="0"/>
              <a:t> Containers" (LXC),</a:t>
            </a:r>
            <a:br>
              <a:rPr lang="de-DE" sz="1800" dirty="0"/>
            </a:br>
            <a:r>
              <a:rPr lang="de-DE" sz="1800" dirty="0" err="1"/>
              <a:t>since</a:t>
            </a:r>
            <a:r>
              <a:rPr lang="de-DE" sz="1800" dirty="0"/>
              <a:t> v0.9: </a:t>
            </a:r>
            <a:r>
              <a:rPr lang="de-DE" sz="1800" dirty="0" err="1"/>
              <a:t>libcontainer</a:t>
            </a:r>
            <a:endParaRPr lang="de-DE" sz="1800" dirty="0"/>
          </a:p>
          <a:p>
            <a:pPr>
              <a:lnSpc>
                <a:spcPct val="150000"/>
              </a:lnSpc>
            </a:pPr>
            <a:r>
              <a:rPr lang="de-DE" sz="1800" dirty="0" err="1"/>
              <a:t>Requires</a:t>
            </a:r>
            <a:r>
              <a:rPr lang="de-DE" sz="1800" dirty="0"/>
              <a:t> Linux 3.8 </a:t>
            </a:r>
            <a:r>
              <a:rPr lang="de-DE" sz="1800" dirty="0" err="1"/>
              <a:t>or</a:t>
            </a:r>
            <a:r>
              <a:rPr lang="de-DE" sz="1800" dirty="0"/>
              <a:t> </a:t>
            </a:r>
            <a:r>
              <a:rPr lang="de-DE" sz="1800" dirty="0" err="1"/>
              <a:t>later</a:t>
            </a:r>
            <a:r>
              <a:rPr lang="de-DE" sz="1800" dirty="0"/>
              <a:t>, </a:t>
            </a:r>
            <a:r>
              <a:rPr lang="de-DE" sz="1800" dirty="0" err="1"/>
              <a:t>using</a:t>
            </a:r>
            <a:br>
              <a:rPr lang="de-DE" sz="1800" dirty="0"/>
            </a:br>
            <a:r>
              <a:rPr lang="de-DE" sz="1800" dirty="0"/>
              <a:t>"Control Groups" (</a:t>
            </a:r>
            <a:r>
              <a:rPr lang="de-DE" sz="1800" dirty="0" err="1"/>
              <a:t>Cgroups</a:t>
            </a:r>
            <a:r>
              <a:rPr lang="de-DE" sz="1800" dirty="0"/>
              <a:t>), "</a:t>
            </a:r>
            <a:r>
              <a:rPr lang="de-DE" sz="1800" dirty="0" err="1"/>
              <a:t>Namespaces</a:t>
            </a:r>
            <a:r>
              <a:rPr lang="de-DE" sz="1800" dirty="0"/>
              <a:t>" </a:t>
            </a:r>
          </a:p>
          <a:p>
            <a:pPr>
              <a:lnSpc>
                <a:spcPct val="150000"/>
              </a:lnSpc>
            </a:pPr>
            <a:r>
              <a:rPr lang="de-DE" sz="1800" dirty="0" err="1"/>
              <a:t>Unifying</a:t>
            </a:r>
            <a:r>
              <a:rPr lang="de-DE" sz="1800" dirty="0"/>
              <a:t> FS: AUFS, </a:t>
            </a:r>
            <a:r>
              <a:rPr lang="de-DE" sz="1800" dirty="0" err="1"/>
              <a:t>OverlayFS</a:t>
            </a:r>
            <a:r>
              <a:rPr lang="de-DE" sz="1800" dirty="0"/>
              <a:t>, ZFS ..</a:t>
            </a:r>
            <a:br>
              <a:rPr lang="de-DE" sz="1800" dirty="0"/>
            </a:br>
            <a:endParaRPr lang="de-DE" sz="1800" dirty="0"/>
          </a:p>
          <a:p>
            <a:pPr marL="0" indent="0">
              <a:buNone/>
            </a:pPr>
            <a:endParaRPr lang="de-DE" sz="1800" dirty="0"/>
          </a:p>
        </p:txBody>
      </p:sp>
      <p:pic>
        <p:nvPicPr>
          <p:cNvPr id="5" name="Picture 4" descr="https://www.docker.com/sites/all/themes/docker/assets/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791" y="511434"/>
            <a:ext cx="2953853" cy="710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ayered Filesystem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763" y="1942313"/>
            <a:ext cx="1861907" cy="1768813"/>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4"/>
          <p:cNvSpPr/>
          <p:nvPr/>
        </p:nvSpPr>
        <p:spPr>
          <a:xfrm>
            <a:off x="5909680" y="4556745"/>
            <a:ext cx="3021023" cy="254365"/>
          </a:xfrm>
          <a:prstGeom prst="rect">
            <a:avLst/>
          </a:prstGeom>
        </p:spPr>
        <p:txBody>
          <a:bodyPr wrap="square">
            <a:spAutoFit/>
          </a:bodyPr>
          <a:lstStyle/>
          <a:p>
            <a:r>
              <a:rPr lang="de-DE" sz="1053">
                <a:latin typeface="Segoe UI Light" panose="020B0502040204020203" pitchFamily="34" charset="0"/>
                <a:cs typeface="Segoe UI Light" panose="020B0502040204020203" pitchFamily="34" charset="0"/>
              </a:rPr>
              <a:t>Figures: www.docker.com/what-docker</a:t>
            </a:r>
          </a:p>
        </p:txBody>
      </p:sp>
    </p:spTree>
    <p:extLst>
      <p:ext uri="{BB962C8B-B14F-4D97-AF65-F5344CB8AC3E}">
        <p14:creationId xmlns:p14="http://schemas.microsoft.com/office/powerpoint/2010/main" val="143411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err="1"/>
              <a:t>docker</a:t>
            </a:r>
            <a:r>
              <a:rPr lang="de-DE" sz="3200" dirty="0"/>
              <a:t>: Images </a:t>
            </a:r>
            <a:r>
              <a:rPr lang="de-DE" sz="3200" dirty="0" err="1"/>
              <a:t>and</a:t>
            </a:r>
            <a:r>
              <a:rPr lang="de-DE" sz="3200" dirty="0"/>
              <a:t> </a:t>
            </a:r>
            <a:r>
              <a:rPr lang="de-DE" sz="3200" dirty="0" err="1"/>
              <a:t>layers</a:t>
            </a:r>
            <a:endParaRPr lang="de-DE" sz="3200" dirty="0"/>
          </a:p>
        </p:txBody>
      </p:sp>
      <p:sp>
        <p:nvSpPr>
          <p:cNvPr id="3" name="Content Placeholder 2"/>
          <p:cNvSpPr>
            <a:spLocks noGrp="1"/>
          </p:cNvSpPr>
          <p:nvPr>
            <p:ph idx="1"/>
          </p:nvPr>
        </p:nvSpPr>
        <p:spPr>
          <a:xfrm>
            <a:off x="450056" y="5134174"/>
            <a:ext cx="7886700" cy="437734"/>
          </a:xfrm>
        </p:spPr>
        <p:txBody>
          <a:bodyPr>
            <a:noAutofit/>
          </a:bodyPr>
          <a:lstStyle/>
          <a:p>
            <a:pPr marL="0" indent="0">
              <a:buNone/>
            </a:pPr>
            <a:r>
              <a:rPr lang="de-DE" sz="1350" dirty="0"/>
              <a:t>https://docs.docker.com/engine/userguide/storagedriver/imagesandcontainers/</a:t>
            </a:r>
          </a:p>
        </p:txBody>
      </p:sp>
      <p:sp>
        <p:nvSpPr>
          <p:cNvPr id="4" name="Rectangle 3"/>
          <p:cNvSpPr/>
          <p:nvPr/>
        </p:nvSpPr>
        <p:spPr>
          <a:xfrm>
            <a:off x="4479307" y="2719001"/>
            <a:ext cx="215123" cy="254365"/>
          </a:xfrm>
          <a:prstGeom prst="rect">
            <a:avLst/>
          </a:prstGeom>
        </p:spPr>
        <p:txBody>
          <a:bodyPr wrap="none">
            <a:spAutoFit/>
          </a:bodyPr>
          <a:lstStyle/>
          <a:p>
            <a:r>
              <a:rPr lang="de-DE" sz="1053"/>
              <a:t> </a:t>
            </a:r>
          </a:p>
        </p:txBody>
      </p:sp>
      <p:grpSp>
        <p:nvGrpSpPr>
          <p:cNvPr id="5" name="Gruppieren 4"/>
          <p:cNvGrpSpPr/>
          <p:nvPr/>
        </p:nvGrpSpPr>
        <p:grpSpPr>
          <a:xfrm>
            <a:off x="558041" y="1294431"/>
            <a:ext cx="5557838" cy="3433375"/>
            <a:chOff x="523537" y="1009773"/>
            <a:chExt cx="5557838" cy="3433375"/>
          </a:xfrm>
        </p:grpSpPr>
        <p:pic>
          <p:nvPicPr>
            <p:cNvPr id="1026" name="Picture 2" descr="https://docs.docker.com/engine/userguide/storagedriver/images/container-layer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745796" y="2009942"/>
              <a:ext cx="4063774" cy="24332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23537" y="1009773"/>
              <a:ext cx="5557838" cy="1414463"/>
            </a:xfrm>
            <a:prstGeom prst="rect">
              <a:avLst/>
            </a:prstGeom>
          </p:spPr>
        </p:pic>
      </p:grpSp>
    </p:spTree>
    <p:extLst>
      <p:ext uri="{BB962C8B-B14F-4D97-AF65-F5344CB8AC3E}">
        <p14:creationId xmlns:p14="http://schemas.microsoft.com/office/powerpoint/2010/main" val="247991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3200" dirty="0"/>
              <a:t>Setup </a:t>
            </a:r>
            <a:r>
              <a:rPr lang="de-DE" sz="3200" dirty="0" err="1"/>
              <a:t>docker</a:t>
            </a:r>
            <a:r>
              <a:rPr lang="de-DE" sz="3200" dirty="0"/>
              <a:t> (Ubuntu, Debian)</a:t>
            </a:r>
          </a:p>
        </p:txBody>
      </p:sp>
      <p:sp>
        <p:nvSpPr>
          <p:cNvPr id="4" name="Content Placeholder 3"/>
          <p:cNvSpPr>
            <a:spLocks noGrp="1"/>
          </p:cNvSpPr>
          <p:nvPr>
            <p:ph idx="1"/>
          </p:nvPr>
        </p:nvSpPr>
        <p:spPr>
          <a:xfrm>
            <a:off x="628650" y="1383825"/>
            <a:ext cx="3720326" cy="3901660"/>
          </a:xfrm>
        </p:spPr>
        <p:txBody>
          <a:bodyPr>
            <a:normAutofit/>
          </a:bodyPr>
          <a:lstStyle/>
          <a:p>
            <a:pPr marL="0" indent="0">
              <a:lnSpc>
                <a:spcPct val="150000"/>
              </a:lnSpc>
              <a:spcBef>
                <a:spcPts val="0"/>
              </a:spcBef>
              <a:buNone/>
            </a:pPr>
            <a:r>
              <a:rPr lang="de-DE" sz="1600" dirty="0">
                <a:solidFill>
                  <a:srgbClr val="006400"/>
                </a:solidFill>
                <a:latin typeface="Consolas" panose="020B0609020204030204" pitchFamily="49" charset="0"/>
              </a:rPr>
              <a:t># </a:t>
            </a:r>
            <a:r>
              <a:rPr lang="de-DE" sz="1600" dirty="0" err="1">
                <a:solidFill>
                  <a:srgbClr val="006400"/>
                </a:solidFill>
                <a:latin typeface="Consolas" panose="020B0609020204030204" pitchFamily="49" charset="0"/>
              </a:rPr>
              <a:t>Install</a:t>
            </a:r>
            <a:r>
              <a:rPr lang="de-DE" sz="1600" dirty="0">
                <a:solidFill>
                  <a:srgbClr val="006400"/>
                </a:solidFill>
                <a:latin typeface="Consolas" panose="020B0609020204030204" pitchFamily="49" charset="0"/>
              </a:rPr>
              <a:t>, </a:t>
            </a:r>
            <a:r>
              <a:rPr lang="de-DE" sz="1600" dirty="0" err="1">
                <a:solidFill>
                  <a:srgbClr val="006400"/>
                </a:solidFill>
                <a:latin typeface="Consolas" panose="020B0609020204030204" pitchFamily="49" charset="0"/>
              </a:rPr>
              <a:t>verify</a:t>
            </a:r>
            <a:endParaRPr lang="de-DE" sz="1600" dirty="0">
              <a:latin typeface="Consolas" panose="020B0609020204030204" pitchFamily="49" charset="0"/>
            </a:endParaRPr>
          </a:p>
          <a:p>
            <a:pPr marL="0" indent="0">
              <a:lnSpc>
                <a:spcPct val="150000"/>
              </a:lnSpc>
              <a:spcBef>
                <a:spcPts val="0"/>
              </a:spcBef>
              <a:buNone/>
            </a:pPr>
            <a:r>
              <a:rPr lang="de-DE" sz="1600" dirty="0" err="1">
                <a:latin typeface="Consolas" panose="020B0609020204030204" pitchFamily="49" charset="0"/>
              </a:rPr>
              <a:t>apt-get</a:t>
            </a:r>
            <a:r>
              <a:rPr lang="de-DE" sz="1600" dirty="0">
                <a:latin typeface="Consolas" panose="020B0609020204030204" pitchFamily="49" charset="0"/>
              </a:rPr>
              <a:t> </a:t>
            </a:r>
            <a:r>
              <a:rPr lang="de-DE" sz="1600" dirty="0" err="1">
                <a:latin typeface="Consolas" panose="020B0609020204030204" pitchFamily="49" charset="0"/>
              </a:rPr>
              <a:t>install</a:t>
            </a:r>
            <a:r>
              <a:rPr lang="de-DE" sz="1600" dirty="0">
                <a:latin typeface="Consolas" panose="020B0609020204030204" pitchFamily="49" charset="0"/>
              </a:rPr>
              <a:t> docker.io</a:t>
            </a:r>
          </a:p>
          <a:p>
            <a:pPr marL="0" indent="0">
              <a:lnSpc>
                <a:spcPct val="150000"/>
              </a:lnSpc>
              <a:spcBef>
                <a:spcPts val="0"/>
              </a:spcBef>
              <a:buNone/>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version</a:t>
            </a:r>
            <a:endParaRPr lang="de-DE" sz="1600" dirty="0">
              <a:latin typeface="Consolas" panose="020B0609020204030204" pitchFamily="49" charset="0"/>
            </a:endParaRPr>
          </a:p>
          <a:p>
            <a:pPr marL="0" indent="0">
              <a:lnSpc>
                <a:spcPct val="150000"/>
              </a:lnSpc>
              <a:spcBef>
                <a:spcPts val="0"/>
              </a:spcBef>
              <a:buNone/>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info</a:t>
            </a:r>
            <a:endParaRPr lang="de-DE" sz="1600" dirty="0">
              <a:latin typeface="Consolas" panose="020B0609020204030204" pitchFamily="49" charset="0"/>
            </a:endParaRPr>
          </a:p>
          <a:p>
            <a:pPr marL="0" indent="0">
              <a:lnSpc>
                <a:spcPct val="150000"/>
              </a:lnSpc>
              <a:buNone/>
            </a:pPr>
            <a:r>
              <a:rPr lang="de-DE" sz="1600" dirty="0">
                <a:solidFill>
                  <a:srgbClr val="006400"/>
                </a:solidFill>
                <a:latin typeface="Consolas" panose="020B0609020204030204" pitchFamily="49" charset="0"/>
              </a:rPr>
              <a:t># List </a:t>
            </a:r>
            <a:r>
              <a:rPr lang="de-DE" sz="1600" dirty="0" err="1">
                <a:solidFill>
                  <a:srgbClr val="006400"/>
                </a:solidFill>
                <a:latin typeface="Consolas" panose="020B0609020204030204" pitchFamily="49" charset="0"/>
              </a:rPr>
              <a:t>containers</a:t>
            </a:r>
            <a:r>
              <a:rPr lang="de-DE" sz="1600" dirty="0">
                <a:solidFill>
                  <a:srgbClr val="006400"/>
                </a:solidFill>
                <a:latin typeface="Consolas" panose="020B0609020204030204" pitchFamily="49" charset="0"/>
              </a:rPr>
              <a:t> </a:t>
            </a:r>
            <a:br>
              <a:rPr lang="de-DE" sz="1600" dirty="0">
                <a:solidFill>
                  <a:srgbClr val="006400"/>
                </a:solidFill>
                <a:latin typeface="Consolas" panose="020B0609020204030204" pitchFamily="49" charset="0"/>
              </a:rPr>
            </a:b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ps</a:t>
            </a:r>
            <a:r>
              <a:rPr lang="de-DE" sz="1600" dirty="0">
                <a:latin typeface="Consolas" panose="020B0609020204030204" pitchFamily="49" charset="0"/>
              </a:rPr>
              <a:t> </a:t>
            </a:r>
            <a:r>
              <a:rPr lang="de-DE" sz="1600" dirty="0">
                <a:solidFill>
                  <a:srgbClr val="006400"/>
                </a:solidFill>
                <a:latin typeface="Consolas" panose="020B0609020204030204" pitchFamily="49" charset="0"/>
              </a:rPr>
              <a:t> 	</a:t>
            </a:r>
          </a:p>
        </p:txBody>
      </p:sp>
      <p:sp>
        <p:nvSpPr>
          <p:cNvPr id="7" name="Content Placeholder 6"/>
          <p:cNvSpPr>
            <a:spLocks noGrp="1"/>
          </p:cNvSpPr>
          <p:nvPr>
            <p:ph idx="13"/>
          </p:nvPr>
        </p:nvSpPr>
        <p:spPr>
          <a:xfrm>
            <a:off x="4691876" y="1383826"/>
            <a:ext cx="3823475" cy="3907734"/>
          </a:xfrm>
        </p:spPr>
        <p:txBody>
          <a:bodyPr>
            <a:normAutofit/>
          </a:bodyPr>
          <a:lstStyle/>
          <a:p>
            <a:pPr marL="0" indent="0">
              <a:lnSpc>
                <a:spcPct val="150000"/>
              </a:lnSpc>
              <a:spcBef>
                <a:spcPts val="0"/>
              </a:spcBef>
              <a:buNone/>
            </a:pPr>
            <a:r>
              <a:rPr lang="de-DE" sz="1600" dirty="0">
                <a:solidFill>
                  <a:srgbClr val="006400"/>
                </a:solidFill>
                <a:latin typeface="Consolas" panose="020B0609020204030204" pitchFamily="49" charset="0"/>
              </a:rPr>
              <a:t># List </a:t>
            </a:r>
            <a:r>
              <a:rPr lang="de-DE" sz="1600" dirty="0" err="1">
                <a:solidFill>
                  <a:srgbClr val="006400"/>
                </a:solidFill>
                <a:latin typeface="Consolas" panose="020B0609020204030204" pitchFamily="49" charset="0"/>
              </a:rPr>
              <a:t>images</a:t>
            </a:r>
            <a:br>
              <a:rPr lang="de-DE" sz="1600" dirty="0">
                <a:solidFill>
                  <a:srgbClr val="006400"/>
                </a:solidFill>
                <a:latin typeface="Consolas" panose="020B0609020204030204" pitchFamily="49" charset="0"/>
              </a:rPr>
            </a:b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images</a:t>
            </a:r>
            <a:endParaRPr lang="de-DE" sz="1600" dirty="0">
              <a:solidFill>
                <a:srgbClr val="006400"/>
              </a:solidFill>
              <a:latin typeface="Consolas" panose="020B0609020204030204" pitchFamily="49" charset="0"/>
            </a:endParaRPr>
          </a:p>
          <a:p>
            <a:pPr marL="0" indent="0">
              <a:lnSpc>
                <a:spcPct val="150000"/>
              </a:lnSpc>
              <a:buNone/>
            </a:pPr>
            <a:r>
              <a:rPr lang="de-DE" sz="1600" dirty="0">
                <a:solidFill>
                  <a:srgbClr val="006400"/>
                </a:solidFill>
                <a:latin typeface="Consolas" panose="020B0609020204030204" pitchFamily="49" charset="0"/>
              </a:rPr>
              <a:t># Search </a:t>
            </a:r>
            <a:r>
              <a:rPr lang="de-DE" sz="1600" dirty="0" err="1">
                <a:solidFill>
                  <a:srgbClr val="006400"/>
                </a:solidFill>
                <a:latin typeface="Consolas" panose="020B0609020204030204" pitchFamily="49" charset="0"/>
              </a:rPr>
              <a:t>the</a:t>
            </a:r>
            <a:r>
              <a:rPr lang="de-DE" sz="1600" dirty="0">
                <a:solidFill>
                  <a:srgbClr val="006400"/>
                </a:solidFill>
                <a:latin typeface="Consolas" panose="020B0609020204030204" pitchFamily="49" charset="0"/>
              </a:rPr>
              <a:t> </a:t>
            </a:r>
            <a:r>
              <a:rPr lang="de-DE" sz="1600" dirty="0" err="1">
                <a:solidFill>
                  <a:srgbClr val="006400"/>
                </a:solidFill>
                <a:latin typeface="Consolas" panose="020B0609020204030204" pitchFamily="49" charset="0"/>
              </a:rPr>
              <a:t>docker</a:t>
            </a:r>
            <a:r>
              <a:rPr lang="de-DE" sz="1600" dirty="0">
                <a:solidFill>
                  <a:srgbClr val="006400"/>
                </a:solidFill>
                <a:latin typeface="Consolas" panose="020B0609020204030204" pitchFamily="49" charset="0"/>
              </a:rPr>
              <a:t> hub</a:t>
            </a:r>
            <a:endParaRPr lang="de-DE" sz="1600" dirty="0">
              <a:latin typeface="Consolas" panose="020B0609020204030204" pitchFamily="49" charset="0"/>
            </a:endParaRPr>
          </a:p>
          <a:p>
            <a:pPr marL="0" indent="0">
              <a:lnSpc>
                <a:spcPct val="150000"/>
              </a:lnSpc>
              <a:spcBef>
                <a:spcPts val="0"/>
              </a:spcBef>
              <a:buNone/>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search</a:t>
            </a:r>
            <a:r>
              <a:rPr lang="de-DE" sz="1600" dirty="0">
                <a:latin typeface="Consolas" panose="020B0609020204030204" pitchFamily="49" charset="0"/>
              </a:rPr>
              <a:t> </a:t>
            </a:r>
            <a:r>
              <a:rPr lang="de-DE" sz="1600" dirty="0" err="1">
                <a:latin typeface="Consolas" panose="020B0609020204030204" pitchFamily="49" charset="0"/>
              </a:rPr>
              <a:t>hello-world</a:t>
            </a:r>
            <a:endParaRPr lang="de-DE" sz="1600" dirty="0">
              <a:latin typeface="Consolas" panose="020B0609020204030204" pitchFamily="49" charset="0"/>
            </a:endParaRPr>
          </a:p>
          <a:p>
            <a:pPr marL="0" indent="0">
              <a:lnSpc>
                <a:spcPct val="150000"/>
              </a:lnSpc>
              <a:spcBef>
                <a:spcPts val="0"/>
              </a:spcBef>
              <a:buNone/>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run</a:t>
            </a:r>
            <a:r>
              <a:rPr lang="de-DE" sz="1600" dirty="0">
                <a:latin typeface="Consolas" panose="020B0609020204030204" pitchFamily="49" charset="0"/>
              </a:rPr>
              <a:t> </a:t>
            </a:r>
            <a:r>
              <a:rPr lang="de-DE" sz="1600" dirty="0" err="1">
                <a:latin typeface="Consolas" panose="020B0609020204030204" pitchFamily="49" charset="0"/>
              </a:rPr>
              <a:t>hello-world</a:t>
            </a:r>
            <a:endParaRPr lang="de-DE" sz="1600" dirty="0">
              <a:latin typeface="Consolas" panose="020B0609020204030204" pitchFamily="49" charset="0"/>
            </a:endParaRPr>
          </a:p>
          <a:p>
            <a:pPr marL="0" indent="0">
              <a:lnSpc>
                <a:spcPct val="150000"/>
              </a:lnSpc>
              <a:spcBef>
                <a:spcPts val="0"/>
              </a:spcBef>
              <a:buNone/>
            </a:pPr>
            <a:endParaRPr lang="de-DE" sz="1500" dirty="0">
              <a:latin typeface="Consolas" panose="020B0609020204030204" pitchFamily="49" charset="0"/>
            </a:endParaRPr>
          </a:p>
          <a:p>
            <a:pPr marL="0" indent="0">
              <a:spcBef>
                <a:spcPts val="0"/>
              </a:spcBef>
              <a:buNone/>
            </a:pPr>
            <a:endParaRPr lang="de-DE" sz="1500" dirty="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628652" y="4011363"/>
            <a:ext cx="8476869" cy="1049655"/>
          </a:xfrm>
          <a:prstGeom prst="rect">
            <a:avLst/>
          </a:prstGeom>
        </p:spPr>
      </p:pic>
      <p:sp>
        <p:nvSpPr>
          <p:cNvPr id="9" name="TextBox 8"/>
          <p:cNvSpPr txBox="1"/>
          <p:nvPr/>
        </p:nvSpPr>
        <p:spPr>
          <a:xfrm rot="16200000">
            <a:off x="-2684376" y="2672835"/>
            <a:ext cx="5715001" cy="369332"/>
          </a:xfrm>
          <a:prstGeom prst="rect">
            <a:avLst/>
          </a:prstGeom>
          <a:solidFill>
            <a:srgbClr val="94BE94"/>
          </a:solidFill>
        </p:spPr>
        <p:txBody>
          <a:bodyPr wrap="square" rtlCol="0">
            <a:spAutoFit/>
          </a:bodyPr>
          <a:lstStyle/>
          <a:p>
            <a:pPr algn="ctr">
              <a:spcBef>
                <a:spcPts val="1650"/>
              </a:spcBef>
            </a:pPr>
            <a:r>
              <a:rPr lang="de-DE" sz="1800"/>
              <a:t>LINUX</a:t>
            </a:r>
          </a:p>
        </p:txBody>
      </p:sp>
    </p:spTree>
    <p:extLst>
      <p:ext uri="{BB962C8B-B14F-4D97-AF65-F5344CB8AC3E}">
        <p14:creationId xmlns:p14="http://schemas.microsoft.com/office/powerpoint/2010/main" val="375520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12456"/>
        </a:solidFill>
        <a:effectLst/>
      </p:bgPr>
    </p:bg>
    <p:spTree>
      <p:nvGrpSpPr>
        <p:cNvPr id="1" name=""/>
        <p:cNvGrpSpPr/>
        <p:nvPr/>
      </p:nvGrpSpPr>
      <p:grpSpPr>
        <a:xfrm>
          <a:off x="0" y="0"/>
          <a:ext cx="0" cy="0"/>
          <a:chOff x="0" y="0"/>
          <a:chExt cx="0" cy="0"/>
        </a:xfrm>
      </p:grpSpPr>
      <p:sp>
        <p:nvSpPr>
          <p:cNvPr id="2" name="Textplatzhalter 1"/>
          <p:cNvSpPr>
            <a:spLocks noGrp="1"/>
          </p:cNvSpPr>
          <p:nvPr>
            <p:ph type="body" sz="quarter" idx="4294967295"/>
          </p:nvPr>
        </p:nvSpPr>
        <p:spPr>
          <a:xfrm>
            <a:off x="1192" y="285750"/>
            <a:ext cx="9141619" cy="5143500"/>
          </a:xfrm>
          <a:solidFill>
            <a:srgbClr val="012456"/>
          </a:solidFill>
        </p:spPr>
        <p:txBody>
          <a:bodyPr>
            <a:normAutofit fontScale="92500" lnSpcReduction="10000"/>
          </a:bodyPr>
          <a:lstStyle/>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5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625"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180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KEEP </a:t>
            </a: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CALM</a:t>
            </a:r>
          </a:p>
          <a:p>
            <a:pPr marL="0" indent="0" algn="ctr">
              <a:lnSpc>
                <a:spcPct val="120000"/>
              </a:lnSpc>
              <a:spcBef>
                <a:spcPts val="0"/>
              </a:spcBef>
              <a:buNone/>
            </a:pPr>
            <a:r>
              <a:rPr lang="en-US" sz="22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IT'S </a:t>
            </a: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DEMO</a:t>
            </a:r>
          </a:p>
          <a:p>
            <a:pPr marL="0" indent="0" algn="ctr">
              <a:lnSpc>
                <a:spcPct val="120000"/>
              </a:lnSpc>
              <a:spcBef>
                <a:spcPts val="0"/>
              </a:spcBef>
              <a:buNone/>
            </a:pPr>
            <a:r>
              <a:rPr lang="en-US" sz="4650" spc="165">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TIME</a:t>
            </a:r>
          </a:p>
        </p:txBody>
      </p:sp>
      <p:pic>
        <p:nvPicPr>
          <p:cNvPr id="3077" name="Picture 5" descr="C:\Users\ba\Downloads\yiog5bM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717" y="394605"/>
            <a:ext cx="1674796" cy="16747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937100" y="5889465"/>
            <a:ext cx="912429" cy="254365"/>
          </a:xfrm>
          <a:prstGeom prst="rect">
            <a:avLst/>
          </a:prstGeom>
        </p:spPr>
        <p:txBody>
          <a:bodyPr wrap="none">
            <a:spAutoFit/>
          </a:bodyPr>
          <a:lstStyle/>
          <a:p>
            <a:r>
              <a:rPr lang="de-DE" sz="1053"/>
              <a:t>Corbel 57, 28</a:t>
            </a:r>
          </a:p>
        </p:txBody>
      </p:sp>
    </p:spTree>
    <p:extLst>
      <p:ext uri="{BB962C8B-B14F-4D97-AF65-F5344CB8AC3E}">
        <p14:creationId xmlns:p14="http://schemas.microsoft.com/office/powerpoint/2010/main" val="3541078821"/>
      </p:ext>
    </p:extLst>
  </p:cSld>
  <p:clrMapOvr>
    <a:masterClrMapping/>
  </p:clrMapOvr>
  <p:transition>
    <p:fade/>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AFAC608-92E7-4360-825F-8079F1AD08B2}" vid="{24382DB0-EDF7-4192-B01F-389ABA9FC8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vorlage-16zu10</Template>
  <TotalTime>0</TotalTime>
  <Words>708</Words>
  <Application>Microsoft Office PowerPoint</Application>
  <PresentationFormat>Bildschirmpräsentation (16:10)</PresentationFormat>
  <Paragraphs>223</Paragraphs>
  <Slides>27</Slides>
  <Notes>15</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27</vt:i4>
      </vt:variant>
    </vt:vector>
  </HeadingPairs>
  <TitlesOfParts>
    <vt:vector size="38" baseType="lpstr">
      <vt:lpstr>Arial</vt:lpstr>
      <vt:lpstr>Arial Unicode MS</vt:lpstr>
      <vt:lpstr>Calibri</vt:lpstr>
      <vt:lpstr>Calibri Light</vt:lpstr>
      <vt:lpstr>Consolas</vt:lpstr>
      <vt:lpstr>Corbel</vt:lpstr>
      <vt:lpstr>Segoe UI Light</vt:lpstr>
      <vt:lpstr>Segoe UI Semibold</vt:lpstr>
      <vt:lpstr>Symbol</vt:lpstr>
      <vt:lpstr>Ubuntu Mono</vt:lpstr>
      <vt:lpstr>Office</vt:lpstr>
      <vt:lpstr>Windows Server Container</vt:lpstr>
      <vt:lpstr>PowerPoint-Präsentation</vt:lpstr>
      <vt:lpstr>Podcast: Sliding Windows</vt:lpstr>
      <vt:lpstr>Container</vt:lpstr>
      <vt:lpstr>Basic principles</vt:lpstr>
      <vt:lpstr>docker.com</vt:lpstr>
      <vt:lpstr>docker: Images and layers</vt:lpstr>
      <vt:lpstr>Setup docker (Ubuntu, Debian)</vt:lpstr>
      <vt:lpstr>PowerPoint-Präsentation</vt:lpstr>
      <vt:lpstr>Footprints (WS 2016 RTW)</vt:lpstr>
      <vt:lpstr>Nano Server in v1607  (initial release of WS 2016)</vt:lpstr>
      <vt:lpstr>PowerPoint-Präsentation</vt:lpstr>
      <vt:lpstr>From drawbridge to Hyper-V container</vt:lpstr>
      <vt:lpstr>Container: Linux vs. Windows</vt:lpstr>
      <vt:lpstr>Windows isolation modes</vt:lpstr>
      <vt:lpstr>Setup Windows Server Containers</vt:lpstr>
      <vt:lpstr>PowerPoint-Präsentation</vt:lpstr>
      <vt:lpstr>PowerPoint-Präsentation</vt:lpstr>
      <vt:lpstr>Delivering continuous innovation with Windows Server</vt:lpstr>
      <vt:lpstr>Nano Server in v1709  (2nd release of WS 2016)</vt:lpstr>
      <vt:lpstr>Dazed and confused ..</vt:lpstr>
      <vt:lpstr>Install "Docker for Windows" (on Win 10)</vt:lpstr>
      <vt:lpstr>"Docker on Windows" (Sept. 2017)</vt:lpstr>
      <vt:lpstr>PowerShell Cmdlets for Docker  (September 2017)</vt:lpstr>
      <vt:lpstr>What's beyond ...</vt:lpstr>
      <vt:lpstr>Wrap up!</vt:lpstr>
      <vt:lpstr>Get-Help about_me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2017-09-11T18:44:50Z</dcterms:created>
  <dcterms:modified xsi:type="dcterms:W3CDTF">2017-09-11T18:56:09Z</dcterms:modified>
</cp:coreProperties>
</file>