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38" r:id="rId2"/>
    <p:sldId id="340" r:id="rId3"/>
    <p:sldId id="341" r:id="rId4"/>
    <p:sldId id="292" r:id="rId5"/>
    <p:sldId id="318" r:id="rId6"/>
    <p:sldId id="314" r:id="rId7"/>
    <p:sldId id="317" r:id="rId8"/>
    <p:sldId id="319" r:id="rId9"/>
    <p:sldId id="330" r:id="rId10"/>
    <p:sldId id="333" r:id="rId11"/>
    <p:sldId id="332" r:id="rId12"/>
    <p:sldId id="322" r:id="rId13"/>
    <p:sldId id="335" r:id="rId14"/>
    <p:sldId id="321" r:id="rId15"/>
    <p:sldId id="337" r:id="rId16"/>
    <p:sldId id="334" r:id="rId17"/>
    <p:sldId id="324" r:id="rId18"/>
    <p:sldId id="326" r:id="rId19"/>
    <p:sldId id="327" r:id="rId20"/>
    <p:sldId id="331" r:id="rId21"/>
    <p:sldId id="345" r:id="rId22"/>
    <p:sldId id="336" r:id="rId23"/>
    <p:sldId id="342" r:id="rId24"/>
    <p:sldId id="344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12456"/>
    <a:srgbClr val="505A7A"/>
    <a:srgbClr val="D0E2FE"/>
    <a:srgbClr val="EECB57"/>
    <a:srgbClr val="94BE94"/>
    <a:srgbClr val="3C6391"/>
    <a:srgbClr val="006400"/>
    <a:srgbClr val="FFFFCC"/>
    <a:srgbClr val="FF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3" autoAdjust="0"/>
    <p:restoredTop sz="77306" autoAdjust="0"/>
  </p:normalViewPr>
  <p:slideViewPr>
    <p:cSldViewPr snapToGrid="0">
      <p:cViewPr>
        <p:scale>
          <a:sx n="50" d="100"/>
          <a:sy n="50" d="100"/>
        </p:scale>
        <p:origin x="2514" y="8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150" d="100"/>
          <a:sy n="150" d="100"/>
        </p:scale>
        <p:origin x="894" y="-18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de-DE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de-DE" sz="800">
                <a:latin typeface="Segoe UI Light" panose="020B0502040204020203" pitchFamily="34" charset="0"/>
                <a:cs typeface="Segoe UI Light" panose="020B0502040204020203" pitchFamily="34" charset="0"/>
              </a:rPr>
              <a:t>17-02-12, page </a:t>
            </a:r>
            <a:fld id="{C2329066-090E-4AEB-8FB0-A3E3AF3840BB}" type="slidenum">
              <a:rPr lang="de-DE" sz="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‹#›</a:t>
            </a:fld>
            <a:endParaRPr lang="de-DE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110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A338F-FD95-4529-B7D5-D96856BE8655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09240-7C56-4834-A6BE-942EE28ABF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628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9240-7C56-4834-A6BE-942EE28ABFA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572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9240-7C56-4834-A6BE-942EE28ABFA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148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9240-7C56-4834-A6BE-942EE28ABFAF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879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9240-7C56-4834-A6BE-942EE28ABFAF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259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9240-7C56-4834-A6BE-942EE28ABFAF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337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9240-7C56-4834-A6BE-942EE28ABFA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370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9240-7C56-4834-A6BE-942EE28ABFA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375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9240-7C56-4834-A6BE-942EE28ABFA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165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9240-7C56-4834-A6BE-942EE28ABFA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55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9240-7C56-4834-A6BE-942EE28ABFA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591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67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9240-7C56-4834-A6BE-942EE28ABFA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000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515B-B790-4CFC-9EE1-F1BB1500771A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5FA7-50BB-4281-A8F2-3B1A04440C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36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59483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515B-B790-4CFC-9EE1-F1BB1500771A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5FA7-50BB-4281-A8F2-3B1A04440CF8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9642475" y="6176963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0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Ubuntu Mono" panose="020B0509030602030204" pitchFamily="49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0" y="1844824"/>
            <a:ext cx="11856640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4" name="Grafik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9642475" y="6176963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0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10154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424" y="1412778"/>
            <a:ext cx="10363200" cy="930027"/>
          </a:xfrm>
          <a:prstGeom prst="rect">
            <a:avLst/>
          </a:prstGeom>
        </p:spPr>
        <p:txBody>
          <a:bodyPr anchor="ctr"/>
          <a:lstStyle>
            <a:lvl1pPr algn="ctr">
              <a:defRPr sz="5867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256" y="6093301"/>
            <a:ext cx="6156853" cy="564083"/>
          </a:xfrm>
        </p:spPr>
        <p:txBody>
          <a:bodyPr anchor="t"/>
          <a:lstStyle>
            <a:lvl1pPr marL="0" indent="0" algn="l">
              <a:buNone/>
              <a:defRPr sz="2667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609570" indent="0">
              <a:buNone/>
              <a:defRPr sz="2400"/>
            </a:lvl2pPr>
            <a:lvl3pPr marL="1219139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7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2781302"/>
            <a:ext cx="10363200" cy="935039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123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5413" y="2498974"/>
            <a:ext cx="103632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1424" y="4509121"/>
            <a:ext cx="103632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7497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515B-B790-4CFC-9EE1-F1BB1500771A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5FA7-50BB-4281-A8F2-3B1A04440CF8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9642475" y="6176963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4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515B-B790-4CFC-9EE1-F1BB1500771A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5FA7-50BB-4281-A8F2-3B1A04440C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18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94971"/>
            <a:ext cx="4960434" cy="468199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515B-B790-4CFC-9EE1-F1BB1500771A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5FA7-50BB-4281-A8F2-3B1A04440CF8}" type="slidenum">
              <a:rPr lang="de-DE" smtClean="0"/>
              <a:t>‹#›</a:t>
            </a:fld>
            <a:endParaRPr lang="de-DE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55835" y="1494971"/>
            <a:ext cx="5097966" cy="468928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8" name="Grafik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9642475" y="6176963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9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515B-B790-4CFC-9EE1-F1BB1500771A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5FA7-50BB-4281-A8F2-3B1A04440CF8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9642475" y="6176963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9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515B-B790-4CFC-9EE1-F1BB1500771A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5FA7-50BB-4281-A8F2-3B1A04440CF8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9642475" y="6176963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9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515B-B790-4CFC-9EE1-F1BB1500771A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5FA7-50BB-4281-A8F2-3B1A04440CF8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Grafik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9642475" y="6176963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515B-B790-4CFC-9EE1-F1BB1500771A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5FA7-50BB-4281-A8F2-3B1A04440CF8}" type="slidenum">
              <a:rPr lang="de-DE" smtClean="0"/>
              <a:t>‹#›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9642475" y="6176963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5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000">
                <a:latin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515B-B790-4CFC-9EE1-F1BB1500771A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5FA7-50BB-4281-A8F2-3B1A04440CF8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9642475" y="6176963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28675" y="443787"/>
            <a:ext cx="10515600" cy="569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451429"/>
            <a:ext cx="10515600" cy="472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0515B-B790-4CFC-9EE1-F1BB1500771A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B5FA7-50BB-4281-A8F2-3B1A04440C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66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8" r:id="rId4"/>
    <p:sldLayoutId id="2147483663" r:id="rId5"/>
    <p:sldLayoutId id="2147483664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  <p:sldLayoutId id="214748366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17244E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17244E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17244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17244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17244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17244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research/project/drawbridg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649" y="417292"/>
            <a:ext cx="12192000" cy="64516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 bwMode="auto">
          <a:xfrm>
            <a:off x="0" y="415067"/>
            <a:ext cx="12192000" cy="6442933"/>
          </a:xfrm>
          <a:prstGeom prst="rect">
            <a:avLst/>
          </a:prstGeom>
          <a:solidFill>
            <a:srgbClr val="012456">
              <a:alpha val="5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60960" rIns="6096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</a:pPr>
            <a:endParaRPr lang="de-DE" sz="293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about_Containers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000">
                <a:solidFill>
                  <a:schemeClr val="bg1"/>
                </a:solidFill>
                <a:effectLst/>
                <a:latin typeface="Ubuntu Mono" panose="020B0509030602030204"/>
              </a:rPr>
              <a:t>Thorsten Butz</a:t>
            </a:r>
            <a:endParaRPr lang="de-DE" sz="2000" dirty="0">
              <a:solidFill>
                <a:schemeClr val="bg1"/>
              </a:solidFill>
              <a:effectLst/>
              <a:latin typeface="Ubuntu Mono" panose="020B0509030602030204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de-DE">
                <a:solidFill>
                  <a:schemeClr val="bg1"/>
                </a:solidFill>
                <a:latin typeface="Ubuntu Mono" panose="020B0509030602030204"/>
              </a:rPr>
              <a:t>A note from the field</a:t>
            </a:r>
            <a:endParaRPr lang="de-DE" dirty="0">
              <a:solidFill>
                <a:schemeClr val="bg1"/>
              </a:solidFill>
              <a:latin typeface="Ubuntu Mono" panose="020B050903060203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" y="20880"/>
            <a:ext cx="12182475" cy="368781"/>
          </a:xfrm>
          <a:prstGeom prst="rect">
            <a:avLst/>
          </a:prstGeom>
        </p:spPr>
      </p:pic>
      <p:pic>
        <p:nvPicPr>
          <p:cNvPr id="9" name="Grafik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8866677" y="5914775"/>
            <a:ext cx="3055500" cy="70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From drawbridge to Hyper-V containers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2008: Hyper-V</a:t>
            </a:r>
            <a:br>
              <a:rPr lang="de-DE"/>
            </a:br>
            <a:r>
              <a:rPr lang="de-DE" sz="2000"/>
              <a:t>Support for Legacy OS, enlightining modern OS</a:t>
            </a:r>
            <a:endParaRPr lang="de-DE"/>
          </a:p>
          <a:p>
            <a:r>
              <a:rPr lang="de-DE"/>
              <a:t>2011: Research project "</a:t>
            </a:r>
            <a:r>
              <a:rPr lang="de-DE">
                <a:hlinkClick r:id="rId3"/>
              </a:rPr>
              <a:t>Drawbridge</a:t>
            </a:r>
            <a:r>
              <a:rPr lang="de-DE"/>
              <a:t>"</a:t>
            </a:r>
            <a:br>
              <a:rPr lang="de-DE"/>
            </a:br>
            <a:r>
              <a:rPr lang="de-DE" sz="2000"/>
              <a:t>Process isolation container technology for Azure</a:t>
            </a:r>
            <a:endParaRPr lang="de-DE"/>
          </a:p>
          <a:p>
            <a:r>
              <a:rPr lang="de-DE"/>
              <a:t>2013: Microsoft &amp; Docker partnering</a:t>
            </a:r>
            <a:br>
              <a:rPr lang="de-DE"/>
            </a:br>
            <a:r>
              <a:rPr lang="de-DE" sz="2000"/>
              <a:t>Development of a common management interface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992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aring the Basic Architecture of Containers and Docker Across Windows and Linu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9" y="1381005"/>
            <a:ext cx="57150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28674" y="5803880"/>
            <a:ext cx="112617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/>
            </a:br>
            <a:r>
              <a:rPr lang="en-US" sz="1600"/>
              <a:t>"Comparing the Basic Architecture of Containers and Docker Across Windows and Linux", </a:t>
            </a:r>
            <a:br>
              <a:rPr lang="en-US" sz="1600"/>
            </a:br>
            <a:r>
              <a:rPr lang="en-US" sz="1400"/>
              <a:t>https://msdn.microsoft.com/en-us/magazine/mt797649.aspx</a:t>
            </a:r>
            <a:endParaRPr lang="de-DE" sz="1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Containers: Linux vs. Windows</a:t>
            </a:r>
          </a:p>
        </p:txBody>
      </p:sp>
    </p:spTree>
    <p:extLst>
      <p:ext uri="{BB962C8B-B14F-4D97-AF65-F5344CB8AC3E}">
        <p14:creationId xmlns:p14="http://schemas.microsoft.com/office/powerpoint/2010/main" val="214988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Windows isolation modes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Windows supports:</a:t>
            </a:r>
          </a:p>
          <a:p>
            <a:pPr lvl="1"/>
            <a:r>
              <a:rPr lang="en-US" sz="2000"/>
              <a:t>(default)</a:t>
            </a:r>
          </a:p>
          <a:p>
            <a:pPr lvl="1"/>
            <a:r>
              <a:rPr lang="en-US" sz="2000"/>
              <a:t>process</a:t>
            </a:r>
          </a:p>
          <a:p>
            <a:pPr lvl="1"/>
            <a:r>
              <a:rPr lang="en-US" sz="2000"/>
              <a:t>hyperv</a:t>
            </a:r>
          </a:p>
          <a:p>
            <a:r>
              <a:rPr lang="en-US" sz="2400"/>
              <a:t>Hyper-V Container (Hyper-V must be enabled): </a:t>
            </a:r>
            <a:br>
              <a:rPr lang="en-US" sz="2400"/>
            </a:br>
            <a:r>
              <a:rPr lang="en-US" sz="2000"/>
              <a:t>VM worker process "vmwp" on host, each container has it's own csrss process</a:t>
            </a:r>
            <a:endParaRPr lang="en-US" sz="2400"/>
          </a:p>
          <a:p>
            <a:endParaRPr lang="de-DE" sz="24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4973258"/>
            <a:ext cx="10555544" cy="150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8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Setup Windows Server Containers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>
                <a:solidFill>
                  <a:srgbClr val="006400"/>
                </a:solidFill>
              </a:rPr>
              <a:t># Enable Windows feature(s)</a:t>
            </a:r>
            <a:br>
              <a:rPr lang="de-DE">
                <a:solidFill>
                  <a:srgbClr val="006400"/>
                </a:solidFill>
              </a:rPr>
            </a:br>
            <a:r>
              <a:rPr lang="en-US">
                <a:solidFill>
                  <a:srgbClr val="0000FF"/>
                </a:solidFill>
              </a:rPr>
              <a:t>Install-WindowsFeature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srgbClr val="000080"/>
                </a:solidFill>
              </a:rPr>
              <a:t>–Restart -Name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srgbClr val="8A2BE2"/>
                </a:solidFill>
              </a:rPr>
              <a:t>Containers</a:t>
            </a:r>
            <a:br>
              <a:rPr lang="en-US">
                <a:solidFill>
                  <a:srgbClr val="8A2BE2"/>
                </a:solidFill>
              </a:rPr>
            </a:br>
            <a:r>
              <a:rPr lang="en-US">
                <a:solidFill>
                  <a:srgbClr val="0000FF"/>
                </a:solidFill>
              </a:rPr>
              <a:t>Install-WindowsFeature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srgbClr val="000080"/>
                </a:solidFill>
              </a:rPr>
              <a:t>–Restart -Name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srgbClr val="8A2BE2"/>
                </a:solidFill>
              </a:rPr>
              <a:t>Hyper-V    </a:t>
            </a:r>
            <a:r>
              <a:rPr lang="de-DE">
                <a:solidFill>
                  <a:srgbClr val="006400"/>
                </a:solidFill>
              </a:rPr>
              <a:t># Optional</a:t>
            </a:r>
            <a:endParaRPr lang="en-US">
              <a:solidFill>
                <a:srgbClr val="8A2BE2"/>
              </a:solidFill>
            </a:endParaRPr>
          </a:p>
          <a:p>
            <a:r>
              <a:rPr lang="de-DE">
                <a:solidFill>
                  <a:srgbClr val="006400"/>
                </a:solidFill>
              </a:rPr>
              <a:t># Get docker</a:t>
            </a:r>
            <a:br>
              <a:rPr lang="de-DE">
                <a:solidFill>
                  <a:srgbClr val="006400"/>
                </a:solidFill>
              </a:rPr>
            </a:br>
            <a:r>
              <a:rPr lang="en-US">
                <a:solidFill>
                  <a:srgbClr val="0000FF"/>
                </a:solidFill>
              </a:rPr>
              <a:t>Install-Module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srgbClr val="000080"/>
                </a:solidFill>
              </a:rPr>
              <a:t>-Name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srgbClr val="8A2BE2"/>
                </a:solidFill>
              </a:rPr>
              <a:t>DockerMsftProvider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srgbClr val="000080"/>
                </a:solidFill>
              </a:rPr>
              <a:t>-Repository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srgbClr val="8A2BE2"/>
                </a:solidFill>
              </a:rPr>
              <a:t>PSGallery</a:t>
            </a:r>
            <a:br>
              <a:rPr lang="en-US">
                <a:solidFill>
                  <a:srgbClr val="8A2BE2"/>
                </a:solidFill>
              </a:rPr>
            </a:br>
            <a:r>
              <a:rPr lang="de-DE">
                <a:solidFill>
                  <a:srgbClr val="0000FF"/>
                </a:solidFill>
              </a:rPr>
              <a:t>Install-Package</a:t>
            </a:r>
            <a:r>
              <a:rPr lang="de-DE">
                <a:solidFill>
                  <a:prstClr val="black"/>
                </a:solidFill>
              </a:rPr>
              <a:t> </a:t>
            </a:r>
            <a:r>
              <a:rPr lang="de-DE">
                <a:solidFill>
                  <a:srgbClr val="000080"/>
                </a:solidFill>
              </a:rPr>
              <a:t>-Name</a:t>
            </a:r>
            <a:r>
              <a:rPr lang="de-DE">
                <a:solidFill>
                  <a:prstClr val="black"/>
                </a:solidFill>
              </a:rPr>
              <a:t> </a:t>
            </a:r>
            <a:r>
              <a:rPr lang="de-DE">
                <a:solidFill>
                  <a:srgbClr val="8A2BE2"/>
                </a:solidFill>
              </a:rPr>
              <a:t>docker</a:t>
            </a:r>
            <a:r>
              <a:rPr lang="de-DE">
                <a:solidFill>
                  <a:prstClr val="black"/>
                </a:solidFill>
              </a:rPr>
              <a:t> </a:t>
            </a:r>
            <a:r>
              <a:rPr lang="de-DE">
                <a:solidFill>
                  <a:srgbClr val="000080"/>
                </a:solidFill>
              </a:rPr>
              <a:t>-ProviderName</a:t>
            </a:r>
            <a:r>
              <a:rPr lang="de-DE">
                <a:solidFill>
                  <a:prstClr val="black"/>
                </a:solidFill>
              </a:rPr>
              <a:t> </a:t>
            </a:r>
            <a:r>
              <a:rPr lang="de-DE">
                <a:solidFill>
                  <a:srgbClr val="8A2BE2"/>
                </a:solidFill>
              </a:rPr>
              <a:t>DockerMsftProvider</a:t>
            </a:r>
            <a:endParaRPr lang="de-DE">
              <a:solidFill>
                <a:prstClr val="black"/>
              </a:solidFill>
            </a:endParaRPr>
          </a:p>
          <a:p>
            <a:r>
              <a:rPr lang="de-DE">
                <a:solidFill>
                  <a:srgbClr val="006400"/>
                </a:solidFill>
              </a:rPr>
              <a:t># Reboot</a:t>
            </a:r>
            <a:br>
              <a:rPr lang="de-DE">
                <a:solidFill>
                  <a:srgbClr val="006400"/>
                </a:solidFill>
              </a:rPr>
            </a:br>
            <a:r>
              <a:rPr lang="de-DE">
                <a:solidFill>
                  <a:srgbClr val="0000FF"/>
                </a:solidFill>
              </a:rPr>
              <a:t>Restart-Computer </a:t>
            </a:r>
          </a:p>
          <a:p>
            <a:r>
              <a:rPr lang="de-DE">
                <a:solidFill>
                  <a:srgbClr val="006400"/>
                </a:solidFill>
              </a:rPr>
              <a:t># Verify setup</a:t>
            </a:r>
            <a:br>
              <a:rPr lang="de-DE">
                <a:solidFill>
                  <a:srgbClr val="006400"/>
                </a:solidFill>
              </a:rPr>
            </a:br>
            <a:r>
              <a:rPr lang="de-DE">
                <a:solidFill>
                  <a:srgbClr val="0000FF"/>
                </a:solidFill>
              </a:rPr>
              <a:t>Get-ComputeProcess</a:t>
            </a:r>
            <a:br>
              <a:rPr lang="de-DE">
                <a:solidFill>
                  <a:srgbClr val="0000FF"/>
                </a:solidFill>
              </a:rPr>
            </a:br>
            <a:r>
              <a:rPr lang="de-DE">
                <a:solidFill>
                  <a:srgbClr val="0000FF"/>
                </a:solidFill>
              </a:rPr>
              <a:t>docker</a:t>
            </a:r>
            <a:r>
              <a:rPr lang="de-DE">
                <a:solidFill>
                  <a:prstClr val="black"/>
                </a:solidFill>
              </a:rPr>
              <a:t> </a:t>
            </a:r>
            <a:r>
              <a:rPr lang="de-DE">
                <a:solidFill>
                  <a:srgbClr val="8A2BE2"/>
                </a:solidFill>
              </a:rPr>
              <a:t>version</a:t>
            </a:r>
            <a:br>
              <a:rPr lang="de-DE">
                <a:solidFill>
                  <a:srgbClr val="8A2BE2"/>
                </a:solidFill>
              </a:rPr>
            </a:br>
            <a:r>
              <a:rPr lang="de-DE">
                <a:solidFill>
                  <a:srgbClr val="0000FF"/>
                </a:solidFill>
              </a:rPr>
              <a:t>docker</a:t>
            </a:r>
            <a:r>
              <a:rPr lang="de-DE">
                <a:solidFill>
                  <a:prstClr val="black"/>
                </a:solidFill>
              </a:rPr>
              <a:t> </a:t>
            </a:r>
            <a:r>
              <a:rPr lang="de-DE">
                <a:solidFill>
                  <a:srgbClr val="8A2BE2"/>
                </a:solidFill>
              </a:rPr>
              <a:t>info</a:t>
            </a:r>
            <a:endParaRPr lang="de-DE">
              <a:solidFill>
                <a:prstClr val="black"/>
              </a:solidFill>
            </a:endParaRPr>
          </a:p>
          <a:p>
            <a:endParaRPr lang="en-US">
              <a:solidFill>
                <a:srgbClr val="000080"/>
              </a:solidFill>
            </a:endParaRPr>
          </a:p>
          <a:p>
            <a:endParaRPr lang="de-DE"/>
          </a:p>
        </p:txBody>
      </p:sp>
      <p:sp>
        <p:nvSpPr>
          <p:cNvPr id="4" name="TextBox 3"/>
          <p:cNvSpPr txBox="1"/>
          <p:nvPr/>
        </p:nvSpPr>
        <p:spPr>
          <a:xfrm rot="16200000">
            <a:off x="-3198167" y="3198169"/>
            <a:ext cx="685800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2200"/>
              </a:spcBef>
            </a:pPr>
            <a:r>
              <a:rPr lang="de-DE" sz="2400"/>
              <a:t>WINDOWS SERVER</a:t>
            </a:r>
          </a:p>
        </p:txBody>
      </p:sp>
    </p:spTree>
    <p:extLst>
      <p:ext uri="{BB962C8B-B14F-4D97-AF65-F5344CB8AC3E}">
        <p14:creationId xmlns:p14="http://schemas.microsoft.com/office/powerpoint/2010/main" val="533322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142875"/>
            <a:ext cx="999172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4848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96862"/>
              </p:ext>
            </p:extLst>
          </p:nvPr>
        </p:nvGraphicFramePr>
        <p:xfrm>
          <a:off x="828675" y="1407886"/>
          <a:ext cx="10087429" cy="4025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858">
                  <a:extLst>
                    <a:ext uri="{9D8B030D-6E8A-4147-A177-3AD203B41FA5}">
                      <a16:colId xmlns:a16="http://schemas.microsoft.com/office/drawing/2014/main" val="1222791340"/>
                    </a:ext>
                  </a:extLst>
                </a:gridCol>
                <a:gridCol w="1285195">
                  <a:extLst>
                    <a:ext uri="{9D8B030D-6E8A-4147-A177-3AD203B41FA5}">
                      <a16:colId xmlns:a16="http://schemas.microsoft.com/office/drawing/2014/main" val="966291534"/>
                    </a:ext>
                  </a:extLst>
                </a:gridCol>
                <a:gridCol w="1518376">
                  <a:extLst>
                    <a:ext uri="{9D8B030D-6E8A-4147-A177-3AD203B41FA5}">
                      <a16:colId xmlns:a16="http://schemas.microsoft.com/office/drawing/2014/main" val="940815963"/>
                    </a:ext>
                  </a:extLst>
                </a:gridCol>
                <a:gridCol w="1232742">
                  <a:extLst>
                    <a:ext uri="{9D8B030D-6E8A-4147-A177-3AD203B41FA5}">
                      <a16:colId xmlns:a16="http://schemas.microsoft.com/office/drawing/2014/main" val="3710761200"/>
                    </a:ext>
                  </a:extLst>
                </a:gridCol>
                <a:gridCol w="1282136">
                  <a:extLst>
                    <a:ext uri="{9D8B030D-6E8A-4147-A177-3AD203B41FA5}">
                      <a16:colId xmlns:a16="http://schemas.microsoft.com/office/drawing/2014/main" val="2849305520"/>
                    </a:ext>
                  </a:extLst>
                </a:gridCol>
                <a:gridCol w="1441061">
                  <a:extLst>
                    <a:ext uri="{9D8B030D-6E8A-4147-A177-3AD203B41FA5}">
                      <a16:colId xmlns:a16="http://schemas.microsoft.com/office/drawing/2014/main" val="2824820330"/>
                    </a:ext>
                  </a:extLst>
                </a:gridCol>
                <a:gridCol w="1441061">
                  <a:extLst>
                    <a:ext uri="{9D8B030D-6E8A-4147-A177-3AD203B41FA5}">
                      <a16:colId xmlns:a16="http://schemas.microsoft.com/office/drawing/2014/main" val="524441415"/>
                    </a:ext>
                  </a:extLst>
                </a:gridCol>
              </a:tblGrid>
              <a:tr h="782312"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HOST OS</a:t>
                      </a:r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000"/>
                        <a:t>Windows Server Container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000"/>
                        <a:t>Hyper-V </a:t>
                      </a:r>
                      <a:br>
                        <a:rPr lang="de-DE" sz="2000"/>
                      </a:br>
                      <a:r>
                        <a:rPr lang="de-DE" sz="2000"/>
                        <a:t>Container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000"/>
                        <a:t>Linux </a:t>
                      </a:r>
                      <a:br>
                        <a:rPr lang="de-DE" sz="2000"/>
                      </a:br>
                      <a:r>
                        <a:rPr lang="de-DE" sz="2000"/>
                        <a:t>Container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59571"/>
                  </a:ext>
                </a:extLst>
              </a:tr>
              <a:tr h="782312">
                <a:tc>
                  <a:txBody>
                    <a:bodyPr/>
                    <a:lstStyle/>
                    <a:p>
                      <a:pPr algn="l"/>
                      <a:endParaRPr lang="de-DE" sz="20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Nano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Core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Nano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Core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Hyper-V VM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LinuxKit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4962639"/>
                  </a:ext>
                </a:extLst>
              </a:tr>
              <a:tr h="559513">
                <a:tc>
                  <a:txBody>
                    <a:bodyPr/>
                    <a:lstStyle/>
                    <a:p>
                      <a:pPr algn="l"/>
                      <a:r>
                        <a:rPr lang="de-DE" sz="2000"/>
                        <a:t>WS 2016 Nano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>
                          <a:solidFill>
                            <a:schemeClr val="accent6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de-DE" sz="2400" b="1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>
                          <a:solidFill>
                            <a:srgbClr val="FF0000"/>
                          </a:solidFill>
                        </a:rPr>
                        <a:t>-</a:t>
                      </a:r>
                      <a:endParaRPr lang="de-DE" sz="2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>
                          <a:solidFill>
                            <a:schemeClr val="accent6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de-DE" sz="2400" b="1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>
                          <a:solidFill>
                            <a:schemeClr val="accent6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de-DE" sz="2400" b="1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de-DE" sz="2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/>
                        <a:t>? 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5331179"/>
                  </a:ext>
                </a:extLst>
              </a:tr>
              <a:tr h="559513">
                <a:tc>
                  <a:txBody>
                    <a:bodyPr/>
                    <a:lstStyle/>
                    <a:p>
                      <a:pPr algn="l"/>
                      <a:r>
                        <a:rPr lang="de-DE" sz="2000"/>
                        <a:t>WS 2016 Core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>
                          <a:solidFill>
                            <a:schemeClr val="accent6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de-DE" sz="2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>
                          <a:solidFill>
                            <a:schemeClr val="accent6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de-DE" sz="2400" b="1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>
                          <a:solidFill>
                            <a:schemeClr val="accent6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de-DE" sz="2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>
                          <a:solidFill>
                            <a:schemeClr val="accent6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de-DE" sz="2400" b="1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de-DE" sz="2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/>
                        <a:t>?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52116584"/>
                  </a:ext>
                </a:extLst>
              </a:tr>
              <a:tr h="559513">
                <a:tc>
                  <a:txBody>
                    <a:bodyPr/>
                    <a:lstStyle/>
                    <a:p>
                      <a:pPr algn="l"/>
                      <a:r>
                        <a:rPr lang="de-DE" sz="2000"/>
                        <a:t>WS 2016 SaD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>
                          <a:solidFill>
                            <a:schemeClr val="accent6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de-DE" sz="2400" b="1">
                        <a:solidFill>
                          <a:schemeClr val="accent6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>
                          <a:solidFill>
                            <a:schemeClr val="accent6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de-DE" sz="2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>
                          <a:solidFill>
                            <a:schemeClr val="accent6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de-DE" sz="2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>
                          <a:solidFill>
                            <a:schemeClr val="accent6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de-DE" sz="2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de-DE" sz="2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/>
                        <a:t>?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92951310"/>
                  </a:ext>
                </a:extLst>
              </a:tr>
              <a:tr h="782312">
                <a:tc>
                  <a:txBody>
                    <a:bodyPr/>
                    <a:lstStyle/>
                    <a:p>
                      <a:pPr algn="l"/>
                      <a:r>
                        <a:rPr lang="de-DE" sz="2000"/>
                        <a:t>Windows 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>
                          <a:solidFill>
                            <a:srgbClr val="FF0000"/>
                          </a:solidFill>
                        </a:rPr>
                        <a:t>-</a:t>
                      </a:r>
                      <a:endParaRPr lang="de-DE" sz="2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>
                          <a:solidFill>
                            <a:schemeClr val="accent6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de-DE" sz="2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>
                          <a:solidFill>
                            <a:schemeClr val="accent6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de-DE" sz="2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>
                          <a:solidFill>
                            <a:schemeClr val="accent6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de-DE" sz="2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/>
                        <a:t>?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7770792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Combinations</a:t>
            </a:r>
          </a:p>
        </p:txBody>
      </p:sp>
    </p:spTree>
    <p:extLst>
      <p:ext uri="{BB962C8B-B14F-4D97-AF65-F5344CB8AC3E}">
        <p14:creationId xmlns:p14="http://schemas.microsoft.com/office/powerpoint/2010/main" val="1804902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4294967295"/>
          </p:nvPr>
        </p:nvSpPr>
        <p:spPr>
          <a:xfrm>
            <a:off x="1589" y="0"/>
            <a:ext cx="12188825" cy="6858000"/>
          </a:xfrm>
          <a:solidFill>
            <a:srgbClr val="012456"/>
          </a:solidFill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2000" spc="220">
              <a:solidFill>
                <a:schemeClr val="bg1"/>
              </a:solidFill>
              <a:latin typeface="Corbel" panose="020B0503020204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2000" spc="220">
              <a:solidFill>
                <a:schemeClr val="bg1"/>
              </a:solidFill>
              <a:latin typeface="Corbel" panose="020B0503020204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2000" spc="220">
              <a:solidFill>
                <a:schemeClr val="bg1"/>
              </a:solidFill>
              <a:latin typeface="Corbel" panose="020B0503020204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2000" spc="220">
              <a:solidFill>
                <a:schemeClr val="bg1"/>
              </a:solidFill>
              <a:latin typeface="Corbel" panose="020B0503020204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3500" spc="220">
              <a:solidFill>
                <a:schemeClr val="bg1"/>
              </a:solidFill>
              <a:latin typeface="Corbel" panose="020B0503020204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2400" spc="220">
              <a:solidFill>
                <a:schemeClr val="bg1"/>
              </a:solidFill>
              <a:latin typeface="Corbel" panose="020B0503020204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spc="220">
                <a:solidFill>
                  <a:schemeClr val="bg1"/>
                </a:solidFill>
                <a:latin typeface="Corbel" panose="020B05030202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KEEP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spc="220">
                <a:solidFill>
                  <a:schemeClr val="bg1"/>
                </a:solidFill>
                <a:latin typeface="Corbel" panose="020B05030202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CALM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spc="220">
                <a:solidFill>
                  <a:schemeClr val="bg1"/>
                </a:solidFill>
                <a:latin typeface="Corbel" panose="020B05030202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IT'S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spc="220">
                <a:solidFill>
                  <a:schemeClr val="bg1"/>
                </a:solidFill>
                <a:latin typeface="Corbel" panose="020B05030202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DEMO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spc="220">
                <a:solidFill>
                  <a:schemeClr val="bg1"/>
                </a:solidFill>
                <a:latin typeface="Corbel" panose="020B05030202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TIME</a:t>
            </a:r>
          </a:p>
        </p:txBody>
      </p:sp>
      <p:pic>
        <p:nvPicPr>
          <p:cNvPr id="3077" name="Picture 5" descr="C:\Users\ba\Downloads\yiog5bM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956" y="145140"/>
            <a:ext cx="2233061" cy="22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582800" y="7090620"/>
            <a:ext cx="1476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/>
              <a:t>Corbel 57, 28</a:t>
            </a:r>
          </a:p>
        </p:txBody>
      </p:sp>
    </p:spTree>
    <p:extLst>
      <p:ext uri="{BB962C8B-B14F-4D97-AF65-F5344CB8AC3E}">
        <p14:creationId xmlns:p14="http://schemas.microsoft.com/office/powerpoint/2010/main" val="73680115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Dazed and confused 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de-DE"/>
              <a:t>Docker Toolbox</a:t>
            </a:r>
            <a:br>
              <a:rPr lang="de-DE"/>
            </a:br>
            <a:r>
              <a:rPr lang="de-DE" sz="2400"/>
              <a:t>Legacy: "older Mac + Windows OS",</a:t>
            </a:r>
            <a:br>
              <a:rPr lang="de-DE" sz="2400"/>
            </a:br>
            <a:r>
              <a:rPr lang="de-DE" sz="2400"/>
              <a:t>uses Virtualbox</a:t>
            </a:r>
            <a:endParaRPr lang="de-DE"/>
          </a:p>
          <a:p>
            <a:pPr marL="514350" indent="-514350">
              <a:buAutoNum type="alphaLcParenR"/>
            </a:pPr>
            <a:r>
              <a:rPr lang="de-DE"/>
              <a:t>Docker for Windows</a:t>
            </a:r>
            <a:br>
              <a:rPr lang="de-DE"/>
            </a:br>
            <a:r>
              <a:rPr lang="de-DE" sz="2400"/>
              <a:t>uses Hyper-V  + Windows Containers</a:t>
            </a:r>
            <a:br>
              <a:rPr lang="de-DE" sz="2400"/>
            </a:br>
            <a:r>
              <a:rPr lang="de-DE" sz="2400"/>
              <a:t>Linux + Windows Containers</a:t>
            </a:r>
            <a:endParaRPr lang="de-DE"/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de-DE"/>
              <a:t>Containers for Windows</a:t>
            </a:r>
            <a:br>
              <a:rPr lang="de-DE"/>
            </a:br>
            <a:r>
              <a:rPr lang="de-DE" sz="2400"/>
              <a:t>native Windows Containers, </a:t>
            </a:r>
            <a:br>
              <a:rPr lang="de-DE" sz="2400"/>
            </a:br>
            <a:r>
              <a:rPr lang="de-DE" sz="2400"/>
              <a:t>no (G)UI, Isolation: Hyper-V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endParaRPr lang="de-DE"/>
          </a:p>
          <a:p>
            <a:pPr marL="514350" indent="-514350">
              <a:buAutoNum type="alphaLcParenR"/>
            </a:pPr>
            <a:endParaRPr lang="de-D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541" y="4687305"/>
            <a:ext cx="3952875" cy="1971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941" y="2716380"/>
            <a:ext cx="1619250" cy="1590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8288" y="548468"/>
            <a:ext cx="2262556" cy="1893005"/>
          </a:xfrm>
          <a:prstGeom prst="rect">
            <a:avLst/>
          </a:prstGeom>
        </p:spPr>
      </p:pic>
      <p:cxnSp>
        <p:nvCxnSpPr>
          <p:cNvPr id="17" name="Gerade Verbindung mit Pfeil 11"/>
          <p:cNvCxnSpPr>
            <a:cxnSpLocks/>
          </p:cNvCxnSpPr>
          <p:nvPr/>
        </p:nvCxnSpPr>
        <p:spPr>
          <a:xfrm flipH="1">
            <a:off x="5785796" y="1884232"/>
            <a:ext cx="1148190" cy="0"/>
          </a:xfrm>
          <a:prstGeom prst="straightConnector1">
            <a:avLst/>
          </a:prstGeom>
          <a:ln w="38100">
            <a:solidFill>
              <a:srgbClr val="FD010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1"/>
          <p:cNvCxnSpPr>
            <a:cxnSpLocks/>
          </p:cNvCxnSpPr>
          <p:nvPr/>
        </p:nvCxnSpPr>
        <p:spPr>
          <a:xfrm flipH="1">
            <a:off x="5861996" y="3317082"/>
            <a:ext cx="1106785" cy="0"/>
          </a:xfrm>
          <a:prstGeom prst="straightConnector1">
            <a:avLst/>
          </a:prstGeom>
          <a:ln w="38100">
            <a:solidFill>
              <a:srgbClr val="3C639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11"/>
          <p:cNvCxnSpPr>
            <a:cxnSpLocks/>
          </p:cNvCxnSpPr>
          <p:nvPr/>
        </p:nvCxnSpPr>
        <p:spPr>
          <a:xfrm flipH="1">
            <a:off x="5846837" y="4849939"/>
            <a:ext cx="1121944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16200000">
            <a:off x="-3198167" y="3198169"/>
            <a:ext cx="6858000" cy="461665"/>
          </a:xfrm>
          <a:prstGeom prst="rect">
            <a:avLst/>
          </a:prstGeom>
          <a:solidFill>
            <a:srgbClr val="D0E2FE"/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2200"/>
              </a:spcBef>
            </a:pPr>
            <a:r>
              <a:rPr lang="de-DE" sz="2400"/>
              <a:t>DESKTOP</a:t>
            </a:r>
          </a:p>
        </p:txBody>
      </p:sp>
    </p:spTree>
    <p:extLst>
      <p:ext uri="{BB962C8B-B14F-4D97-AF65-F5344CB8AC3E}">
        <p14:creationId xmlns:p14="http://schemas.microsoft.com/office/powerpoint/2010/main" val="2333975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Install "Docker for Windows" (on Win 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>
                <a:solidFill>
                  <a:srgbClr val="006400"/>
                </a:solidFill>
              </a:rPr>
              <a:t>#Requires -RunAsAdministrator</a:t>
            </a:r>
            <a:endParaRPr lang="de-DE">
              <a:solidFill>
                <a:prstClr val="black"/>
              </a:solidFill>
            </a:endParaRPr>
          </a:p>
          <a:p>
            <a:r>
              <a:rPr lang="en-US">
                <a:solidFill>
                  <a:srgbClr val="0000FF"/>
                </a:solidFill>
              </a:rPr>
              <a:t>Enable-WindowsOptionalFeature</a:t>
            </a:r>
            <a:r>
              <a:rPr lang="en-US">
                <a:solidFill>
                  <a:prstClr val="black"/>
                </a:solidFill>
              </a:rPr>
              <a:t> –</a:t>
            </a:r>
            <a:r>
              <a:rPr lang="en-US">
                <a:solidFill>
                  <a:srgbClr val="000080"/>
                </a:solidFill>
              </a:rPr>
              <a:t>Online </a:t>
            </a:r>
            <a:r>
              <a:rPr lang="en-US">
                <a:solidFill>
                  <a:prstClr val="black"/>
                </a:solidFill>
              </a:rPr>
              <a:t> -No</a:t>
            </a:r>
            <a:r>
              <a:rPr lang="en-US">
                <a:solidFill>
                  <a:srgbClr val="000080"/>
                </a:solidFill>
              </a:rPr>
              <a:t>Restart </a:t>
            </a:r>
            <a:br>
              <a:rPr lang="en-US">
                <a:solidFill>
                  <a:srgbClr val="000080"/>
                </a:solidFill>
              </a:rPr>
            </a:br>
            <a:r>
              <a:rPr lang="en-US">
                <a:solidFill>
                  <a:srgbClr val="000080"/>
                </a:solidFill>
              </a:rPr>
              <a:t>	</a:t>
            </a:r>
            <a:r>
              <a:rPr lang="en-US">
                <a:solidFill>
                  <a:prstClr val="black"/>
                </a:solidFill>
              </a:rPr>
              <a:t>-Fea</a:t>
            </a:r>
            <a:r>
              <a:rPr lang="en-US">
                <a:solidFill>
                  <a:srgbClr val="000080"/>
                </a:solidFill>
              </a:rPr>
              <a:t>tureName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srgbClr val="8B0000"/>
                </a:solidFill>
              </a:rPr>
              <a:t>'Microsoft-Hyper-V-All','Containers'</a:t>
            </a:r>
            <a:br>
              <a:rPr lang="en-US">
                <a:solidFill>
                  <a:srgbClr val="8B0000"/>
                </a:solidFill>
              </a:rPr>
            </a:br>
            <a:r>
              <a:rPr lang="de-DE">
                <a:solidFill>
                  <a:srgbClr val="0000FF"/>
                </a:solidFill>
              </a:rPr>
              <a:t>Invoke-WebRequest</a:t>
            </a:r>
            <a:r>
              <a:rPr lang="de-DE">
                <a:solidFill>
                  <a:prstClr val="black"/>
                </a:solidFill>
              </a:rPr>
              <a:t> </a:t>
            </a:r>
            <a:br>
              <a:rPr lang="de-DE">
                <a:solidFill>
                  <a:prstClr val="black"/>
                </a:solidFill>
              </a:rPr>
            </a:br>
            <a:r>
              <a:rPr lang="de-DE">
                <a:solidFill>
                  <a:prstClr val="black"/>
                </a:solidFill>
              </a:rPr>
              <a:t>	</a:t>
            </a:r>
            <a:r>
              <a:rPr lang="de-DE">
                <a:solidFill>
                  <a:srgbClr val="000080"/>
                </a:solidFill>
              </a:rPr>
              <a:t>-uri</a:t>
            </a:r>
            <a:r>
              <a:rPr lang="de-DE">
                <a:solidFill>
                  <a:prstClr val="black"/>
                </a:solidFill>
              </a:rPr>
              <a:t> </a:t>
            </a:r>
            <a:r>
              <a:rPr lang="de-DE">
                <a:solidFill>
                  <a:srgbClr val="8B0000"/>
                </a:solidFill>
              </a:rPr>
              <a:t>'https://download.docker.com/win/stable/InstallDocker.msi'</a:t>
            </a:r>
            <a:r>
              <a:rPr lang="de-DE">
                <a:solidFill>
                  <a:prstClr val="black"/>
                </a:solidFill>
              </a:rPr>
              <a:t> </a:t>
            </a:r>
          </a:p>
          <a:p>
            <a:r>
              <a:rPr lang="de-DE">
                <a:solidFill>
                  <a:prstClr val="black"/>
                </a:solidFill>
              </a:rPr>
              <a:t>	</a:t>
            </a:r>
            <a:r>
              <a:rPr lang="de-DE">
                <a:solidFill>
                  <a:srgbClr val="000080"/>
                </a:solidFill>
              </a:rPr>
              <a:t>-OutFile</a:t>
            </a:r>
            <a:r>
              <a:rPr lang="de-DE">
                <a:solidFill>
                  <a:prstClr val="black"/>
                </a:solidFill>
              </a:rPr>
              <a:t> </a:t>
            </a:r>
            <a:r>
              <a:rPr lang="de-DE">
                <a:solidFill>
                  <a:srgbClr val="8B0000"/>
                </a:solidFill>
              </a:rPr>
              <a:t>'c:\InstallDocker.msi'</a:t>
            </a:r>
            <a:endParaRPr lang="de-DE">
              <a:solidFill>
                <a:prstClr val="black"/>
              </a:solidFill>
            </a:endParaRPr>
          </a:p>
          <a:p>
            <a:r>
              <a:rPr lang="de-DE">
                <a:solidFill>
                  <a:srgbClr val="0000FF"/>
                </a:solidFill>
              </a:rPr>
              <a:t>msiexec.exe</a:t>
            </a:r>
            <a:r>
              <a:rPr lang="de-DE">
                <a:solidFill>
                  <a:prstClr val="black"/>
                </a:solidFill>
              </a:rPr>
              <a:t> </a:t>
            </a:r>
            <a:r>
              <a:rPr lang="de-DE">
                <a:solidFill>
                  <a:srgbClr val="8A2BE2"/>
                </a:solidFill>
              </a:rPr>
              <a:t>/i</a:t>
            </a:r>
            <a:r>
              <a:rPr lang="de-DE">
                <a:solidFill>
                  <a:prstClr val="black"/>
                </a:solidFill>
              </a:rPr>
              <a:t> </a:t>
            </a:r>
            <a:r>
              <a:rPr lang="de-DE">
                <a:solidFill>
                  <a:srgbClr val="8B0000"/>
                </a:solidFill>
              </a:rPr>
              <a:t>'c:\InstallDocker.msi'</a:t>
            </a:r>
            <a:r>
              <a:rPr lang="de-DE">
                <a:solidFill>
                  <a:prstClr val="black"/>
                </a:solidFill>
              </a:rPr>
              <a:t> </a:t>
            </a:r>
            <a:r>
              <a:rPr lang="de-DE">
                <a:solidFill>
                  <a:srgbClr val="8A2BE2"/>
                </a:solidFill>
              </a:rPr>
              <a:t>/passive</a:t>
            </a:r>
            <a:r>
              <a:rPr lang="de-DE">
                <a:solidFill>
                  <a:prstClr val="black"/>
                </a:solidFill>
              </a:rPr>
              <a:t> </a:t>
            </a:r>
            <a:r>
              <a:rPr lang="de-DE">
                <a:solidFill>
                  <a:srgbClr val="8A2BE2"/>
                </a:solidFill>
              </a:rPr>
              <a:t>/forcerestart </a:t>
            </a:r>
          </a:p>
          <a:p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400" y="5854700"/>
            <a:ext cx="45466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06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"Docker on Windows" (April 2017)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"Community Edition"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>
                <a:latin typeface="Consolas" panose="020B0609020204030204" pitchFamily="49" charset="0"/>
              </a:rPr>
              <a:t>docker version:</a:t>
            </a:r>
            <a:br>
              <a:rPr lang="de-DE" sz="2400" b="1">
                <a:latin typeface="Consolas" panose="020B0609020204030204" pitchFamily="49" charset="0"/>
              </a:rPr>
            </a:br>
            <a:r>
              <a:rPr lang="de-DE" sz="2000" b="1">
                <a:latin typeface="Consolas" panose="020B0609020204030204" pitchFamily="49" charset="0"/>
              </a:rPr>
              <a:t>Version 17.03.1-ce (Client, Server)</a:t>
            </a:r>
            <a:endParaRPr lang="de-DE" sz="2400" b="1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Supports Windows Containers, </a:t>
            </a:r>
            <a:br>
              <a:rPr lang="de-DE" sz="2400"/>
            </a:br>
            <a:r>
              <a:rPr lang="de-DE" sz="2000"/>
              <a:t>Hyper-V isolation only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Supports Linux Containers</a:t>
            </a:r>
            <a:br>
              <a:rPr lang="de-DE" sz="2400"/>
            </a:br>
            <a:r>
              <a:rPr lang="de-DE" sz="2000"/>
              <a:t>via Alpine Linux VM in Hyper-V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7850" y="0"/>
            <a:ext cx="2854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7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Get-Help about_me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494971"/>
            <a:ext cx="7175500" cy="4262362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de-DE" sz="2400">
                <a:solidFill>
                  <a:srgbClr val="FF4500"/>
                </a:solidFill>
                <a:latin typeface="Consolas" panose="020B0609020204030204" pitchFamily="49" charset="0"/>
              </a:rPr>
              <a:t>$speaker</a:t>
            </a:r>
            <a:r>
              <a:rPr lang="de-DE" sz="2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e-DE" sz="240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de-DE" sz="24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e-DE" sz="2400">
                <a:latin typeface="Ubuntu Mono" panose="020B0509030602030204"/>
              </a:rPr>
              <a:t>@{</a:t>
            </a:r>
          </a:p>
          <a:p>
            <a:pPr marL="457200" lvl="1" indent="0">
              <a:buNone/>
            </a:pPr>
            <a:r>
              <a:rPr lang="de-DE">
                <a:latin typeface="Ubuntu Mono" panose="020B0509030602030204"/>
              </a:rPr>
              <a:t>name </a:t>
            </a:r>
            <a:r>
              <a:rPr lang="de-DE">
                <a:solidFill>
                  <a:srgbClr val="A9A9A9"/>
                </a:solidFill>
                <a:latin typeface="Ubuntu Mono" panose="020B0509030602030204"/>
              </a:rPr>
              <a:t>=</a:t>
            </a:r>
            <a:r>
              <a:rPr lang="de-DE">
                <a:solidFill>
                  <a:prstClr val="black"/>
                </a:solidFill>
                <a:latin typeface="Ubuntu Mono" panose="020B0509030602030204"/>
              </a:rPr>
              <a:t> </a:t>
            </a:r>
            <a:r>
              <a:rPr lang="de-DE">
                <a:solidFill>
                  <a:srgbClr val="8B0000"/>
                </a:solidFill>
                <a:latin typeface="Ubuntu Mono" panose="020B0509030602030204"/>
              </a:rPr>
              <a:t>Thorsten Butz</a:t>
            </a:r>
            <a:endParaRPr lang="de-DE">
              <a:solidFill>
                <a:prstClr val="black"/>
              </a:solidFill>
              <a:latin typeface="Ubuntu Mono" panose="020B0509030602030204"/>
            </a:endParaRPr>
          </a:p>
          <a:p>
            <a:pPr marL="457200" lvl="1" indent="0">
              <a:buNone/>
            </a:pPr>
            <a:r>
              <a:rPr lang="de-DE">
                <a:solidFill>
                  <a:prstClr val="black"/>
                </a:solidFill>
                <a:latin typeface="Ubuntu Mono" panose="020B0509030602030204"/>
              </a:rPr>
              <a:t>jobrole </a:t>
            </a:r>
            <a:r>
              <a:rPr lang="de-DE">
                <a:solidFill>
                  <a:srgbClr val="A9A9A9"/>
                </a:solidFill>
                <a:latin typeface="Ubuntu Mono" panose="020B0509030602030204"/>
              </a:rPr>
              <a:t>=</a:t>
            </a:r>
            <a:r>
              <a:rPr lang="de-DE">
                <a:solidFill>
                  <a:prstClr val="black"/>
                </a:solidFill>
                <a:latin typeface="Ubuntu Mono" panose="020B0509030602030204"/>
              </a:rPr>
              <a:t> </a:t>
            </a:r>
            <a:r>
              <a:rPr lang="de-DE">
                <a:solidFill>
                  <a:srgbClr val="8B0000"/>
                </a:solidFill>
                <a:latin typeface="Ubuntu Mono" panose="020B0509030602030204"/>
              </a:rPr>
              <a:t>Trainer, Consultant, Author</a:t>
            </a:r>
            <a:endParaRPr lang="de-DE">
              <a:solidFill>
                <a:prstClr val="black"/>
              </a:solidFill>
              <a:latin typeface="Ubuntu Mono" panose="020B0509030602030204"/>
            </a:endParaRPr>
          </a:p>
          <a:p>
            <a:pPr marL="457200" lvl="1" indent="0">
              <a:buNone/>
            </a:pPr>
            <a:r>
              <a:rPr lang="de-DE">
                <a:solidFill>
                  <a:prstClr val="black"/>
                </a:solidFill>
                <a:latin typeface="Ubuntu Mono" panose="020B0509030602030204"/>
              </a:rPr>
              <a:t>certification </a:t>
            </a:r>
            <a:r>
              <a:rPr lang="de-DE">
                <a:solidFill>
                  <a:srgbClr val="A9A9A9"/>
                </a:solidFill>
                <a:latin typeface="Ubuntu Mono" panose="020B0509030602030204"/>
              </a:rPr>
              <a:t>= </a:t>
            </a:r>
            <a:r>
              <a:rPr lang="de-DE">
                <a:solidFill>
                  <a:srgbClr val="8B0000"/>
                </a:solidFill>
                <a:latin typeface="Ubuntu Mono" panose="020B0509030602030204"/>
              </a:rPr>
              <a:t>MC*,LPIC-2</a:t>
            </a:r>
            <a:endParaRPr lang="de-DE">
              <a:solidFill>
                <a:prstClr val="black"/>
              </a:solidFill>
              <a:latin typeface="Ubuntu Mono" panose="020B0509030602030204"/>
            </a:endParaRPr>
          </a:p>
          <a:p>
            <a:pPr marL="457200" lvl="1" indent="0">
              <a:buNone/>
            </a:pPr>
            <a:r>
              <a:rPr lang="de-DE">
                <a:solidFill>
                  <a:prstClr val="black"/>
                </a:solidFill>
                <a:latin typeface="Ubuntu Mono" panose="020B0509030602030204"/>
              </a:rPr>
              <a:t>^     </a:t>
            </a:r>
            <a:r>
              <a:rPr lang="de-DE">
                <a:solidFill>
                  <a:srgbClr val="A9A9A9"/>
                </a:solidFill>
                <a:latin typeface="Ubuntu Mono" panose="020B0509030602030204"/>
              </a:rPr>
              <a:t>=</a:t>
            </a:r>
            <a:r>
              <a:rPr lang="de-DE">
                <a:solidFill>
                  <a:prstClr val="black"/>
                </a:solidFill>
                <a:latin typeface="Ubuntu Mono" panose="020B0509030602030204"/>
              </a:rPr>
              <a:t> </a:t>
            </a:r>
            <a:r>
              <a:rPr lang="de-DE">
                <a:solidFill>
                  <a:srgbClr val="8B0000"/>
                </a:solidFill>
                <a:latin typeface="Ubuntu Mono" panose="020B0509030602030204"/>
              </a:rPr>
              <a:t>thorstenbutz</a:t>
            </a:r>
            <a:endParaRPr lang="de-DE">
              <a:solidFill>
                <a:prstClr val="black"/>
              </a:solidFill>
              <a:latin typeface="Ubuntu Mono" panose="020B0509030602030204"/>
            </a:endParaRPr>
          </a:p>
          <a:p>
            <a:pPr marL="457200" lvl="1" indent="0">
              <a:buNone/>
            </a:pPr>
            <a:r>
              <a:rPr lang="de-DE">
                <a:solidFill>
                  <a:srgbClr val="A9A9A9"/>
                </a:solidFill>
                <a:latin typeface="Ubuntu Mono" panose="020B0509030602030204"/>
              </a:rPr>
              <a:t>       =</a:t>
            </a:r>
            <a:r>
              <a:rPr lang="de-DE">
                <a:solidFill>
                  <a:prstClr val="black"/>
                </a:solidFill>
                <a:latin typeface="Ubuntu Mono" panose="020B0509030602030204"/>
              </a:rPr>
              <a:t> </a:t>
            </a:r>
            <a:r>
              <a:rPr lang="de-DE">
                <a:solidFill>
                  <a:srgbClr val="8B0000"/>
                </a:solidFill>
                <a:latin typeface="Ubuntu Mono" panose="020B0509030602030204"/>
              </a:rPr>
              <a:t>facebook.com/thbutz</a:t>
            </a:r>
            <a:endParaRPr lang="de-DE">
              <a:solidFill>
                <a:prstClr val="black"/>
              </a:solidFill>
              <a:latin typeface="Ubuntu Mono" panose="020B0509030602030204"/>
            </a:endParaRPr>
          </a:p>
          <a:p>
            <a:pPr marL="457200" lvl="1" indent="0">
              <a:buNone/>
            </a:pPr>
            <a:r>
              <a:rPr lang="de-DE">
                <a:solidFill>
                  <a:prstClr val="black"/>
                </a:solidFill>
                <a:latin typeface="Ubuntu Mono" panose="020B0509030602030204"/>
              </a:rPr>
              <a:t>  </a:t>
            </a:r>
            <a:r>
              <a:rPr lang="de-DE">
                <a:solidFill>
                  <a:srgbClr val="A9A9A9"/>
                </a:solidFill>
                <a:latin typeface="Ubuntu Mono" panose="020B0509030602030204"/>
              </a:rPr>
              <a:t>     =</a:t>
            </a:r>
            <a:r>
              <a:rPr lang="de-DE">
                <a:solidFill>
                  <a:prstClr val="black"/>
                </a:solidFill>
                <a:latin typeface="Ubuntu Mono" panose="020B0509030602030204"/>
              </a:rPr>
              <a:t>  </a:t>
            </a:r>
            <a:r>
              <a:rPr lang="de-DE">
                <a:solidFill>
                  <a:srgbClr val="8B0000"/>
                </a:solidFill>
                <a:latin typeface="Ubuntu Mono" panose="020B0509030602030204"/>
              </a:rPr>
              <a:t>www.thorsten-butz.de</a:t>
            </a:r>
            <a:endParaRPr lang="de-DE">
              <a:solidFill>
                <a:prstClr val="black"/>
              </a:solidFill>
              <a:latin typeface="Ubuntu Mono" panose="020B0509030602030204"/>
            </a:endParaRPr>
          </a:p>
        </p:txBody>
      </p:sp>
      <p:pic>
        <p:nvPicPr>
          <p:cNvPr id="10" name="Picture 4" descr="https://www.oreilly.de/common/images/cover_masterid/gross/124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822" y="1551069"/>
            <a:ext cx="2596445" cy="428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Folge mir auf Twi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971" y="4131221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 descr="https://encrypted-tbn3.gstatic.com/images?q=tbn:ANd9GcS_1kMMrclsyfhU2THXnguNPE23pLxJEBFfBr4BJPMcCVcJXjLla-BRt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971" y="5275855"/>
            <a:ext cx="397689" cy="39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saqibsomal.com/wp-content/uploads/2015/10/facebook-ic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317" y="4720662"/>
            <a:ext cx="360554" cy="36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85422" y="5474700"/>
            <a:ext cx="90054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de-DE">
              <a:solidFill>
                <a:srgbClr val="8B0000"/>
              </a:solidFill>
              <a:latin typeface="Ubuntu Mono" panose="020B0509030602030204"/>
            </a:endParaRPr>
          </a:p>
          <a:p>
            <a:pPr lvl="1"/>
            <a:r>
              <a:rPr lang="de-DE" sz="2400">
                <a:solidFill>
                  <a:prstClr val="black"/>
                </a:solidFill>
                <a:latin typeface="Ubuntu Mono" panose="020B050903060203020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0108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PowerShell Cmdlets for Docker  (April 2017)</a:t>
            </a:r>
          </a:p>
        </p:txBody>
      </p:sp>
      <p:sp>
        <p:nvSpPr>
          <p:cNvPr id="5" name="Rectangle 4"/>
          <p:cNvSpPr/>
          <p:nvPr/>
        </p:nvSpPr>
        <p:spPr>
          <a:xfrm>
            <a:off x="887248" y="6286680"/>
            <a:ext cx="5720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/>
              <a:t>https://github.com/Microsoft/Docker-PowerShell/releases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2" y="1247775"/>
            <a:ext cx="105441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26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What's beyond ...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55000" y="1367549"/>
            <a:ext cx="3719286" cy="4725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/>
              <a:t>Project Barcelona,</a:t>
            </a:r>
            <a:br>
              <a:rPr lang="de-DE" sz="2400"/>
            </a:br>
            <a:r>
              <a:rPr lang="de-DE" sz="2400"/>
              <a:t>Windows 10 v1703</a:t>
            </a:r>
          </a:p>
          <a:p>
            <a:pPr marL="0" indent="0">
              <a:buNone/>
            </a:pPr>
            <a:endParaRPr lang="de-DE" sz="320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1367095"/>
            <a:ext cx="7229387" cy="472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79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Wrap up!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docker.exe or Cmdlets? </a:t>
            </a:r>
          </a:p>
          <a:p>
            <a:r>
              <a:rPr lang="de-DE"/>
              <a:t>Will Hyper-V be obsolete? </a:t>
            </a:r>
          </a:p>
          <a:p>
            <a:r>
              <a:rPr lang="de-DE"/>
              <a:t>Pets or cattles ?</a:t>
            </a:r>
          </a:p>
          <a:p>
            <a:r>
              <a:rPr lang="de-DE"/>
              <a:t>#LinuxKit</a:t>
            </a:r>
          </a:p>
        </p:txBody>
      </p:sp>
      <p:pic>
        <p:nvPicPr>
          <p:cNvPr id="1026" name="Picture 2" descr="Tier, Rinder, Kuh, Bauernhof, Hof, Feld, Vie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704" y="4411629"/>
            <a:ext cx="2638072" cy="246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und, Haustier, Schwarz, Silhouette, Bellen, Spru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253" y="5349039"/>
            <a:ext cx="1494291" cy="150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354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New-Question | Out-Speaker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66045" y="5791199"/>
            <a:ext cx="4018843" cy="952939"/>
          </a:xfrm>
        </p:spPr>
        <p:txBody>
          <a:bodyPr>
            <a:noAutofit/>
          </a:bodyPr>
          <a:lstStyle/>
          <a:p>
            <a:r>
              <a:rPr lang="de-DE" sz="3800">
                <a:solidFill>
                  <a:schemeClr val="bg1">
                    <a:alpha val="20000"/>
                  </a:schemeClr>
                </a:solidFill>
                <a:latin typeface="Ubuntu Mono" panose="020B0509030602030204"/>
                <a:cs typeface="Calibri" panose="020F0502020204030204" pitchFamily="34" charset="0"/>
              </a:rPr>
              <a:t>@thorstenbutz</a:t>
            </a:r>
            <a:endParaRPr lang="de-DE" sz="3800" dirty="0">
              <a:solidFill>
                <a:schemeClr val="bg1">
                  <a:alpha val="20000"/>
                </a:schemeClr>
              </a:solidFill>
              <a:latin typeface="Ubuntu Mono" panose="020B0509030602030204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64" y="-12987"/>
            <a:ext cx="12182475" cy="368781"/>
          </a:xfrm>
          <a:prstGeom prst="rect">
            <a:avLst/>
          </a:prstGeom>
        </p:spPr>
      </p:pic>
      <p:pic>
        <p:nvPicPr>
          <p:cNvPr id="5" name="Grafik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8742499" y="6004229"/>
            <a:ext cx="3055500" cy="70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64" y="-12987"/>
            <a:ext cx="12182475" cy="368781"/>
          </a:xfrm>
          <a:prstGeom prst="rect">
            <a:avLst/>
          </a:prstGeom>
        </p:spPr>
      </p:pic>
      <p:pic>
        <p:nvPicPr>
          <p:cNvPr id="5" name="Grafik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8742499" y="6004229"/>
            <a:ext cx="3055500" cy="706043"/>
          </a:xfrm>
          <a:prstGeom prst="rect">
            <a:avLst/>
          </a:prstGeom>
        </p:spPr>
      </p:pic>
      <p:sp>
        <p:nvSpPr>
          <p:cNvPr id="6" name="Titel 2"/>
          <p:cNvSpPr txBox="1">
            <a:spLocks/>
          </p:cNvSpPr>
          <p:nvPr/>
        </p:nvSpPr>
        <p:spPr>
          <a:xfrm>
            <a:off x="0" y="741811"/>
            <a:ext cx="12192000" cy="792088"/>
          </a:xfrm>
          <a:prstGeom prst="rect">
            <a:avLst/>
          </a:prstGeom>
          <a:solidFill>
            <a:srgbClr val="00808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+mj-cs"/>
              </a:defRPr>
            </a:lvl1pPr>
          </a:lstStyle>
          <a:p>
            <a:pPr algn="l"/>
            <a:r>
              <a:rPr lang="de-DE">
                <a:solidFill>
                  <a:srgbClr val="FFFF00"/>
                </a:solidFill>
              </a:rPr>
              <a:t>  about_Speaker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10" name="Inhaltsplatzhalter 1"/>
          <p:cNvSpPr txBox="1">
            <a:spLocks/>
          </p:cNvSpPr>
          <p:nvPr/>
        </p:nvSpPr>
        <p:spPr>
          <a:xfrm>
            <a:off x="251519" y="1916832"/>
            <a:ext cx="9185991" cy="4687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rgbClr val="17244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rgbClr val="17244E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rgbClr val="17244E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rgbClr val="17244E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rgbClr val="17244E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3200">
                <a:solidFill>
                  <a:schemeClr val="bg1"/>
                </a:solidFill>
                <a:latin typeface="Ubuntu Mono" panose="020B0509030602030204"/>
              </a:rPr>
              <a:t>Thorsten Butz </a:t>
            </a:r>
            <a:br>
              <a:rPr lang="de-DE" sz="3200">
                <a:solidFill>
                  <a:schemeClr val="bg1"/>
                </a:solidFill>
                <a:latin typeface="Ubuntu Mono" panose="020B0509030602030204"/>
              </a:rPr>
            </a:br>
            <a:r>
              <a:rPr lang="de-DE" sz="2800">
                <a:solidFill>
                  <a:schemeClr val="bg1"/>
                </a:solidFill>
                <a:latin typeface="Ubuntu Mono" panose="020B0509030602030204"/>
              </a:rPr>
              <a:t>@thorstenbutz; thorsten-butz.de</a:t>
            </a:r>
            <a:endParaRPr lang="de-DE" sz="3200">
              <a:solidFill>
                <a:schemeClr val="bg1"/>
              </a:solidFill>
              <a:latin typeface="Ubuntu Mono" panose="020B0509030602030204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3200">
                <a:solidFill>
                  <a:schemeClr val="bg1"/>
                </a:solidFill>
                <a:latin typeface="Ubuntu Mono" panose="020B0509030602030204"/>
              </a:rPr>
              <a:t>about_Containers: A note from the field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3200">
                <a:solidFill>
                  <a:schemeClr val="bg1"/>
                </a:solidFill>
                <a:latin typeface="Ubuntu Mono" panose="020B0509030602030204"/>
              </a:rPr>
              <a:t>PowerShell Conference EU 2017</a:t>
            </a:r>
            <a:br>
              <a:rPr lang="de-DE" sz="3200">
                <a:solidFill>
                  <a:schemeClr val="bg1"/>
                </a:solidFill>
                <a:latin typeface="Ubuntu Mono" panose="020B0509030602030204"/>
              </a:rPr>
            </a:br>
            <a:r>
              <a:rPr lang="de-DE" sz="2800">
                <a:solidFill>
                  <a:schemeClr val="bg1"/>
                </a:solidFill>
                <a:latin typeface="Ubuntu Mono" panose="020B0509030602030204"/>
              </a:rPr>
              <a:t>HCC Hannover Congress Centrum, 06.05.2017  </a:t>
            </a:r>
            <a:endParaRPr lang="de-DE" sz="3200">
              <a:solidFill>
                <a:schemeClr val="bg1"/>
              </a:solidFill>
              <a:latin typeface="Ubuntu Mono" panose="020B0509030602030204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3000">
              <a:solidFill>
                <a:schemeClr val="bg1"/>
              </a:solidFill>
              <a:latin typeface="Ubuntu Mono" panose="020B0509030602030204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sz="3200">
              <a:solidFill>
                <a:schemeClr val="bg1"/>
              </a:solidFill>
              <a:latin typeface="Ubuntu Mono" panose="020B0509030602030204"/>
            </a:endParaRPr>
          </a:p>
        </p:txBody>
      </p:sp>
    </p:spTree>
    <p:extLst>
      <p:ext uri="{BB962C8B-B14F-4D97-AF65-F5344CB8AC3E}">
        <p14:creationId xmlns:p14="http://schemas.microsoft.com/office/powerpoint/2010/main" val="45094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Podcast: Sliding Windows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       www.slidingwindows.de/?feed=slw-mp3</a:t>
            </a:r>
          </a:p>
          <a:p>
            <a:pPr marL="0" indent="0">
              <a:buNone/>
            </a:pPr>
            <a:br>
              <a:rPr lang="en-US" sz="1200"/>
            </a:br>
            <a:r>
              <a:rPr lang="en-US" sz="1200"/>
              <a:t>   </a:t>
            </a:r>
            <a:r>
              <a:rPr lang="en-US" sz="2400"/>
              <a:t>Episode 04: "The X files", </a:t>
            </a:r>
            <a:br>
              <a:rPr lang="en-US" sz="2400"/>
            </a:br>
            <a:r>
              <a:rPr lang="en-US" sz="2400"/>
              <a:t>  with Bruce Payette</a:t>
            </a:r>
            <a:br>
              <a:rPr lang="en-US" sz="2400"/>
            </a:br>
            <a:r>
              <a:rPr lang="en-US" sz="2400"/>
              <a:t>  (rec)  PSConf 2016</a:t>
            </a:r>
            <a:endParaRPr lang="de-DE" sz="2400"/>
          </a:p>
        </p:txBody>
      </p:sp>
      <p:pic>
        <p:nvPicPr>
          <p:cNvPr id="8" name="Picture 2" descr="http://upload.wikimedia.org/wikipedia/de/thumb/8/8b/Apple_Podcast_logo.svg/800px-Apple_Podcast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66" y="1613031"/>
            <a:ext cx="393423" cy="3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slidingwindows.de/wp-content/uploads/2016/05/slw04_1000x10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053689" y="1613031"/>
            <a:ext cx="2596445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84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/>
        </p:nvSpPr>
        <p:spPr>
          <a:xfrm>
            <a:off x="1154430" y="4617720"/>
            <a:ext cx="4309110" cy="885409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Container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/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Linux Container: docker.com</a:t>
            </a:r>
          </a:p>
          <a:p>
            <a:pPr marL="285750" indent="-285750"/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Container in Windows Server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Windows Server Container</a:t>
            </a:r>
            <a:b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Hyper-V not required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Hyper-V Container</a:t>
            </a:r>
            <a:b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requires Hyper-V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>
                <a:latin typeface="Segoe UI Light" panose="020B0502040204020203" pitchFamily="34" charset="0"/>
                <a:cs typeface="Segoe UI Light" panose="020B0502040204020203" pitchFamily="34" charset="0"/>
              </a:rPr>
              <a:t>LinuxKit</a:t>
            </a:r>
            <a:br>
              <a:rPr lang="en-US" sz="2000" b="1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000" b="1">
                <a:latin typeface="Segoe UI Light" panose="020B0502040204020203" pitchFamily="34" charset="0"/>
                <a:cs typeface="Segoe UI Light" panose="020B0502040204020203" pitchFamily="34" charset="0"/>
              </a:rPr>
              <a:t>Announced at DockerCon 2017</a:t>
            </a:r>
          </a:p>
          <a:p>
            <a:r>
              <a:rPr lang="de-DE" sz="2400"/>
              <a:t>Desktop solutions (Win 10, MacOS ..)</a:t>
            </a:r>
          </a:p>
          <a:p>
            <a:endParaRPr lang="de-DE" sz="2400"/>
          </a:p>
          <a:p>
            <a:endParaRPr lang="de-DE" sz="2400"/>
          </a:p>
        </p:txBody>
      </p:sp>
      <p:pic>
        <p:nvPicPr>
          <p:cNvPr id="7" name="Picture 2" descr="http://www.thorsten-butz.de/wp-content/uploads/2015/11/201511_SummitLisboa-4252-800x600p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24073"/>
            <a:ext cx="5172075" cy="387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32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392987"/>
            <a:ext cx="10515600" cy="569167"/>
          </a:xfrm>
        </p:spPr>
        <p:txBody>
          <a:bodyPr/>
          <a:lstStyle/>
          <a:p>
            <a:r>
              <a:rPr lang="de-DE"/>
              <a:t>Basic principles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1105694" y="3917453"/>
            <a:ext cx="1728000" cy="162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>
                <a:solidFill>
                  <a:schemeClr val="tx1"/>
                </a:solidFill>
              </a:rPr>
              <a:t>MultiUser</a:t>
            </a:r>
          </a:p>
          <a:p>
            <a:pPr algn="ctr"/>
            <a:r>
              <a:rPr lang="de-DE" sz="2000">
                <a:solidFill>
                  <a:schemeClr val="tx1"/>
                </a:solidFill>
              </a:rPr>
              <a:t>OS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3155950" y="3271861"/>
            <a:ext cx="1728000" cy="1620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>
                <a:solidFill>
                  <a:schemeClr val="tx1"/>
                </a:solidFill>
              </a:rPr>
              <a:t>Simple Isolation, </a:t>
            </a:r>
            <a:br>
              <a:rPr lang="de-DE" sz="2000">
                <a:solidFill>
                  <a:schemeClr val="tx1"/>
                </a:solidFill>
              </a:rPr>
            </a:br>
            <a:r>
              <a:rPr lang="de-DE" sz="2000">
                <a:solidFill>
                  <a:schemeClr val="tx1"/>
                </a:solidFill>
              </a:rPr>
              <a:t>e.g. chroot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5206206" y="2579592"/>
            <a:ext cx="1728000" cy="1620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>
                <a:solidFill>
                  <a:schemeClr val="tx1"/>
                </a:solidFill>
              </a:rPr>
              <a:t>Extended Isolation, </a:t>
            </a:r>
            <a:br>
              <a:rPr lang="de-DE" sz="2000">
                <a:solidFill>
                  <a:schemeClr val="tx1"/>
                </a:solidFill>
              </a:rPr>
            </a:br>
            <a:r>
              <a:rPr lang="de-DE" sz="2000">
                <a:solidFill>
                  <a:schemeClr val="tx1"/>
                </a:solidFill>
              </a:rPr>
              <a:t>e.g. jails,</a:t>
            </a:r>
            <a:br>
              <a:rPr lang="de-DE" sz="2000">
                <a:solidFill>
                  <a:schemeClr val="tx1"/>
                </a:solidFill>
              </a:rPr>
            </a:br>
            <a:r>
              <a:rPr lang="de-DE" sz="2000" b="1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7971583" y="1649506"/>
            <a:ext cx="1728000" cy="1584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Virtualiza-tion, e.g. VMWare,</a:t>
            </a:r>
            <a:br>
              <a:rPr lang="de-DE" sz="2000"/>
            </a:br>
            <a:r>
              <a:rPr lang="de-DE" sz="2000"/>
              <a:t>KVM, </a:t>
            </a:r>
          </a:p>
        </p:txBody>
      </p:sp>
      <p:sp>
        <p:nvSpPr>
          <p:cNvPr id="27" name="Rectangle: Rounded Corners 26"/>
          <p:cNvSpPr/>
          <p:nvPr/>
        </p:nvSpPr>
        <p:spPr>
          <a:xfrm>
            <a:off x="9919714" y="1039342"/>
            <a:ext cx="1728000" cy="1620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/>
              <a:t>Seperate physical</a:t>
            </a:r>
          </a:p>
          <a:p>
            <a:pPr algn="ctr"/>
            <a:r>
              <a:rPr lang="de-DE" sz="2000"/>
              <a:t>servers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V="1">
            <a:off x="984250" y="5716712"/>
            <a:ext cx="10663464" cy="27519"/>
          </a:xfrm>
          <a:prstGeom prst="straightConnector1">
            <a:avLst/>
          </a:prstGeom>
          <a:ln w="34925">
            <a:solidFill>
              <a:srgbClr val="25315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 flipV="1">
            <a:off x="877888" y="1153886"/>
            <a:ext cx="0" cy="4492922"/>
          </a:xfrm>
          <a:prstGeom prst="straightConnector1">
            <a:avLst/>
          </a:prstGeom>
          <a:ln w="34925">
            <a:solidFill>
              <a:srgbClr val="25315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82405" y="5782331"/>
            <a:ext cx="3676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rgbClr val="253158"/>
                </a:solidFill>
              </a:rPr>
              <a:t>hardening</a:t>
            </a:r>
          </a:p>
        </p:txBody>
      </p:sp>
      <p:sp>
        <p:nvSpPr>
          <p:cNvPr id="37" name="Rectangle 36"/>
          <p:cNvSpPr/>
          <p:nvPr/>
        </p:nvSpPr>
        <p:spPr>
          <a:xfrm rot="16200000">
            <a:off x="356960" y="2728358"/>
            <a:ext cx="8164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>
                <a:solidFill>
                  <a:srgbClr val="253158"/>
                </a:solidFill>
              </a:rPr>
              <a:t>cost</a:t>
            </a:r>
          </a:p>
          <a:p>
            <a:endParaRPr lang="de-DE" sz="2000">
              <a:solidFill>
                <a:srgbClr val="253158"/>
              </a:solidFill>
            </a:endParaRPr>
          </a:p>
        </p:txBody>
      </p:sp>
      <p:sp>
        <p:nvSpPr>
          <p:cNvPr id="39" name="Rectangle: Rounded Corners 38"/>
          <p:cNvSpPr/>
          <p:nvPr/>
        </p:nvSpPr>
        <p:spPr>
          <a:xfrm>
            <a:off x="6613697" y="2034911"/>
            <a:ext cx="1728000" cy="1584000"/>
          </a:xfrm>
          <a:prstGeom prst="roundRect">
            <a:avLst/>
          </a:prstGeom>
          <a:solidFill>
            <a:srgbClr val="FFFFCC">
              <a:alpha val="57000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Hyper-V </a:t>
            </a:r>
          </a:p>
          <a:p>
            <a:pPr algn="ctr"/>
            <a:r>
              <a:rPr lang="de-DE" sz="2000" b="1">
                <a:solidFill>
                  <a:schemeClr val="tx1"/>
                </a:solidFill>
              </a:rPr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154073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docker.com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/>
              <a:t>Founded 2013</a:t>
            </a:r>
          </a:p>
          <a:p>
            <a:r>
              <a:rPr lang="de-DE" sz="2400"/>
              <a:t>Initially built upon "LinuX Containers" (LXC),</a:t>
            </a:r>
            <a:br>
              <a:rPr lang="de-DE" sz="2400"/>
            </a:br>
            <a:r>
              <a:rPr lang="de-DE" sz="2400"/>
              <a:t>since v0.9: libcontainer</a:t>
            </a:r>
          </a:p>
          <a:p>
            <a:r>
              <a:rPr lang="de-DE" sz="2400"/>
              <a:t>Requires Linux 3.8 or later, using</a:t>
            </a:r>
            <a:br>
              <a:rPr lang="de-DE" sz="2400"/>
            </a:br>
            <a:r>
              <a:rPr lang="de-DE" sz="2400"/>
              <a:t>"Control Groups" (Cgroups), "Namespaces" </a:t>
            </a:r>
          </a:p>
          <a:p>
            <a:r>
              <a:rPr lang="de-DE" sz="2400"/>
              <a:t>Unifying FS: AUFS, OverlayFS, ZFS ..</a:t>
            </a:r>
            <a:br>
              <a:rPr lang="de-DE" sz="2400"/>
            </a:br>
            <a:endParaRPr lang="de-DE" sz="2400"/>
          </a:p>
          <a:p>
            <a:pPr marL="0" indent="0">
              <a:buNone/>
            </a:pPr>
            <a:endParaRPr lang="de-DE" sz="2400"/>
          </a:p>
        </p:txBody>
      </p:sp>
      <p:pic>
        <p:nvPicPr>
          <p:cNvPr id="5" name="Picture 4" descr="https://www.docker.com/sites/all/themes/docker/assets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054" y="300912"/>
            <a:ext cx="3938471" cy="94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Layered Filesystems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17" y="2208750"/>
            <a:ext cx="2482543" cy="235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4"/>
          <p:cNvSpPr/>
          <p:nvPr/>
        </p:nvSpPr>
        <p:spPr>
          <a:xfrm>
            <a:off x="7879573" y="5694659"/>
            <a:ext cx="4028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>
                <a:latin typeface="Segoe UI Light" panose="020B0502040204020203" pitchFamily="34" charset="0"/>
                <a:cs typeface="Segoe UI Light" panose="020B0502040204020203" pitchFamily="34" charset="0"/>
              </a:rPr>
              <a:t>Figures: www.docker.com/what-docker</a:t>
            </a:r>
          </a:p>
        </p:txBody>
      </p:sp>
    </p:spTree>
    <p:extLst>
      <p:ext uri="{BB962C8B-B14F-4D97-AF65-F5344CB8AC3E}">
        <p14:creationId xmlns:p14="http://schemas.microsoft.com/office/powerpoint/2010/main" val="326133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docker: Images and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5" y="6050517"/>
            <a:ext cx="10515600" cy="5836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800"/>
              <a:t>https://docs.docker.com/engine/userguide/storagedriver/imagesandcontainers/</a:t>
            </a:r>
          </a:p>
        </p:txBody>
      </p:sp>
      <p:pic>
        <p:nvPicPr>
          <p:cNvPr id="1026" name="Picture 2" descr="https://docs.docker.com/engine/userguide/storagedriver/images/container-layer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27728" y="2298922"/>
            <a:ext cx="5418365" cy="324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49" y="965364"/>
            <a:ext cx="74104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Setup docker (Ubuntu, Debian)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sz="2000">
                <a:solidFill>
                  <a:srgbClr val="006400"/>
                </a:solidFill>
                <a:latin typeface="Consolas" panose="020B0609020204030204" pitchFamily="49" charset="0"/>
              </a:rPr>
              <a:t># Install, verify</a:t>
            </a:r>
            <a:endParaRPr lang="de-DE" sz="200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2000">
                <a:latin typeface="Consolas" panose="020B0609020204030204" pitchFamily="49" charset="0"/>
              </a:rPr>
              <a:t>apt-get install docker.io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2000">
                <a:latin typeface="Consolas" panose="020B0609020204030204" pitchFamily="49" charset="0"/>
              </a:rPr>
              <a:t>docker version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2000">
                <a:latin typeface="Consolas" panose="020B0609020204030204" pitchFamily="49" charset="0"/>
              </a:rPr>
              <a:t>docker info</a:t>
            </a:r>
          </a:p>
          <a:p>
            <a:pPr marL="0" indent="0">
              <a:buNone/>
            </a:pPr>
            <a:r>
              <a:rPr lang="de-DE" sz="2000">
                <a:solidFill>
                  <a:srgbClr val="006400"/>
                </a:solidFill>
                <a:latin typeface="Consolas" panose="020B0609020204030204" pitchFamily="49" charset="0"/>
              </a:rPr>
              <a:t># List containers </a:t>
            </a:r>
            <a:br>
              <a:rPr lang="de-DE" sz="2000">
                <a:solidFill>
                  <a:srgbClr val="006400"/>
                </a:solidFill>
                <a:latin typeface="Consolas" panose="020B0609020204030204" pitchFamily="49" charset="0"/>
              </a:rPr>
            </a:br>
            <a:r>
              <a:rPr lang="de-DE" sz="2000">
                <a:latin typeface="Consolas" panose="020B0609020204030204" pitchFamily="49" charset="0"/>
              </a:rPr>
              <a:t>docker ps </a:t>
            </a:r>
            <a:r>
              <a:rPr lang="de-DE" sz="2000">
                <a:solidFill>
                  <a:srgbClr val="006400"/>
                </a:solidFill>
                <a:latin typeface="Consolas" panose="020B0609020204030204" pitchFamily="49" charset="0"/>
              </a:rPr>
              <a:t> 	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sz="2000">
                <a:solidFill>
                  <a:srgbClr val="006400"/>
                </a:solidFill>
                <a:latin typeface="Consolas" panose="020B0609020204030204" pitchFamily="49" charset="0"/>
              </a:rPr>
              <a:t># List images</a:t>
            </a:r>
            <a:br>
              <a:rPr lang="de-DE" sz="2000">
                <a:solidFill>
                  <a:srgbClr val="006400"/>
                </a:solidFill>
                <a:latin typeface="Consolas" panose="020B0609020204030204" pitchFamily="49" charset="0"/>
              </a:rPr>
            </a:br>
            <a:r>
              <a:rPr lang="de-DE" sz="2000">
                <a:latin typeface="Consolas" panose="020B0609020204030204" pitchFamily="49" charset="0"/>
              </a:rPr>
              <a:t>docker images</a:t>
            </a:r>
            <a:endParaRPr lang="de-DE" sz="2000">
              <a:solidFill>
                <a:srgbClr val="0064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000">
                <a:solidFill>
                  <a:srgbClr val="006400"/>
                </a:solidFill>
                <a:latin typeface="Consolas" panose="020B0609020204030204" pitchFamily="49" charset="0"/>
              </a:rPr>
              <a:t># Search the docker hub</a:t>
            </a:r>
            <a:endParaRPr lang="de-DE" sz="200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2000">
                <a:latin typeface="Consolas" panose="020B0609020204030204" pitchFamily="49" charset="0"/>
              </a:rPr>
              <a:t>docker search hello-world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2000">
                <a:latin typeface="Consolas" panose="020B0609020204030204" pitchFamily="49" charset="0"/>
              </a:rPr>
              <a:t>docker run hello-world</a:t>
            </a:r>
          </a:p>
          <a:p>
            <a:pPr marL="0" indent="0">
              <a:spcBef>
                <a:spcPts val="0"/>
              </a:spcBef>
              <a:buNone/>
            </a:pPr>
            <a:endParaRPr lang="de-DE" sz="200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2000"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53429"/>
            <a:ext cx="11153775" cy="13811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-3198167" y="3198169"/>
            <a:ext cx="6858000" cy="461665"/>
          </a:xfrm>
          <a:prstGeom prst="rect">
            <a:avLst/>
          </a:prstGeom>
          <a:solidFill>
            <a:srgbClr val="94BE94"/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2200"/>
              </a:spcBef>
            </a:pPr>
            <a:r>
              <a:rPr lang="de-DE" sz="240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265796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4294967295"/>
          </p:nvPr>
        </p:nvSpPr>
        <p:spPr>
          <a:xfrm>
            <a:off x="1589" y="0"/>
            <a:ext cx="12188825" cy="6858000"/>
          </a:xfrm>
          <a:solidFill>
            <a:srgbClr val="012456"/>
          </a:solidFill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2000" spc="220">
              <a:solidFill>
                <a:schemeClr val="bg1"/>
              </a:solidFill>
              <a:latin typeface="Corbel" panose="020B0503020204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2000" spc="220">
              <a:solidFill>
                <a:schemeClr val="bg1"/>
              </a:solidFill>
              <a:latin typeface="Corbel" panose="020B0503020204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2000" spc="220">
              <a:solidFill>
                <a:schemeClr val="bg1"/>
              </a:solidFill>
              <a:latin typeface="Corbel" panose="020B0503020204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2000" spc="220">
              <a:solidFill>
                <a:schemeClr val="bg1"/>
              </a:solidFill>
              <a:latin typeface="Corbel" panose="020B0503020204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3500" spc="220">
              <a:solidFill>
                <a:schemeClr val="bg1"/>
              </a:solidFill>
              <a:latin typeface="Corbel" panose="020B0503020204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2400" spc="220">
              <a:solidFill>
                <a:schemeClr val="bg1"/>
              </a:solidFill>
              <a:latin typeface="Corbel" panose="020B0503020204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spc="220">
                <a:solidFill>
                  <a:schemeClr val="bg1"/>
                </a:solidFill>
                <a:latin typeface="Corbel" panose="020B05030202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KEEP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spc="220">
                <a:solidFill>
                  <a:schemeClr val="bg1"/>
                </a:solidFill>
                <a:latin typeface="Corbel" panose="020B05030202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CALM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spc="220">
                <a:solidFill>
                  <a:schemeClr val="bg1"/>
                </a:solidFill>
                <a:latin typeface="Corbel" panose="020B05030202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IT'S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spc="220">
                <a:solidFill>
                  <a:schemeClr val="bg1"/>
                </a:solidFill>
                <a:latin typeface="Corbel" panose="020B05030202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DEMO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spc="220">
                <a:solidFill>
                  <a:schemeClr val="bg1"/>
                </a:solidFill>
                <a:latin typeface="Corbel" panose="020B05030202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TIME</a:t>
            </a:r>
          </a:p>
        </p:txBody>
      </p:sp>
      <p:pic>
        <p:nvPicPr>
          <p:cNvPr id="3077" name="Picture 5" descr="C:\Users\ba\Downloads\yiog5bM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956" y="145140"/>
            <a:ext cx="2233061" cy="22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582800" y="7090620"/>
            <a:ext cx="1476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/>
              <a:t>Corbel 57, 28</a:t>
            </a:r>
          </a:p>
        </p:txBody>
      </p:sp>
    </p:spTree>
    <p:extLst>
      <p:ext uri="{BB962C8B-B14F-4D97-AF65-F5344CB8AC3E}">
        <p14:creationId xmlns:p14="http://schemas.microsoft.com/office/powerpoint/2010/main" val="35410788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ins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002458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401</Words>
  <Application>Microsoft Office PowerPoint</Application>
  <PresentationFormat>Widescreen</PresentationFormat>
  <Paragraphs>176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Arial Unicode MS</vt:lpstr>
      <vt:lpstr>Calibri</vt:lpstr>
      <vt:lpstr>Consolas</vt:lpstr>
      <vt:lpstr>Corbel</vt:lpstr>
      <vt:lpstr>Roboto Black</vt:lpstr>
      <vt:lpstr>Roboto Condensed</vt:lpstr>
      <vt:lpstr>Segoe UI</vt:lpstr>
      <vt:lpstr>Segoe UI Light</vt:lpstr>
      <vt:lpstr>Ubuntu Mono</vt:lpstr>
      <vt:lpstr>Wingdings</vt:lpstr>
      <vt:lpstr>Eins</vt:lpstr>
      <vt:lpstr>about_Containers</vt:lpstr>
      <vt:lpstr>Get-Help about_me</vt:lpstr>
      <vt:lpstr>Podcast: Sliding Windows</vt:lpstr>
      <vt:lpstr>Container</vt:lpstr>
      <vt:lpstr>Basic principles</vt:lpstr>
      <vt:lpstr>docker.com</vt:lpstr>
      <vt:lpstr>docker: Images and layers</vt:lpstr>
      <vt:lpstr>Setup docker (Ubuntu, Debian)</vt:lpstr>
      <vt:lpstr>PowerPoint Presentation</vt:lpstr>
      <vt:lpstr>From drawbridge to Hyper-V containers</vt:lpstr>
      <vt:lpstr>Containers: Linux vs. Windows</vt:lpstr>
      <vt:lpstr>Windows isolation modes</vt:lpstr>
      <vt:lpstr>Setup Windows Server Containers</vt:lpstr>
      <vt:lpstr>PowerPoint Presentation</vt:lpstr>
      <vt:lpstr>Combinations</vt:lpstr>
      <vt:lpstr>PowerPoint Presentation</vt:lpstr>
      <vt:lpstr>Dazed and confused ..</vt:lpstr>
      <vt:lpstr>Install "Docker for Windows" (on Win 10)</vt:lpstr>
      <vt:lpstr>"Docker on Windows" (April 2017)</vt:lpstr>
      <vt:lpstr>PowerShell Cmdlets for Docker  (April 2017)</vt:lpstr>
      <vt:lpstr>What's beyond ...</vt:lpstr>
      <vt:lpstr>Wrap up!</vt:lpstr>
      <vt:lpstr>New-Question | Out-Speaker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2017-05-08T17:58:47Z</dcterms:created>
  <dcterms:modified xsi:type="dcterms:W3CDTF">2017-05-08T18:00:42Z</dcterms:modified>
</cp:coreProperties>
</file>