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73" r:id="rId2"/>
    <p:sldId id="340" r:id="rId3"/>
    <p:sldId id="361" r:id="rId4"/>
    <p:sldId id="369" r:id="rId5"/>
    <p:sldId id="358" r:id="rId6"/>
    <p:sldId id="359" r:id="rId7"/>
    <p:sldId id="360" r:id="rId8"/>
    <p:sldId id="362" r:id="rId9"/>
    <p:sldId id="345" r:id="rId10"/>
    <p:sldId id="363" r:id="rId11"/>
    <p:sldId id="365" r:id="rId12"/>
    <p:sldId id="364" r:id="rId13"/>
    <p:sldId id="352" r:id="rId14"/>
    <p:sldId id="370" r:id="rId15"/>
    <p:sldId id="367" r:id="rId16"/>
    <p:sldId id="292" r:id="rId17"/>
    <p:sldId id="336" r:id="rId18"/>
    <p:sldId id="374" r:id="rId19"/>
    <p:sldId id="349" r:id="rId20"/>
    <p:sldId id="350" r:id="rId21"/>
    <p:sldId id="371" r:id="rId22"/>
    <p:sldId id="356" r:id="rId23"/>
    <p:sldId id="353" r:id="rId24"/>
    <p:sldId id="330" r:id="rId25"/>
    <p:sldId id="375" r:id="rId26"/>
    <p:sldId id="379" r:id="rId27"/>
    <p:sldId id="377" r:id="rId28"/>
    <p:sldId id="378" r:id="rId29"/>
    <p:sldId id="354" r:id="rId30"/>
    <p:sldId id="348" r:id="rId31"/>
    <p:sldId id="357" r:id="rId32"/>
    <p:sldId id="342" r:id="rId33"/>
    <p:sldId id="344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  <a:srgbClr val="8D2CE8"/>
    <a:srgbClr val="FFFFFF"/>
    <a:srgbClr val="FFCD97"/>
    <a:srgbClr val="000080"/>
    <a:srgbClr val="008080"/>
    <a:srgbClr val="505A7A"/>
    <a:srgbClr val="D0E2FE"/>
    <a:srgbClr val="EECB57"/>
    <a:srgbClr val="94B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1990" autoAdjust="0"/>
  </p:normalViewPr>
  <p:slideViewPr>
    <p:cSldViewPr snapToGrid="0">
      <p:cViewPr varScale="1">
        <p:scale>
          <a:sx n="101" d="100"/>
          <a:sy n="101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-2138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894" y="-18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de-DE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de-DE" sz="800">
                <a:latin typeface="Segoe UI Light" panose="020B0502040204020203" pitchFamily="34" charset="0"/>
                <a:cs typeface="Segoe UI Light" panose="020B0502040204020203" pitchFamily="34" charset="0"/>
              </a:rPr>
              <a:t>17-02-12, page </a:t>
            </a:r>
            <a:fld id="{C2329066-090E-4AEB-8FB0-A3E3AF3840BB}" type="slidenum">
              <a:rPr lang="de-DE" sz="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‹#›</a:t>
            </a:fld>
            <a:endParaRPr lang="de-DE" sz="8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10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A338F-FD95-4529-B7D5-D96856BE8655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9240-7C56-4834-A6BE-942EE28ABF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2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35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952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181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78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73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2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0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37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7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3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9240-7C56-4834-A6BE-942EE28ABFA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88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6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6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1185664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1015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1"/>
            <a:ext cx="103632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7497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4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18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94971"/>
            <a:ext cx="4960434" cy="468199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55835" y="1494971"/>
            <a:ext cx="5097966" cy="468928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5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9642475" y="6176963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5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28675" y="443787"/>
            <a:ext cx="10515600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0515B-B790-4CFC-9EE1-F1BB1500771A}" type="datetimeFigureOut">
              <a:rPr lang="de-DE" smtClean="0"/>
              <a:t>08.05.2017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5FA7-50BB-4281-A8F2-3B1A04440C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6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63" r:id="rId5"/>
    <p:sldLayoutId id="2147483664" r:id="rId6"/>
    <p:sldLayoutId id="2147483654" r:id="rId7"/>
    <p:sldLayoutId id="2147483666" r:id="rId8"/>
    <p:sldLayoutId id="2147483655" r:id="rId9"/>
    <p:sldLayoutId id="2147483656" r:id="rId10"/>
    <p:sldLayoutId id="2147483657" r:id="rId11"/>
    <p:sldLayoutId id="2147483659" r:id="rId12"/>
    <p:sldLayoutId id="2147483660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7244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17244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17244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17244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17244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17244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file:///\\sea-fs1\Sal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de-de/library/cc785914(WS.10)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image" Target="../media/image48.gif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350857" y="225631"/>
            <a:ext cx="5495222" cy="6412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4"/>
          <p:cNvSpPr txBox="1"/>
          <p:nvPr/>
        </p:nvSpPr>
        <p:spPr>
          <a:xfrm>
            <a:off x="2856441" y="3184927"/>
            <a:ext cx="6243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kern="0" spc="-100">
                <a:latin typeface="CastlePressNo1" panose="02000503000000000000" pitchFamily="2" charset="0"/>
              </a:rPr>
              <a:t>“</a:t>
            </a:r>
            <a:r>
              <a:rPr lang="de-DE" sz="3600" kern="0" spc="-100">
                <a:latin typeface="CastlePressNo1" panose="02000503000000000000" pitchFamily="2" charset="0"/>
                <a:ea typeface="Yu Gothic UI Semilight" panose="020B0400000000000000" pitchFamily="34" charset="-128"/>
              </a:rPr>
              <a:t>Everything you</a:t>
            </a:r>
          </a:p>
          <a:p>
            <a:pPr algn="ctr"/>
            <a:r>
              <a:rPr lang="de-DE" sz="3600" kern="0" spc="-100">
                <a:latin typeface="CastlePressNo1" panose="02000503000000000000" pitchFamily="2" charset="0"/>
                <a:ea typeface="Yu Gothic UI Semilight" panose="020B0400000000000000" pitchFamily="34" charset="-128"/>
              </a:rPr>
              <a:t>always wanted to know </a:t>
            </a:r>
          </a:p>
          <a:p>
            <a:pPr algn="ctr"/>
            <a:r>
              <a:rPr lang="de-DE" sz="3600" kern="0" spc="-100">
                <a:latin typeface="CastlePressNo1" panose="02000503000000000000" pitchFamily="2" charset="0"/>
                <a:ea typeface="Yu Gothic UI Semilight" panose="020B0400000000000000" pitchFamily="34" charset="-128"/>
              </a:rPr>
              <a:t>about file server</a:t>
            </a:r>
            <a:endParaRPr lang="de-DE" sz="3600" kern="0" spc="-100" dirty="0">
              <a:latin typeface="CastlePressNo1" panose="02000503000000000000" pitchFamily="2" charset="0"/>
              <a:ea typeface="Yu Gothic UI Semilight" panose="020B0400000000000000" pitchFamily="34" charset="-128"/>
            </a:endParaRPr>
          </a:p>
        </p:txBody>
      </p:sp>
      <p:sp>
        <p:nvSpPr>
          <p:cNvPr id="25" name="Textfeld 9"/>
          <p:cNvSpPr txBox="1"/>
          <p:nvPr/>
        </p:nvSpPr>
        <p:spPr>
          <a:xfrm>
            <a:off x="3350576" y="4833354"/>
            <a:ext cx="601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kern="0" spc="-100">
                <a:latin typeface="CastlePressNo1" panose="02000503000000000000" pitchFamily="2" charset="0"/>
                <a:ea typeface="Yu Gothic UI Semilight" panose="020B0400000000000000" pitchFamily="34" charset="-128"/>
              </a:rPr>
              <a:t>But were afraid to ask</a:t>
            </a:r>
            <a:r>
              <a:rPr lang="de-DE" sz="3200" kern="0" spc="-100">
                <a:latin typeface="CastlePressNo1" panose="02000503000000000000" pitchFamily="2" charset="0"/>
                <a:ea typeface="Yu Gothic UI Semilight" panose="020B0400000000000000" pitchFamily="34" charset="-128"/>
              </a:rPr>
              <a:t>”</a:t>
            </a:r>
            <a:r>
              <a:rPr lang="de-DE" sz="2800" kern="0" spc="-100">
                <a:latin typeface="CastlePressNo1" panose="02000503000000000000" pitchFamily="2" charset="0"/>
                <a:ea typeface="Yu Gothic UI Semilight" panose="020B0400000000000000" pitchFamily="34" charset="-128"/>
              </a:rPr>
              <a:t>  </a:t>
            </a:r>
            <a:endParaRPr lang="de-DE" sz="2400" kern="0" spc="-100" dirty="0">
              <a:latin typeface="CastlePressNo1" panose="02000503000000000000" pitchFamily="2" charset="0"/>
              <a:ea typeface="Yu Gothic UI Semilight" panose="020B0400000000000000" pitchFamily="34" charset="-128"/>
            </a:endParaRPr>
          </a:p>
        </p:txBody>
      </p:sp>
      <p:sp>
        <p:nvSpPr>
          <p:cNvPr id="26" name="Rechteck 13"/>
          <p:cNvSpPr/>
          <p:nvPr/>
        </p:nvSpPr>
        <p:spPr>
          <a:xfrm>
            <a:off x="7461950" y="4167709"/>
            <a:ext cx="834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b="1" dirty="0">
                <a:solidFill>
                  <a:srgbClr val="C50F26"/>
                </a:solidFill>
              </a:rPr>
              <a:t>❊</a:t>
            </a:r>
            <a:endParaRPr lang="de-DE" sz="1400" b="1" dirty="0">
              <a:solidFill>
                <a:srgbClr val="C50F26"/>
              </a:solidFill>
            </a:endParaRPr>
          </a:p>
        </p:txBody>
      </p:sp>
      <p:sp>
        <p:nvSpPr>
          <p:cNvPr id="27" name="Rechteck 16"/>
          <p:cNvSpPr/>
          <p:nvPr/>
        </p:nvSpPr>
        <p:spPr>
          <a:xfrm>
            <a:off x="4337630" y="4873190"/>
            <a:ext cx="503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C50F26"/>
                </a:solidFill>
              </a:rPr>
              <a:t>❊</a:t>
            </a:r>
            <a:endParaRPr lang="de-DE" sz="800" b="1" dirty="0">
              <a:solidFill>
                <a:srgbClr val="C50F26"/>
              </a:solidFill>
            </a:endParaRPr>
          </a:p>
        </p:txBody>
      </p:sp>
      <p:sp>
        <p:nvSpPr>
          <p:cNvPr id="28" name="Rechteck 17"/>
          <p:cNvSpPr/>
          <p:nvPr/>
        </p:nvSpPr>
        <p:spPr>
          <a:xfrm>
            <a:off x="4475351" y="296478"/>
            <a:ext cx="334899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200" kern="0" spc="-100" dirty="0">
                <a:latin typeface="CastlePressNo1" panose="02000503000000000000" pitchFamily="2" charset="0"/>
                <a:ea typeface="Yu Gothic UI Semilight" panose="020B0400000000000000" pitchFamily="34" charset="-128"/>
              </a:rPr>
              <a:t>Thorsten Butz</a:t>
            </a:r>
            <a:endParaRPr lang="de-DE" sz="4200" kern="0" spc="-100" dirty="0">
              <a:latin typeface="CastlePressNo1" panose="02000503000000000000" pitchFamily="2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59" y="5538762"/>
            <a:ext cx="9525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334" y="5533148"/>
            <a:ext cx="9525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309" y="5545969"/>
            <a:ext cx="9525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284" y="5533148"/>
            <a:ext cx="9525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237" y="118903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accent6">
                    <a:lumMod val="75000"/>
                  </a:schemeClr>
                </a:solidFill>
              </a:rPr>
              <a:t>          FSRM feature installed               </a:t>
            </a:r>
            <a:r>
              <a:rPr lang="de-DE">
                <a:solidFill>
                  <a:srgbClr val="FF0000"/>
                </a:solidFill>
              </a:rPr>
              <a:t>FSRM feature not installed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-14514" y="0"/>
            <a:ext cx="342900" cy="6858000"/>
          </a:xfrm>
          <a:prstGeom prst="rect">
            <a:avLst/>
          </a:prstGeom>
          <a:solidFill>
            <a:srgbClr val="012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/>
              <a:t>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451429"/>
            <a:ext cx="5215443" cy="510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400" y="1451429"/>
            <a:ext cx="5264161" cy="513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Firewall rules for FSRM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8675" y="3802742"/>
            <a:ext cx="11493954" cy="2946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>
                <a:solidFill>
                  <a:srgbClr val="006400"/>
                </a:solidFill>
              </a:rPr>
              <a:t># Check config</a:t>
            </a:r>
            <a:endParaRPr lang="de-DE" sz="160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>
                <a:solidFill>
                  <a:srgbClr val="FF4500"/>
                </a:solidFill>
              </a:rPr>
              <a:t>$CimSession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A9A9A9"/>
                </a:solidFill>
              </a:rPr>
              <a:t>=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0000FF"/>
                </a:solidFill>
              </a:rPr>
              <a:t>New-CimSession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000080"/>
                </a:solidFill>
              </a:rPr>
              <a:t>-ComputerName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FF4500"/>
                </a:solidFill>
              </a:rPr>
              <a:t>$fileserver</a:t>
            </a:r>
            <a:r>
              <a:rPr lang="de-DE" sz="1600">
                <a:solidFill>
                  <a:prstClr val="black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>
                <a:solidFill>
                  <a:srgbClr val="FF4500"/>
                </a:solidFill>
              </a:rPr>
              <a:t>$DisplayGroup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A9A9A9"/>
                </a:solidFill>
              </a:rPr>
              <a:t>=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8B0000"/>
                </a:solidFill>
              </a:rPr>
              <a:t>'Remote File Server Resource Manager Management'</a:t>
            </a:r>
            <a:endParaRPr lang="de-DE" sz="160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>
                <a:solidFill>
                  <a:srgbClr val="0000FF"/>
                </a:solidFill>
              </a:rPr>
              <a:t>Get-NetFirewallRule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000080"/>
                </a:solidFill>
              </a:rPr>
              <a:t>-DisplayGroup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FF4500"/>
                </a:solidFill>
              </a:rPr>
              <a:t>$DisplayGroup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000080"/>
                </a:solidFill>
              </a:rPr>
              <a:t>-CimSession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FF4500"/>
                </a:solidFill>
              </a:rPr>
              <a:t>$CimSession</a:t>
            </a:r>
            <a:r>
              <a:rPr lang="de-DE" sz="1600">
                <a:solidFill>
                  <a:prstClr val="black"/>
                </a:solidFill>
              </a:rPr>
              <a:t>  </a:t>
            </a:r>
            <a:r>
              <a:rPr lang="de-DE" sz="1600">
                <a:solidFill>
                  <a:srgbClr val="A9A9A9"/>
                </a:solidFill>
              </a:rPr>
              <a:t>|</a:t>
            </a:r>
            <a:r>
              <a:rPr lang="de-DE" sz="1600">
                <a:solidFill>
                  <a:prstClr val="black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>
                <a:solidFill>
                  <a:prstClr val="black"/>
                </a:solidFill>
              </a:rPr>
              <a:t>  </a:t>
            </a:r>
            <a:r>
              <a:rPr lang="de-DE" sz="1600">
                <a:solidFill>
                  <a:srgbClr val="0000FF"/>
                </a:solidFill>
              </a:rPr>
              <a:t>Format-Table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8A2BE2"/>
                </a:solidFill>
              </a:rPr>
              <a:t>Enabled</a:t>
            </a:r>
            <a:r>
              <a:rPr lang="de-DE" sz="1600">
                <a:solidFill>
                  <a:srgbClr val="A9A9A9"/>
                </a:solidFill>
              </a:rPr>
              <a:t>,</a:t>
            </a:r>
            <a:r>
              <a:rPr lang="de-DE" sz="1600">
                <a:solidFill>
                  <a:srgbClr val="8A2BE2"/>
                </a:solidFill>
              </a:rPr>
              <a:t>Display*</a:t>
            </a:r>
            <a:r>
              <a:rPr lang="de-DE" sz="1600">
                <a:solidFill>
                  <a:srgbClr val="A9A9A9"/>
                </a:solidFill>
              </a:rPr>
              <a:t>,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8A2BE2"/>
                </a:solidFill>
              </a:rPr>
              <a:t>*store*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000080"/>
                </a:solidFill>
              </a:rPr>
              <a:t>-AutoSize</a:t>
            </a:r>
            <a:endParaRPr lang="de-DE" sz="160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60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>
                <a:solidFill>
                  <a:srgbClr val="006400"/>
                </a:solidFill>
              </a:rPr>
              <a:t># Enable rules</a:t>
            </a:r>
            <a:endParaRPr lang="de-DE" sz="160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>
                <a:solidFill>
                  <a:srgbClr val="0000FF"/>
                </a:solidFill>
              </a:rPr>
              <a:t>Get-NetFirewallRule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000080"/>
                </a:solidFill>
              </a:rPr>
              <a:t>-DisplayGroup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FF4500"/>
                </a:solidFill>
              </a:rPr>
              <a:t>$DisplayGroup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000080"/>
                </a:solidFill>
              </a:rPr>
              <a:t>-CimSession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FF4500"/>
                </a:solidFill>
              </a:rPr>
              <a:t>$CimSession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A9A9A9"/>
                </a:solidFill>
              </a:rPr>
              <a:t>|</a:t>
            </a:r>
            <a:r>
              <a:rPr lang="de-DE" sz="1600">
                <a:solidFill>
                  <a:prstClr val="black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>
                <a:solidFill>
                  <a:prstClr val="black"/>
                </a:solidFill>
              </a:rPr>
              <a:t>  </a:t>
            </a:r>
            <a:r>
              <a:rPr lang="de-DE" sz="1600">
                <a:solidFill>
                  <a:srgbClr val="0000FF"/>
                </a:solidFill>
              </a:rPr>
              <a:t>Set-NetFirewallRule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000080"/>
                </a:solidFill>
              </a:rPr>
              <a:t>-Enabled</a:t>
            </a:r>
            <a:r>
              <a:rPr lang="de-DE" sz="1600">
                <a:solidFill>
                  <a:prstClr val="black"/>
                </a:solidFill>
              </a:rPr>
              <a:t> </a:t>
            </a:r>
            <a:r>
              <a:rPr lang="de-DE" sz="1600">
                <a:solidFill>
                  <a:srgbClr val="8A2BE2"/>
                </a:solidFill>
              </a:rPr>
              <a:t>True</a:t>
            </a:r>
            <a:endParaRPr lang="de-DE" sz="16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700" y="0"/>
            <a:ext cx="342900" cy="6858000"/>
          </a:xfrm>
          <a:prstGeom prst="rect">
            <a:avLst/>
          </a:prstGeom>
          <a:solidFill>
            <a:srgbClr val="012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/>
              <a:t>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718"/>
          <a:stretch/>
        </p:blipFill>
        <p:spPr>
          <a:xfrm>
            <a:off x="828675" y="1302794"/>
            <a:ext cx="1062808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Ready for take 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1429"/>
            <a:ext cx="7884886" cy="44886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2700" y="0"/>
            <a:ext cx="342900" cy="6858000"/>
          </a:xfrm>
          <a:prstGeom prst="rect">
            <a:avLst/>
          </a:prstGeom>
          <a:solidFill>
            <a:srgbClr val="012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39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Sharing and mapping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de-DE" sz="2400">
                <a:latin typeface="Segoe UI Light" panose="020B0502040204020203" pitchFamily="34" charset="0"/>
                <a:cs typeface="Segoe UI Light" panose="020B0502040204020203" pitchFamily="34" charset="0"/>
              </a:rPr>
              <a:t>ab</a:t>
            </a:r>
            <a:endParaRPr lang="de-DE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145154"/>
            <a:ext cx="6759575" cy="5133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7776" y="1145154"/>
            <a:ext cx="4365624" cy="423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de-DE" sz="1600" dirty="0">
                <a:latin typeface="Ubuntu Mono"/>
              </a:rPr>
              <a:t> # A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latin typeface="Ubuntu Mono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Ubuntu Mono"/>
              </a:rPr>
              <a:t>net.exe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Ubuntu Mono"/>
              </a:rPr>
              <a:t>use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Ubuntu Mono"/>
              </a:rPr>
              <a:t>s: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Ubuntu Mono"/>
                <a:hlinkClick r:id="rId4" action="ppaction://hlinkfile"/>
              </a:rPr>
              <a:t>\\sea-fs1\Sales</a:t>
            </a:r>
            <a:endParaRPr lang="en-US" sz="1600" dirty="0">
              <a:solidFill>
                <a:srgbClr val="8A2BE2"/>
              </a:solidFill>
              <a:latin typeface="Ubuntu Mono"/>
            </a:endParaRPr>
          </a:p>
          <a:p>
            <a:pPr>
              <a:spcBef>
                <a:spcPts val="2000"/>
              </a:spcBef>
              <a:spcAft>
                <a:spcPts val="400"/>
              </a:spcAft>
            </a:pPr>
            <a:r>
              <a:rPr lang="de-DE" sz="1600" dirty="0">
                <a:latin typeface="Ubuntu Mono"/>
              </a:rPr>
              <a:t> # B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Ubuntu Mono"/>
              </a:rPr>
              <a:t>SmbMapping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solidFill>
                  <a:srgbClr val="000080"/>
                </a:solidFill>
                <a:latin typeface="Ubuntu Mono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Ubuntu Mono"/>
              </a:rPr>
              <a:t>LocalPath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Ubuntu Mono"/>
              </a:rPr>
              <a:t>'s:'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solidFill>
                  <a:srgbClr val="000080"/>
                </a:solidFill>
                <a:latin typeface="Ubuntu Mono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Ubuntu Mono"/>
              </a:rPr>
              <a:t>RemotePath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Ubuntu Mono"/>
              </a:rPr>
              <a:t>'\\sea-fs1\sales'</a:t>
            </a:r>
            <a:endParaRPr lang="en-US" sz="1600" dirty="0">
              <a:solidFill>
                <a:prstClr val="black"/>
              </a:solidFill>
              <a:latin typeface="Ubuntu Mono"/>
            </a:endParaRPr>
          </a:p>
          <a:p>
            <a:pPr>
              <a:spcBef>
                <a:spcPts val="2000"/>
              </a:spcBef>
              <a:spcAft>
                <a:spcPts val="400"/>
              </a:spcAft>
            </a:pPr>
            <a:r>
              <a:rPr lang="de-DE" sz="1600" dirty="0">
                <a:latin typeface="Ubuntu Mono"/>
              </a:rPr>
              <a:t> # C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Ubuntu Mono"/>
              </a:rPr>
              <a:t>PSDrive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solidFill>
                  <a:srgbClr val="000080"/>
                </a:solidFill>
                <a:latin typeface="Ubuntu Mono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Ubuntu Mono"/>
              </a:rPr>
              <a:t>'s'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solidFill>
                  <a:srgbClr val="000080"/>
                </a:solidFill>
                <a:latin typeface="Ubuntu Mono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Ubuntu Mono"/>
              </a:rPr>
              <a:t>PSProvider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Ubuntu Mono"/>
              </a:rPr>
              <a:t>FileSystem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solidFill>
                  <a:srgbClr val="000080"/>
                </a:solidFill>
                <a:latin typeface="Ubuntu Mono"/>
              </a:rPr>
              <a:t>-Root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Ubuntu Mono"/>
              </a:rPr>
              <a:t>'\\sea-fs1\sales'</a:t>
            </a:r>
            <a:r>
              <a:rPr lang="en-US" sz="1600" dirty="0">
                <a:solidFill>
                  <a:prstClr val="black"/>
                </a:solidFill>
                <a:latin typeface="Ubuntu Mono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700" y="0"/>
            <a:ext cx="342900" cy="6858000"/>
          </a:xfrm>
          <a:prstGeom prst="rect">
            <a:avLst/>
          </a:prstGeom>
          <a:solidFill>
            <a:srgbClr val="012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154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de-DE" sz="5400"/>
              <a:t>#region  Episode 2</a:t>
            </a:r>
            <a:br>
              <a:rPr lang="de-DE" sz="5400"/>
            </a:br>
            <a:r>
              <a:rPr lang="de-DE" sz="4000"/>
              <a:t>Hidden beauties</a:t>
            </a:r>
          </a:p>
        </p:txBody>
      </p:sp>
    </p:spTree>
    <p:extLst>
      <p:ext uri="{BB962C8B-B14F-4D97-AF65-F5344CB8AC3E}">
        <p14:creationId xmlns:p14="http://schemas.microsoft.com/office/powerpoint/2010/main" val="343627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Less known NTFS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6031965"/>
            <a:ext cx="10515600" cy="551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/>
              <a:t>https://en.wikipedia.org/wiki/NTFS_reparse_point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1614062"/>
            <a:ext cx="7827405" cy="3656438"/>
          </a:xfrm>
          <a:prstGeom prst="rect">
            <a:avLst/>
          </a:prstGeom>
        </p:spPr>
      </p:pic>
      <p:pic>
        <p:nvPicPr>
          <p:cNvPr id="2050" name="Picture 2" descr="https://upload.wikimedia.org/wikipedia/commons/thumb/b/b3/Wikipedia-logo-v2-en.svg/2000px-Wikipedia-logo-v2-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0" y="20612"/>
            <a:ext cx="1728788" cy="19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2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 Shadow Copy Service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616031" y="1365248"/>
            <a:ext cx="4381500" cy="4352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MSDN:</a:t>
            </a:r>
            <a:br>
              <a:rPr lang="en-US" sz="2000"/>
            </a:br>
            <a:r>
              <a:rPr lang="en-US" sz="2000"/>
              <a:t>"The Volume Shadow Copy Service (VSS) is a set of COM interfaces that implements a framework to allow volume backups to be performed while applications on a system continue to write to the volumes.</a:t>
            </a:r>
          </a:p>
          <a:p>
            <a:pPr marL="0" indent="0">
              <a:buNone/>
            </a:pPr>
            <a:r>
              <a:rPr lang="en-US" sz="2000"/>
              <a:t>VSS is supported on Microsoft Windows XP and later."</a:t>
            </a:r>
          </a:p>
        </p:txBody>
      </p:sp>
      <p:pic>
        <p:nvPicPr>
          <p:cNvPr id="5" name="Picture 4" descr="cc78591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65274"/>
            <a:ext cx="5240338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5"/>
          <p:cNvSpPr>
            <a:spLocks noGrp="1"/>
          </p:cNvSpPr>
          <p:nvPr>
            <p:ph idx="1"/>
          </p:nvPr>
        </p:nvSpPr>
        <p:spPr>
          <a:xfrm>
            <a:off x="828675" y="4203700"/>
            <a:ext cx="6698456" cy="1746250"/>
          </a:xfrm>
          <a:solidFill>
            <a:schemeClr val="tx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vssadmin.exe list shadows</a:t>
            </a: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vssadmin create shadow /for=c:</a:t>
            </a: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mklink /D C:\vss \\?\GLOBALROOT\Device\HarddiskVolumeShadowCopy1\</a:t>
            </a: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vssadmin delete shadows /all</a:t>
            </a:r>
          </a:p>
        </p:txBody>
      </p:sp>
    </p:spTree>
    <p:extLst>
      <p:ext uri="{BB962C8B-B14F-4D97-AF65-F5344CB8AC3E}">
        <p14:creationId xmlns:p14="http://schemas.microsoft.com/office/powerpoint/2010/main" val="238632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HardLinks, Symlinks/Softlinks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Hardlinks (files)</a:t>
            </a:r>
            <a:br>
              <a:rPr lang="de-DE" sz="2400"/>
            </a:br>
            <a:r>
              <a:rPr lang="de-DE" sz="2000"/>
              <a:t>Can be used in file shares, cannot cross volume borders</a:t>
            </a:r>
            <a:endParaRPr lang="de-DE" sz="2400"/>
          </a:p>
          <a:p>
            <a:r>
              <a:rPr lang="de-DE" sz="2400"/>
              <a:t>Junctions (directories)</a:t>
            </a:r>
            <a:br>
              <a:rPr lang="de-DE" sz="2400"/>
            </a:br>
            <a:r>
              <a:rPr lang="de-DE" sz="2000"/>
              <a:t>Can be used in file shares, can cross volume borders</a:t>
            </a:r>
          </a:p>
          <a:p>
            <a:r>
              <a:rPr lang="de-DE" sz="2400"/>
              <a:t>Softlinks</a:t>
            </a:r>
            <a:br>
              <a:rPr lang="de-DE" sz="2400"/>
            </a:br>
            <a:r>
              <a:rPr lang="de-DE" sz="2000"/>
              <a:t>Cannot be used in file shares, can cross volume borders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49335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589" y="0"/>
            <a:ext cx="12188825" cy="6858000"/>
          </a:xfrm>
          <a:solidFill>
            <a:srgbClr val="012456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35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4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KEEP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CALM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IT'S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DEMO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</a:t>
            </a:r>
          </a:p>
        </p:txBody>
      </p:sp>
      <p:pic>
        <p:nvPicPr>
          <p:cNvPr id="3077" name="Picture 5" descr="C:\Users\ba\Downloads\yiog5bM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56" y="145140"/>
            <a:ext cx="2233061" cy="22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82800" y="709062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Corbel 57, 28</a:t>
            </a:r>
          </a:p>
        </p:txBody>
      </p:sp>
    </p:spTree>
    <p:extLst>
      <p:ext uri="{BB962C8B-B14F-4D97-AF65-F5344CB8AC3E}">
        <p14:creationId xmlns:p14="http://schemas.microsoft.com/office/powerpoint/2010/main" val="42059529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443787"/>
            <a:ext cx="10515600" cy="569167"/>
          </a:xfrm>
        </p:spPr>
        <p:txBody>
          <a:bodyPr/>
          <a:lstStyle/>
          <a:p>
            <a:r>
              <a:rPr lang="de-DE"/>
              <a:t>HardLinks, Symlinks/Softlinks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91835"/>
              </p:ext>
            </p:extLst>
          </p:nvPr>
        </p:nvGraphicFramePr>
        <p:xfrm>
          <a:off x="828675" y="1307458"/>
          <a:ext cx="9996345" cy="233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62">
                  <a:extLst>
                    <a:ext uri="{9D8B030D-6E8A-4147-A177-3AD203B41FA5}">
                      <a16:colId xmlns:a16="http://schemas.microsoft.com/office/drawing/2014/main" val="1586605256"/>
                    </a:ext>
                  </a:extLst>
                </a:gridCol>
                <a:gridCol w="1769976">
                  <a:extLst>
                    <a:ext uri="{9D8B030D-6E8A-4147-A177-3AD203B41FA5}">
                      <a16:colId xmlns:a16="http://schemas.microsoft.com/office/drawing/2014/main" val="546526727"/>
                    </a:ext>
                  </a:extLst>
                </a:gridCol>
                <a:gridCol w="1999269">
                  <a:extLst>
                    <a:ext uri="{9D8B030D-6E8A-4147-A177-3AD203B41FA5}">
                      <a16:colId xmlns:a16="http://schemas.microsoft.com/office/drawing/2014/main" val="1505010442"/>
                    </a:ext>
                  </a:extLst>
                </a:gridCol>
                <a:gridCol w="1999269">
                  <a:extLst>
                    <a:ext uri="{9D8B030D-6E8A-4147-A177-3AD203B41FA5}">
                      <a16:colId xmlns:a16="http://schemas.microsoft.com/office/drawing/2014/main" val="4053742332"/>
                    </a:ext>
                  </a:extLst>
                </a:gridCol>
                <a:gridCol w="1999269">
                  <a:extLst>
                    <a:ext uri="{9D8B030D-6E8A-4147-A177-3AD203B41FA5}">
                      <a16:colId xmlns:a16="http://schemas.microsoft.com/office/drawing/2014/main" val="465678860"/>
                    </a:ext>
                  </a:extLst>
                </a:gridCol>
              </a:tblGrid>
              <a:tr h="10563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Hardlinks</a:t>
                      </a:r>
                    </a:p>
                    <a:p>
                      <a:pPr algn="ctr"/>
                      <a:r>
                        <a:rPr lang="de-DE"/>
                        <a:t>(file)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Junctions (directory)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Symlinks </a:t>
                      </a:r>
                      <a:br>
                        <a:rPr lang="de-DE"/>
                      </a:br>
                      <a:r>
                        <a:rPr lang="de-DE"/>
                        <a:t>(file)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Symlinks (directory)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55204"/>
                  </a:ext>
                </a:extLst>
              </a:tr>
              <a:tr h="611991">
                <a:tc>
                  <a:txBody>
                    <a:bodyPr/>
                    <a:lstStyle/>
                    <a:p>
                      <a:r>
                        <a:rPr lang="de-DE"/>
                        <a:t>Can be used in shared folders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12806"/>
                  </a:ext>
                </a:extLst>
              </a:tr>
              <a:tr h="611991">
                <a:tc>
                  <a:txBody>
                    <a:bodyPr/>
                    <a:lstStyle/>
                    <a:p>
                      <a:r>
                        <a:rPr lang="de-DE"/>
                        <a:t>Can point from one volume to another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6606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8675" y="4056941"/>
            <a:ext cx="9435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/>
              <a:t>Problem statement: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Weird differences throughout different OS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Strange collection of (built-in) tools, lacking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Generally not "popular" in Windows</a:t>
            </a:r>
          </a:p>
        </p:txBody>
      </p:sp>
    </p:spTree>
    <p:extLst>
      <p:ext uri="{BB962C8B-B14F-4D97-AF65-F5344CB8AC3E}">
        <p14:creationId xmlns:p14="http://schemas.microsoft.com/office/powerpoint/2010/main" val="213324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Get-Help about_me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342571"/>
            <a:ext cx="9534525" cy="4262362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FF4500"/>
                </a:solidFill>
                <a:latin typeface="Consolas" panose="020B0609020204030204" pitchFamily="49" charset="0"/>
              </a:rPr>
              <a:t>$</a:t>
            </a:r>
            <a:r>
              <a:rPr lang="de-DE" sz="2400" dirty="0" err="1">
                <a:solidFill>
                  <a:srgbClr val="FF4500"/>
                </a:solidFill>
                <a:latin typeface="Consolas" panose="020B0609020204030204" pitchFamily="49" charset="0"/>
              </a:rPr>
              <a:t>speaker</a:t>
            </a:r>
            <a:r>
              <a:rPr lang="de-D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A9A9A9"/>
                </a:solidFill>
                <a:latin typeface="Consolas" panose="020B0609020204030204" pitchFamily="49" charset="0"/>
              </a:rPr>
              <a:t>=</a:t>
            </a:r>
            <a:r>
              <a:rPr lang="de-D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latin typeface="Ubuntu Mono" panose="020B0509030602030204"/>
              </a:rPr>
              <a:t>@{</a:t>
            </a:r>
          </a:p>
          <a:p>
            <a:pPr marL="457200" lvl="1" indent="0">
              <a:buNone/>
            </a:pPr>
            <a:r>
              <a:rPr lang="de-DE" dirty="0" err="1">
                <a:latin typeface="Ubuntu Mono" panose="020B0509030602030204"/>
              </a:rPr>
              <a:t>name</a:t>
            </a:r>
            <a:r>
              <a:rPr lang="de-DE" dirty="0">
                <a:latin typeface="Ubuntu Mono" panose="020B0509030602030204"/>
              </a:rPr>
              <a:t> </a:t>
            </a:r>
            <a:r>
              <a:rPr lang="de-DE" dirty="0">
                <a:solidFill>
                  <a:srgbClr val="A9A9A9"/>
                </a:solidFill>
                <a:latin typeface="Ubuntu Mono" panose="020B0509030602030204"/>
              </a:rPr>
              <a:t>=</a:t>
            </a:r>
            <a:r>
              <a:rPr lang="de-DE" dirty="0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 dirty="0">
                <a:solidFill>
                  <a:srgbClr val="8B0000"/>
                </a:solidFill>
                <a:latin typeface="Ubuntu Mono" panose="020B0509030602030204"/>
              </a:rPr>
              <a:t>Thorsten Butz</a:t>
            </a:r>
            <a:endParaRPr lang="de-DE" dirty="0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 dirty="0" err="1">
                <a:solidFill>
                  <a:prstClr val="black"/>
                </a:solidFill>
                <a:latin typeface="Ubuntu Mono" panose="020B0509030602030204"/>
              </a:rPr>
              <a:t>jobrole</a:t>
            </a:r>
            <a:r>
              <a:rPr lang="de-DE" dirty="0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 dirty="0">
                <a:solidFill>
                  <a:srgbClr val="A9A9A9"/>
                </a:solidFill>
                <a:latin typeface="Ubuntu Mono" panose="020B0509030602030204"/>
              </a:rPr>
              <a:t>=</a:t>
            </a:r>
            <a:r>
              <a:rPr lang="de-DE" dirty="0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 dirty="0">
                <a:solidFill>
                  <a:srgbClr val="8B0000"/>
                </a:solidFill>
                <a:latin typeface="Ubuntu Mono" panose="020B0509030602030204"/>
              </a:rPr>
              <a:t>Trainer, Consultant, </a:t>
            </a:r>
            <a:r>
              <a:rPr lang="de-DE" dirty="0" err="1">
                <a:solidFill>
                  <a:srgbClr val="8B0000"/>
                </a:solidFill>
                <a:latin typeface="Ubuntu Mono" panose="020B0509030602030204"/>
              </a:rPr>
              <a:t>Author</a:t>
            </a:r>
            <a:endParaRPr lang="de-DE" dirty="0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 dirty="0" err="1">
                <a:solidFill>
                  <a:prstClr val="black"/>
                </a:solidFill>
                <a:latin typeface="Ubuntu Mono" panose="020B0509030602030204"/>
              </a:rPr>
              <a:t>certification</a:t>
            </a:r>
            <a:r>
              <a:rPr lang="de-DE" dirty="0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 dirty="0">
                <a:solidFill>
                  <a:srgbClr val="A9A9A9"/>
                </a:solidFill>
                <a:latin typeface="Ubuntu Mono" panose="020B0509030602030204"/>
              </a:rPr>
              <a:t>= </a:t>
            </a:r>
            <a:r>
              <a:rPr lang="de-DE" dirty="0">
                <a:solidFill>
                  <a:srgbClr val="8B0000"/>
                </a:solidFill>
                <a:latin typeface="Ubuntu Mono" panose="020B0509030602030204"/>
              </a:rPr>
              <a:t>MC*,LPIC-2</a:t>
            </a:r>
            <a:endParaRPr lang="de-DE" dirty="0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 dirty="0">
                <a:solidFill>
                  <a:prstClr val="black"/>
                </a:solidFill>
                <a:latin typeface="Ubuntu Mono" panose="020B0509030602030204"/>
              </a:rPr>
              <a:t>^     </a:t>
            </a:r>
            <a:r>
              <a:rPr lang="de-DE" dirty="0">
                <a:solidFill>
                  <a:srgbClr val="A9A9A9"/>
                </a:solidFill>
                <a:latin typeface="Ubuntu Mono" panose="020B0509030602030204"/>
              </a:rPr>
              <a:t>=</a:t>
            </a:r>
            <a:r>
              <a:rPr lang="de-DE" dirty="0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 dirty="0" err="1">
                <a:solidFill>
                  <a:srgbClr val="8B0000"/>
                </a:solidFill>
                <a:latin typeface="Ubuntu Mono" panose="020B0509030602030204"/>
              </a:rPr>
              <a:t>thorstenbutz</a:t>
            </a:r>
            <a:endParaRPr lang="de-DE" dirty="0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 dirty="0">
                <a:solidFill>
                  <a:srgbClr val="A9A9A9"/>
                </a:solidFill>
                <a:latin typeface="Ubuntu Mono" panose="020B0509030602030204"/>
              </a:rPr>
              <a:t>       =</a:t>
            </a:r>
            <a:r>
              <a:rPr lang="de-DE" dirty="0">
                <a:solidFill>
                  <a:prstClr val="black"/>
                </a:solidFill>
                <a:latin typeface="Ubuntu Mono" panose="020B0509030602030204"/>
              </a:rPr>
              <a:t> </a:t>
            </a:r>
            <a:r>
              <a:rPr lang="de-DE" dirty="0">
                <a:solidFill>
                  <a:srgbClr val="8B0000"/>
                </a:solidFill>
                <a:latin typeface="Ubuntu Mono" panose="020B0509030602030204"/>
              </a:rPr>
              <a:t>facebook.com/</a:t>
            </a:r>
            <a:r>
              <a:rPr lang="de-DE" dirty="0" err="1">
                <a:solidFill>
                  <a:srgbClr val="8B0000"/>
                </a:solidFill>
                <a:latin typeface="Ubuntu Mono" panose="020B0509030602030204"/>
              </a:rPr>
              <a:t>thbutz</a:t>
            </a:r>
            <a:endParaRPr lang="de-DE" dirty="0">
              <a:solidFill>
                <a:prstClr val="black"/>
              </a:solidFill>
              <a:latin typeface="Ubuntu Mono" panose="020B0509030602030204"/>
            </a:endParaRPr>
          </a:p>
          <a:p>
            <a:pPr marL="457200" lvl="1" indent="0">
              <a:buNone/>
            </a:pPr>
            <a:r>
              <a:rPr lang="de-DE" dirty="0">
                <a:solidFill>
                  <a:prstClr val="black"/>
                </a:solidFill>
                <a:latin typeface="Ubuntu Mono" panose="020B0509030602030204"/>
              </a:rPr>
              <a:t>  </a:t>
            </a:r>
            <a:r>
              <a:rPr lang="de-DE" dirty="0">
                <a:solidFill>
                  <a:srgbClr val="A9A9A9"/>
                </a:solidFill>
                <a:latin typeface="Ubuntu Mono" panose="020B0509030602030204"/>
              </a:rPr>
              <a:t>     =</a:t>
            </a:r>
            <a:r>
              <a:rPr lang="de-DE" dirty="0">
                <a:solidFill>
                  <a:prstClr val="black"/>
                </a:solidFill>
                <a:latin typeface="Ubuntu Mono" panose="020B0509030602030204"/>
              </a:rPr>
              <a:t>  </a:t>
            </a:r>
            <a:r>
              <a:rPr lang="de-DE" dirty="0">
                <a:solidFill>
                  <a:srgbClr val="8B0000"/>
                </a:solidFill>
                <a:latin typeface="Ubuntu Mono" panose="020B0509030602030204"/>
              </a:rPr>
              <a:t>www.thorsten-butz.de</a:t>
            </a:r>
            <a:br>
              <a:rPr lang="de-DE" dirty="0">
                <a:solidFill>
                  <a:srgbClr val="8B0000"/>
                </a:solidFill>
                <a:latin typeface="Ubuntu Mono" panose="020B0509030602030204"/>
              </a:rPr>
            </a:br>
            <a:r>
              <a:rPr lang="de-DE" dirty="0">
                <a:solidFill>
                  <a:srgbClr val="8B0000"/>
                </a:solidFill>
                <a:latin typeface="Ubuntu Mono" panose="020B0509030602030204"/>
              </a:rPr>
              <a:t>      </a:t>
            </a:r>
            <a:r>
              <a:rPr lang="de-DE" dirty="0">
                <a:solidFill>
                  <a:srgbClr val="A9A9A9"/>
                </a:solidFill>
                <a:latin typeface="Ubuntu Mono" panose="020B0509030602030204"/>
              </a:rPr>
              <a:t> =</a:t>
            </a:r>
            <a:r>
              <a:rPr lang="de-DE" dirty="0">
                <a:solidFill>
                  <a:srgbClr val="8B0000"/>
                </a:solidFill>
                <a:latin typeface="Ubuntu Mono" panose="020B0509030602030204"/>
              </a:rPr>
              <a:t>  www.slidingwindows.de/?feed=slw-mp3</a:t>
            </a:r>
            <a:endParaRPr lang="de-DE" dirty="0">
              <a:solidFill>
                <a:prstClr val="black"/>
              </a:solidFill>
              <a:latin typeface="Ubuntu Mono" panose="020B0509030602030204"/>
            </a:endParaRPr>
          </a:p>
        </p:txBody>
      </p:sp>
      <p:pic>
        <p:nvPicPr>
          <p:cNvPr id="10" name="Picture 4" descr="https://www.oreilly.de/common/images/cover_masterid/gross/124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22" y="1551069"/>
            <a:ext cx="2596445" cy="42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olge mir auf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71" y="3978821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s://encrypted-tbn3.gstatic.com/images?q=tbn:ANd9GcS_1kMMrclsyfhU2THXnguNPE23pLxJEBFfBr4BJPMcCVcJXjLla-BRt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76" y="5128739"/>
            <a:ext cx="397689" cy="3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aqibsomal.com/wp-content/uploads/2015/10/facebook-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44" y="4556255"/>
            <a:ext cx="360554" cy="36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80468" y="5876874"/>
            <a:ext cx="9005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de-DE">
              <a:solidFill>
                <a:srgbClr val="8B0000"/>
              </a:solidFill>
              <a:latin typeface="Ubuntu Mono" panose="020B0509030602030204"/>
            </a:endParaRPr>
          </a:p>
          <a:p>
            <a:pPr lvl="1"/>
            <a:r>
              <a:rPr lang="de-DE" sz="2400">
                <a:solidFill>
                  <a:prstClr val="black"/>
                </a:solidFill>
                <a:latin typeface="Ubuntu Mono" panose="020B0509030602030204"/>
              </a:rPr>
              <a:t>}</a:t>
            </a:r>
          </a:p>
        </p:txBody>
      </p:sp>
      <p:pic>
        <p:nvPicPr>
          <p:cNvPr id="9" name="Picture 2" descr="http://upload.wikimedia.org/wikipedia/de/thumb/8/8b/Apple_Podcast_logo.svg/800px-Apple_Podcast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71" y="5737838"/>
            <a:ext cx="393423" cy="3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0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Why do Hardlinks/Symlinks exist?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793650"/>
            <a:ext cx="11241069" cy="3600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180" y="1217307"/>
            <a:ext cx="345805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de-DE" sz="5400"/>
              <a:t>#region  Episode 3</a:t>
            </a:r>
            <a:br>
              <a:rPr lang="de-DE" sz="5400"/>
            </a:br>
            <a:r>
              <a:rPr lang="de-DE" sz="4000"/>
              <a:t>Adults only</a:t>
            </a:r>
          </a:p>
        </p:txBody>
      </p:sp>
    </p:spTree>
    <p:extLst>
      <p:ext uri="{BB962C8B-B14F-4D97-AF65-F5344CB8AC3E}">
        <p14:creationId xmlns:p14="http://schemas.microsoft.com/office/powerpoint/2010/main" val="3574285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UAC trouble</a:t>
            </a:r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4749330"/>
            <a:ext cx="10421804" cy="1876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695" y="509326"/>
            <a:ext cx="3457575" cy="3790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639" y="1669951"/>
            <a:ext cx="3353268" cy="176237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451429"/>
            <a:ext cx="10515600" cy="47255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/>
              <a:t>Protected Administrator</a:t>
            </a:r>
          </a:p>
          <a:p>
            <a:pPr lvl="1"/>
            <a:r>
              <a:rPr lang="de-DE" sz="2000"/>
              <a:t>Standard mode </a:t>
            </a:r>
          </a:p>
          <a:p>
            <a:pPr lvl="1"/>
            <a:r>
              <a:rPr lang="de-DE" sz="2000"/>
              <a:t>Elevated mode</a:t>
            </a:r>
            <a:br>
              <a:rPr lang="de-DE" sz="2000"/>
            </a:br>
            <a:r>
              <a:rPr lang="de-DE" sz="2000"/>
              <a:t>(Run as Administrator)</a:t>
            </a:r>
          </a:p>
          <a:p>
            <a:r>
              <a:rPr lang="de-DE" sz="2400"/>
              <a:t>Standard User Account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67146" y="2365086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267920" y="5967598"/>
            <a:ext cx="495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3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Trouble again with UAC</a:t>
            </a:r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5105400" y="159332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Very sophisticated:</a:t>
            </a:r>
            <a:br>
              <a:rPr lang="de-DE" sz="2400"/>
            </a:br>
            <a:r>
              <a:rPr lang="de-DE" sz="2000"/>
              <a:t>Running Windows Explorer elevated</a:t>
            </a:r>
            <a:endParaRPr lang="de-DE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Requires Registry-Change</a:t>
            </a:r>
            <a:br>
              <a:rPr lang="de-DE" sz="2400"/>
            </a:br>
            <a:r>
              <a:rPr lang="de-DE" b="1"/>
              <a:t>HKEY_CLASSES_ROOT\AppID\{CDCBCFCA-3CDC-436f-A4E2-0E02075250C2}\RunAs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/>
              <a:t>Owner of the RegKey: "TrustedInstaller"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14800" y="0"/>
            <a:ext cx="3848100" cy="6486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1593324"/>
            <a:ext cx="3762375" cy="472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25" y="4824978"/>
            <a:ext cx="343900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589" y="0"/>
            <a:ext cx="12188825" cy="6858000"/>
          </a:xfrm>
          <a:solidFill>
            <a:srgbClr val="012456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35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4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KEEP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CALM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IT'S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DEMO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</a:t>
            </a:r>
          </a:p>
        </p:txBody>
      </p:sp>
      <p:pic>
        <p:nvPicPr>
          <p:cNvPr id="3077" name="Picture 5" descr="C:\Users\ba\Downloads\yiog5bM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56" y="145140"/>
            <a:ext cx="2233061" cy="22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82800" y="709062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Corbel 57, 28</a:t>
            </a:r>
          </a:p>
        </p:txBody>
      </p:sp>
    </p:spTree>
    <p:extLst>
      <p:ext uri="{BB962C8B-B14F-4D97-AF65-F5344CB8AC3E}">
        <p14:creationId xmlns:p14="http://schemas.microsoft.com/office/powerpoint/2010/main" val="35410788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700" y="0"/>
            <a:ext cx="342900" cy="6858000"/>
          </a:xfrm>
          <a:prstGeom prst="rect">
            <a:avLst/>
          </a:prstGeom>
          <a:solidFill>
            <a:srgbClr val="012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/>
              <a:t>Demo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Avoiding the glitches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de-DE" b="1"/>
              <a:t>Always</a:t>
            </a:r>
            <a:r>
              <a:rPr lang="de-DE"/>
              <a:t> (!) use your own groups to grant distinct permissions</a:t>
            </a:r>
          </a:p>
          <a:p>
            <a:r>
              <a:rPr lang="de-DE"/>
              <a:t>Simplify your life:</a:t>
            </a:r>
            <a:br>
              <a:rPr lang="de-DE"/>
            </a:br>
            <a:endParaRPr lang="de-DE" sz="2000"/>
          </a:p>
          <a:p>
            <a:pPr marL="0" indent="0">
              <a:buNone/>
            </a:pPr>
            <a:endParaRPr lang="de-DE"/>
          </a:p>
        </p:txBody>
      </p:sp>
      <p:pic>
        <p:nvPicPr>
          <p:cNvPr id="1026" name="Picture 2" descr="http://support.hubris.net/knowledge_base/illustrations/us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327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/>
          <p:cNvSpPr/>
          <p:nvPr/>
        </p:nvSpPr>
        <p:spPr>
          <a:xfrm>
            <a:off x="3589068" y="3213100"/>
            <a:ext cx="1536700" cy="1536700"/>
          </a:xfrm>
          <a:prstGeom prst="ellipse">
            <a:avLst/>
          </a:prstGeom>
          <a:solidFill>
            <a:srgbClr val="012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bg1"/>
                </a:solidFill>
              </a:rPr>
              <a:t>Seattle Domain Admins</a:t>
            </a:r>
          </a:p>
        </p:txBody>
      </p:sp>
      <p:sp>
        <p:nvSpPr>
          <p:cNvPr id="31" name="Oval 30"/>
          <p:cNvSpPr/>
          <p:nvPr/>
        </p:nvSpPr>
        <p:spPr>
          <a:xfrm>
            <a:off x="6246543" y="3213100"/>
            <a:ext cx="1536700" cy="1536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bg1"/>
                </a:solidFill>
              </a:rPr>
              <a:t>Domain Admins</a:t>
            </a:r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644" y="3200400"/>
            <a:ext cx="1208357" cy="1602922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662691" y="3981450"/>
            <a:ext cx="728209" cy="0"/>
          </a:xfrm>
          <a:prstGeom prst="straightConnector1">
            <a:avLst/>
          </a:prstGeom>
          <a:ln w="38100">
            <a:solidFill>
              <a:srgbClr val="01245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5267239" y="3981450"/>
            <a:ext cx="728209" cy="0"/>
          </a:xfrm>
          <a:prstGeom prst="straightConnector1">
            <a:avLst/>
          </a:prstGeom>
          <a:ln w="38100">
            <a:solidFill>
              <a:srgbClr val="01245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7972339" y="4014561"/>
            <a:ext cx="728209" cy="0"/>
          </a:xfrm>
          <a:prstGeom prst="straightConnector1">
            <a:avLst/>
          </a:prstGeom>
          <a:ln w="38100">
            <a:solidFill>
              <a:srgbClr val="01245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43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/>
          <p:cNvSpPr/>
          <p:nvPr/>
        </p:nvSpPr>
        <p:spPr>
          <a:xfrm>
            <a:off x="984250" y="5011850"/>
            <a:ext cx="390525" cy="2571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             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984250" y="5602719"/>
            <a:ext cx="390525" cy="231343"/>
          </a:xfrm>
          <a:prstGeom prst="roundRect">
            <a:avLst/>
          </a:prstGeom>
          <a:solidFill>
            <a:srgbClr val="FFC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8771" y="4227615"/>
            <a:ext cx="11560310" cy="1901846"/>
          </a:xfrm>
        </p:spPr>
        <p:txBody>
          <a:bodyPr/>
          <a:lstStyle/>
          <a:p>
            <a:r>
              <a:rPr lang="de-DE">
                <a:solidFill>
                  <a:srgbClr val="0000FF"/>
                </a:solidFill>
              </a:rPr>
              <a:t>icacls.exe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FF4500"/>
                </a:solidFill>
              </a:rPr>
              <a:t>$fileshareroot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A2BE2"/>
                </a:solidFill>
              </a:rPr>
              <a:t>/grant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>
                <a:solidFill>
                  <a:srgbClr val="8B0000"/>
                </a:solidFill>
              </a:rPr>
              <a:t>"</a:t>
            </a:r>
            <a:r>
              <a:rPr lang="de-DE">
                <a:solidFill>
                  <a:srgbClr val="FF4500"/>
                </a:solidFill>
              </a:rPr>
              <a:t>$SeattleAdmins</a:t>
            </a:r>
            <a:r>
              <a:rPr lang="de-DE">
                <a:solidFill>
                  <a:srgbClr val="8B0000"/>
                </a:solidFill>
              </a:rPr>
              <a:t>`:(OI)(CI)(F)" </a:t>
            </a:r>
          </a:p>
          <a:p>
            <a:r>
              <a:rPr lang="de-DE">
                <a:solidFill>
                  <a:srgbClr val="006400"/>
                </a:solidFill>
              </a:rPr>
              <a:t># (OI) Object inherit</a:t>
            </a:r>
          </a:p>
          <a:p>
            <a:r>
              <a:rPr lang="de-DE">
                <a:solidFill>
                  <a:srgbClr val="006400"/>
                </a:solidFill>
              </a:rPr>
              <a:t># (CI) Container inherit</a:t>
            </a:r>
          </a:p>
          <a:p>
            <a:endParaRPr lang="de-DE">
              <a:solidFill>
                <a:srgbClr val="006400"/>
              </a:solidFill>
            </a:endParaRPr>
          </a:p>
          <a:p>
            <a:endParaRPr lang="de-DE">
              <a:solidFill>
                <a:srgbClr val="006400"/>
              </a:solidFill>
            </a:endParaRPr>
          </a:p>
          <a:p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-12700" y="0"/>
            <a:ext cx="342900" cy="6858000"/>
          </a:xfrm>
          <a:prstGeom prst="rect">
            <a:avLst/>
          </a:prstGeom>
          <a:solidFill>
            <a:srgbClr val="012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2976"/>
          <a:stretch/>
        </p:blipFill>
        <p:spPr>
          <a:xfrm>
            <a:off x="528771" y="253075"/>
            <a:ext cx="4981381" cy="3810532"/>
          </a:xfrm>
          <a:prstGeom prst="rect">
            <a:avLst/>
          </a:prstGeom>
        </p:spPr>
      </p:pic>
      <p:sp>
        <p:nvSpPr>
          <p:cNvPr id="19" name="Rectangle: Rounded Corners 18"/>
          <p:cNvSpPr/>
          <p:nvPr/>
        </p:nvSpPr>
        <p:spPr>
          <a:xfrm>
            <a:off x="2757488" y="1431132"/>
            <a:ext cx="247650" cy="16192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: Rounded Corners 23"/>
          <p:cNvSpPr/>
          <p:nvPr/>
        </p:nvSpPr>
        <p:spPr>
          <a:xfrm>
            <a:off x="1998564" y="1454150"/>
            <a:ext cx="573053" cy="136526"/>
          </a:xfrm>
          <a:prstGeom prst="roundRect">
            <a:avLst/>
          </a:prstGeom>
          <a:solidFill>
            <a:srgbClr val="FFCD9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36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700" y="0"/>
            <a:ext cx="342900" cy="6858000"/>
          </a:xfrm>
          <a:prstGeom prst="rect">
            <a:avLst/>
          </a:prstGeom>
          <a:solidFill>
            <a:srgbClr val="012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952" r="36961"/>
          <a:stretch/>
        </p:blipFill>
        <p:spPr>
          <a:xfrm>
            <a:off x="433521" y="138774"/>
            <a:ext cx="5589990" cy="382005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528771" y="4227615"/>
            <a:ext cx="11560310" cy="1901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icacls.exe</a:t>
            </a:r>
            <a:r>
              <a:rPr lang="fr-FR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>
                <a:solidFill>
                  <a:srgbClr val="FF4500"/>
                </a:solidFill>
                <a:latin typeface="Consolas" panose="020B0609020204030204" pitchFamily="49" charset="0"/>
              </a:rPr>
              <a:t>$fileshareroot</a:t>
            </a:r>
            <a:r>
              <a:rPr lang="fr-FR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>
                <a:solidFill>
                  <a:srgbClr val="8A2BE2"/>
                </a:solidFill>
                <a:latin typeface="Consolas" panose="020B0609020204030204" pitchFamily="49" charset="0"/>
              </a:rPr>
              <a:t>/grant</a:t>
            </a:r>
            <a:r>
              <a:rPr lang="fr-FR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fr-FR" sz="2000">
                <a:solidFill>
                  <a:srgbClr val="FF4500"/>
                </a:solidFill>
                <a:latin typeface="Consolas" panose="020B0609020204030204" pitchFamily="49" charset="0"/>
              </a:rPr>
              <a:t>$LondonAdmins</a:t>
            </a:r>
            <a:r>
              <a:rPr lang="fr-FR" sz="2000">
                <a:solidFill>
                  <a:srgbClr val="8B0000"/>
                </a:solidFill>
                <a:latin typeface="Consolas" panose="020B0609020204030204" pitchFamily="49" charset="0"/>
              </a:rPr>
              <a:t>`:(CI)(F)" </a:t>
            </a:r>
          </a:p>
          <a:p>
            <a:pPr marL="0" indent="0">
              <a:buNone/>
            </a:pP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				icacls.exe</a:t>
            </a:r>
            <a:r>
              <a:rPr lang="fr-FR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>
                <a:solidFill>
                  <a:srgbClr val="FF4500"/>
                </a:solidFill>
                <a:latin typeface="Consolas" panose="020B0609020204030204" pitchFamily="49" charset="0"/>
              </a:rPr>
              <a:t>$fileshareroot</a:t>
            </a:r>
            <a:r>
              <a:rPr lang="fr-FR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>
                <a:solidFill>
                  <a:srgbClr val="8A2BE2"/>
                </a:solidFill>
                <a:latin typeface="Consolas" panose="020B0609020204030204" pitchFamily="49" charset="0"/>
              </a:rPr>
              <a:t>/grant</a:t>
            </a:r>
            <a:r>
              <a:rPr lang="fr-FR" sz="20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sz="200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fr-FR" sz="2000">
                <a:solidFill>
                  <a:srgbClr val="FF4500"/>
                </a:solidFill>
                <a:latin typeface="Consolas" panose="020B0609020204030204" pitchFamily="49" charset="0"/>
              </a:rPr>
              <a:t>$VancouerAdmins</a:t>
            </a:r>
            <a:r>
              <a:rPr lang="fr-FR" sz="2000">
                <a:solidFill>
                  <a:srgbClr val="8B0000"/>
                </a:solidFill>
                <a:latin typeface="Consolas" panose="020B0609020204030204" pitchFamily="49" charset="0"/>
              </a:rPr>
              <a:t>`:(F)" </a:t>
            </a:r>
          </a:p>
          <a:p>
            <a:pPr marL="0" indent="0">
              <a:buNone/>
            </a:pPr>
            <a:endParaRPr lang="fr-FR" sz="200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00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000"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49792"/>
          <a:stretch/>
        </p:blipFill>
        <p:spPr>
          <a:xfrm>
            <a:off x="6800241" y="138774"/>
            <a:ext cx="438119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6453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ICACLS preserves the canonical ordering of ACE entries:   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Explicit denials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Explicit grants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Inherited denials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Inherited grants</a:t>
            </a:r>
            <a:br>
              <a:rPr lang="en-US"/>
            </a:b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2700" y="0"/>
            <a:ext cx="342900" cy="6858000"/>
          </a:xfrm>
          <a:prstGeom prst="rect">
            <a:avLst/>
          </a:prstGeom>
          <a:solidFill>
            <a:srgbClr val="012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671" y="2458008"/>
            <a:ext cx="5402404" cy="171338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Implicit deny vs. implict grant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08" y="5056006"/>
            <a:ext cx="10126334" cy="100592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5624371" y="3517900"/>
            <a:ext cx="1309829" cy="1660070"/>
          </a:xfrm>
          <a:prstGeom prst="straightConnector1">
            <a:avLst/>
          </a:prstGeom>
          <a:ln w="38100">
            <a:solidFill>
              <a:srgbClr val="8D2CE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45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SeBackupPrivilege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7" y="7110094"/>
            <a:ext cx="11250595" cy="4563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5" y="1087179"/>
            <a:ext cx="11250595" cy="47631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41405" y="6110887"/>
            <a:ext cx="9982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/>
              <a:t>http://www.leeholmes.com/blog/2010/09/24/adjusting-token-privileges-in-powershell/</a:t>
            </a:r>
          </a:p>
        </p:txBody>
      </p:sp>
    </p:spTree>
    <p:extLst>
      <p:ext uri="{BB962C8B-B14F-4D97-AF65-F5344CB8AC3E}">
        <p14:creationId xmlns:p14="http://schemas.microsoft.com/office/powerpoint/2010/main" val="289170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List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Episode 1: The untouchables</a:t>
            </a:r>
          </a:p>
          <a:p>
            <a:r>
              <a:rPr lang="de-DE"/>
              <a:t>Episode 2: Hidden beauties</a:t>
            </a:r>
          </a:p>
          <a:p>
            <a:r>
              <a:rPr lang="de-DE"/>
              <a:t>Espisode 3: Adults only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942">
            <a:off x="4913757" y="3308878"/>
            <a:ext cx="1594062" cy="10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4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Wrap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Remote administration is possible .. but awkward</a:t>
            </a:r>
          </a:p>
          <a:p>
            <a:r>
              <a:rPr lang="de-DE" sz="2400"/>
              <a:t>Not a single solution is feature complete </a:t>
            </a:r>
            <a:br>
              <a:rPr lang="de-DE" sz="2400"/>
            </a:br>
            <a:r>
              <a:rPr lang="de-DE" sz="2000"/>
              <a:t>(icacls.exe, takeown.exe, Get-ACL/Set-ACL ..)</a:t>
            </a:r>
          </a:p>
          <a:p>
            <a:r>
              <a:rPr lang="de-DE" sz="2400"/>
              <a:t>No reason to disable UAC, use your own groups!</a:t>
            </a:r>
          </a:p>
        </p:txBody>
      </p:sp>
    </p:spTree>
    <p:extLst>
      <p:ext uri="{BB962C8B-B14F-4D97-AF65-F5344CB8AC3E}">
        <p14:creationId xmlns:p14="http://schemas.microsoft.com/office/powerpoint/2010/main" val="605094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Tip: SetACL Studio by Helge Klein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19" y="1144509"/>
            <a:ext cx="7744906" cy="49727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430568">
            <a:off x="8989620" y="2933205"/>
            <a:ext cx="286195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Free for commercial use!</a:t>
            </a:r>
          </a:p>
        </p:txBody>
      </p:sp>
    </p:spTree>
    <p:extLst>
      <p:ext uri="{BB962C8B-B14F-4D97-AF65-F5344CB8AC3E}">
        <p14:creationId xmlns:p14="http://schemas.microsoft.com/office/powerpoint/2010/main" val="3769048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New-Question | Out-Speaker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66045" y="5791199"/>
            <a:ext cx="4018843" cy="952939"/>
          </a:xfrm>
        </p:spPr>
        <p:txBody>
          <a:bodyPr>
            <a:noAutofit/>
          </a:bodyPr>
          <a:lstStyle/>
          <a:p>
            <a:r>
              <a:rPr lang="de-DE" sz="3800">
                <a:solidFill>
                  <a:schemeClr val="bg1">
                    <a:alpha val="20000"/>
                  </a:schemeClr>
                </a:solidFill>
                <a:latin typeface="Ubuntu Mono" panose="020B0509030602030204"/>
                <a:cs typeface="Calibri" panose="020F0502020204030204" pitchFamily="34" charset="0"/>
              </a:rPr>
              <a:t>@thorstenbutz</a:t>
            </a:r>
            <a:endParaRPr lang="de-DE" sz="3800" dirty="0">
              <a:solidFill>
                <a:schemeClr val="bg1">
                  <a:alpha val="20000"/>
                </a:schemeClr>
              </a:solidFill>
              <a:latin typeface="Ubuntu Mono" panose="020B0509030602030204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4" y="-12987"/>
            <a:ext cx="12182475" cy="368781"/>
          </a:xfrm>
          <a:prstGeom prst="rect">
            <a:avLst/>
          </a:prstGeom>
        </p:spPr>
      </p:pic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8742499" y="6004229"/>
            <a:ext cx="3055500" cy="7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" y="-12987"/>
            <a:ext cx="12182475" cy="368781"/>
          </a:xfrm>
          <a:prstGeom prst="rect">
            <a:avLst/>
          </a:prstGeom>
        </p:spPr>
      </p:pic>
      <p:pic>
        <p:nvPicPr>
          <p:cNvPr id="5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8742499" y="6004229"/>
            <a:ext cx="3055500" cy="706043"/>
          </a:xfrm>
          <a:prstGeom prst="rect">
            <a:avLst/>
          </a:prstGeom>
        </p:spPr>
      </p:pic>
      <p:sp>
        <p:nvSpPr>
          <p:cNvPr id="6" name="Titel 2"/>
          <p:cNvSpPr txBox="1">
            <a:spLocks/>
          </p:cNvSpPr>
          <p:nvPr/>
        </p:nvSpPr>
        <p:spPr>
          <a:xfrm>
            <a:off x="0" y="741811"/>
            <a:ext cx="12192000" cy="792088"/>
          </a:xfrm>
          <a:prstGeom prst="rect">
            <a:avLst/>
          </a:prstGeom>
          <a:solidFill>
            <a:srgbClr val="00808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</a:lstStyle>
          <a:p>
            <a:pPr algn="l"/>
            <a:r>
              <a:rPr lang="de-DE">
                <a:solidFill>
                  <a:srgbClr val="FFFF00"/>
                </a:solidFill>
              </a:rPr>
              <a:t>  about_Speaker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251519" y="1916832"/>
            <a:ext cx="9185991" cy="4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17244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7244E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200">
                <a:solidFill>
                  <a:schemeClr val="bg1"/>
                </a:solidFill>
                <a:latin typeface="Ubuntu Mono" panose="020B0509030602030204"/>
              </a:rPr>
              <a:t>Thorsten Butz </a:t>
            </a:r>
            <a:br>
              <a:rPr lang="de-DE" sz="3200">
                <a:solidFill>
                  <a:schemeClr val="bg1"/>
                </a:solidFill>
                <a:latin typeface="Ubuntu Mono" panose="020B0509030602030204"/>
              </a:rPr>
            </a:br>
            <a:r>
              <a:rPr lang="de-DE" sz="2800">
                <a:solidFill>
                  <a:schemeClr val="bg1"/>
                </a:solidFill>
                <a:latin typeface="Ubuntu Mono" panose="020B0509030602030204"/>
              </a:rPr>
              <a:t>@thorstenbutz; thorsten-butz.de</a:t>
            </a: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200">
                <a:solidFill>
                  <a:schemeClr val="bg1"/>
                </a:solidFill>
                <a:latin typeface="Ubuntu Mono" panose="020B0509030602030204"/>
              </a:rPr>
              <a:t>Was Sie schon immer über Fileserver wissen wollten, </a:t>
            </a:r>
            <a:br>
              <a:rPr lang="de-DE" sz="3200">
                <a:solidFill>
                  <a:schemeClr val="bg1"/>
                </a:solidFill>
                <a:latin typeface="Ubuntu Mono" panose="020B0509030602030204"/>
              </a:rPr>
            </a:br>
            <a:r>
              <a:rPr lang="de-DE" sz="3200">
                <a:solidFill>
                  <a:schemeClr val="bg1"/>
                </a:solidFill>
                <a:latin typeface="Ubuntu Mono" panose="020B0509030602030204"/>
              </a:rPr>
              <a:t>aber bisher nicht zu fragen wagten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Ubuntu Mono" panose="020B0509030602030204"/>
              </a:rPr>
              <a:t>Everything you always wanted to know about file server </a:t>
            </a:r>
            <a:br>
              <a:rPr lang="en-US" sz="3200">
                <a:solidFill>
                  <a:schemeClr val="bg1"/>
                </a:solidFill>
                <a:latin typeface="Ubuntu Mono" panose="020B0509030602030204"/>
              </a:rPr>
            </a:br>
            <a:r>
              <a:rPr lang="en-US" sz="3200">
                <a:solidFill>
                  <a:schemeClr val="bg1"/>
                </a:solidFill>
                <a:latin typeface="Ubuntu Mono" panose="020B0509030602030204"/>
              </a:rPr>
              <a:t>but were afraid to ask</a:t>
            </a: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200">
                <a:solidFill>
                  <a:schemeClr val="bg1"/>
                </a:solidFill>
                <a:latin typeface="Ubuntu Mono" panose="020B0509030602030204"/>
              </a:rPr>
              <a:t>PowerShell Conference EU 2017</a:t>
            </a:r>
            <a:br>
              <a:rPr lang="de-DE" sz="3200">
                <a:solidFill>
                  <a:schemeClr val="bg1"/>
                </a:solidFill>
                <a:latin typeface="Ubuntu Mono" panose="020B0509030602030204"/>
              </a:rPr>
            </a:br>
            <a:r>
              <a:rPr lang="de-DE" sz="2800">
                <a:solidFill>
                  <a:schemeClr val="bg1"/>
                </a:solidFill>
                <a:latin typeface="Ubuntu Mono" panose="020B0509030602030204"/>
              </a:rPr>
              <a:t>HCC Hannover Congress Centrum, 05.05.2017  </a:t>
            </a: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3000">
              <a:solidFill>
                <a:schemeClr val="bg1"/>
              </a:solidFill>
              <a:latin typeface="Ubuntu Mono" panose="020B0509030602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3200">
              <a:solidFill>
                <a:schemeClr val="bg1"/>
              </a:solidFill>
              <a:latin typeface="Ubuntu Mono" panose="020B0509030602030204"/>
            </a:endParaRPr>
          </a:p>
        </p:txBody>
      </p:sp>
      <p:pic>
        <p:nvPicPr>
          <p:cNvPr id="1026" name="Picture 2" descr="Deutschland (GER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" y="3216953"/>
            <a:ext cx="285750" cy="190500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4473302"/>
            <a:ext cx="285750" cy="19050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5094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de-DE" sz="5400"/>
              <a:t>#region  Episode 1</a:t>
            </a:r>
            <a:br>
              <a:rPr lang="de-DE" sz="5400"/>
            </a:br>
            <a:r>
              <a:rPr lang="de-DE" sz="4000"/>
              <a:t>The untouchables</a:t>
            </a:r>
            <a:endParaRPr lang="de-DE" sz="5400"/>
          </a:p>
        </p:txBody>
      </p:sp>
    </p:spTree>
    <p:extLst>
      <p:ext uri="{BB962C8B-B14F-4D97-AF65-F5344CB8AC3E}">
        <p14:creationId xmlns:p14="http://schemas.microsoft.com/office/powerpoint/2010/main" val="199953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</a:t>
            </a:r>
            <a:r>
              <a:rPr lang="de-DE" u="dotted">
                <a:uFill>
                  <a:solidFill>
                    <a:srgbClr val="FF0000"/>
                  </a:solidFill>
                </a:uFill>
              </a:rPr>
              <a:t>basic</a:t>
            </a:r>
            <a:r>
              <a:rPr lang="de-DE"/>
              <a:t> stuff: remote administration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674"/>
          <a:stretch/>
        </p:blipFill>
        <p:spPr>
          <a:xfrm>
            <a:off x="838201" y="1201539"/>
            <a:ext cx="8610600" cy="53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Shadows of the past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19" y="1142949"/>
            <a:ext cx="2695951" cy="1114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002" y="1142949"/>
            <a:ext cx="7154273" cy="461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341" y="3448320"/>
            <a:ext cx="345805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fsmgmt.msc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265903"/>
            <a:ext cx="6830378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0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589" y="0"/>
            <a:ext cx="12188825" cy="6858000"/>
          </a:xfrm>
          <a:solidFill>
            <a:srgbClr val="012456"/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0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35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2400" spc="220">
              <a:solidFill>
                <a:schemeClr val="bg1"/>
              </a:solidFill>
              <a:latin typeface="Corbel" panose="020B0503020204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KEEP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CALM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IT'S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DEMO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spc="220">
                <a:solidFill>
                  <a:schemeClr val="bg1"/>
                </a:solidFill>
                <a:latin typeface="Corbel" panose="020B05030202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TIME</a:t>
            </a:r>
          </a:p>
        </p:txBody>
      </p:sp>
      <p:pic>
        <p:nvPicPr>
          <p:cNvPr id="3077" name="Picture 5" descr="C:\Users\ba\Downloads\yiog5bM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56" y="145140"/>
            <a:ext cx="2233061" cy="22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82800" y="709062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Corbel 57, 28</a:t>
            </a:r>
          </a:p>
        </p:txBody>
      </p:sp>
    </p:spTree>
    <p:extLst>
      <p:ext uri="{BB962C8B-B14F-4D97-AF65-F5344CB8AC3E}">
        <p14:creationId xmlns:p14="http://schemas.microsoft.com/office/powerpoint/2010/main" val="25464466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fsrm.msc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1180330"/>
            <a:ext cx="9002381" cy="48298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0124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2741730"/>
      </p:ext>
    </p:extLst>
  </p:cSld>
  <p:clrMapOvr>
    <a:masterClrMapping/>
  </p:clrMapOvr>
</p:sld>
</file>

<file path=ppt/theme/theme1.xml><?xml version="1.0" encoding="utf-8"?>
<a:theme xmlns:a="http://schemas.openxmlformats.org/drawingml/2006/main" name="Eins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2458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580</Words>
  <Application>Microsoft Office PowerPoint</Application>
  <PresentationFormat>Widescreen</PresentationFormat>
  <Paragraphs>188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Yu Gothic UI Semilight</vt:lpstr>
      <vt:lpstr>Arial</vt:lpstr>
      <vt:lpstr>Arial Unicode MS</vt:lpstr>
      <vt:lpstr>Calibri</vt:lpstr>
      <vt:lpstr>CastlePressNo1</vt:lpstr>
      <vt:lpstr>Consolas</vt:lpstr>
      <vt:lpstr>Corbel</vt:lpstr>
      <vt:lpstr>Segoe UI Light</vt:lpstr>
      <vt:lpstr>Ubuntu Mono</vt:lpstr>
      <vt:lpstr>Eins</vt:lpstr>
      <vt:lpstr>PowerPoint Presentation</vt:lpstr>
      <vt:lpstr>Get-Help about_me</vt:lpstr>
      <vt:lpstr>List of content</vt:lpstr>
      <vt:lpstr>PowerPoint Presentation</vt:lpstr>
      <vt:lpstr>The basic stuff: remote administration</vt:lpstr>
      <vt:lpstr>Shadows of the past</vt:lpstr>
      <vt:lpstr>fsmgmt.msc</vt:lpstr>
      <vt:lpstr>PowerPoint Presentation</vt:lpstr>
      <vt:lpstr>fsrm.msc</vt:lpstr>
      <vt:lpstr>          FSRM feature installed               FSRM feature not installed</vt:lpstr>
      <vt:lpstr>Firewall rules for FSRM</vt:lpstr>
      <vt:lpstr>Ready for take off</vt:lpstr>
      <vt:lpstr>Sharing and mapping</vt:lpstr>
      <vt:lpstr>PowerPoint Presentation</vt:lpstr>
      <vt:lpstr>Less known NTFS object types</vt:lpstr>
      <vt:lpstr>Volume Shadow Copy Service</vt:lpstr>
      <vt:lpstr>HardLinks, Symlinks/Softlinks</vt:lpstr>
      <vt:lpstr>PowerPoint Presentation</vt:lpstr>
      <vt:lpstr>HardLinks, Symlinks/Softlinks</vt:lpstr>
      <vt:lpstr>Why do Hardlinks/Symlinks exist? </vt:lpstr>
      <vt:lpstr>PowerPoint Presentation</vt:lpstr>
      <vt:lpstr>UAC trouble</vt:lpstr>
      <vt:lpstr>Trouble again with UAC</vt:lpstr>
      <vt:lpstr>PowerPoint Presentation</vt:lpstr>
      <vt:lpstr>Avoiding the glitches</vt:lpstr>
      <vt:lpstr>PowerPoint Presentation</vt:lpstr>
      <vt:lpstr>PowerPoint Presentation</vt:lpstr>
      <vt:lpstr>Implicit deny vs. implict grant</vt:lpstr>
      <vt:lpstr>SeBackupPrivilege</vt:lpstr>
      <vt:lpstr>Wrap up!</vt:lpstr>
      <vt:lpstr>Tip: SetACL Studio by Helge Klein</vt:lpstr>
      <vt:lpstr>New-Question | Out-Speaker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2017-05-08T17:55:38Z</dcterms:created>
  <dcterms:modified xsi:type="dcterms:W3CDTF">2017-05-08T17:56:50Z</dcterms:modified>
</cp:coreProperties>
</file>