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86" r:id="rId6"/>
    <p:sldId id="282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87" r:id="rId18"/>
    <p:sldId id="288" r:id="rId19"/>
    <p:sldId id="28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5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993"/>
    <a:srgbClr val="3158F7"/>
    <a:srgbClr val="012456"/>
    <a:srgbClr val="FDFDFD"/>
    <a:srgbClr val="2F19D5"/>
    <a:srgbClr val="4713DB"/>
    <a:srgbClr val="381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D23C-ECB4-4793-9415-15F2DC47AFD6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9009-3AB4-4484-B42E-D4C9BB788E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7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com/cs/blogs/tobias/archive/2011/10/27/regular-expressions-are-your-friend-part-1.aspx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sof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roups.google.com/group/pash-projec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sonmorg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witter.com/brucepayette" TargetMode="External"/><Relationship Id="rId4" Type="http://schemas.openxmlformats.org/officeDocument/2006/relationships/hyperlink" Target="https://twitter.com/jsnover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ee_holm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s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47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1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2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/>
              <a:t>Windows PowerShell Blog:</a:t>
            </a:r>
            <a:endParaRPr lang="de-DE"/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de-DE"/>
              <a:t>Introduction to CIM Cmdlets</a:t>
            </a:r>
          </a:p>
          <a:p>
            <a:r>
              <a:rPr lang="en-US"/>
              <a:t>http://blogs.msdn.com/b/powershell/archive/2012/08/24/introduction-to-cim-cmdlets.aspx</a:t>
            </a:r>
          </a:p>
          <a:p>
            <a:endParaRPr lang="en-US"/>
          </a:p>
          <a:p>
            <a:r>
              <a:rPr lang="en-US"/>
              <a:t>Windows PowerShell Blog:</a:t>
            </a:r>
          </a:p>
          <a:p>
            <a:r>
              <a:rPr lang="en-US"/>
              <a:t>CIM Cmdlets – Some Tips &amp; Tricks</a:t>
            </a:r>
          </a:p>
          <a:p>
            <a:r>
              <a:rPr lang="de-DE"/>
              <a:t>http://blogs.msdn.com/b/powershell/archive/2013/08/19/cim-cmdlets-some-tips-amp-tricks.aspx</a:t>
            </a:r>
          </a:p>
          <a:p>
            <a:endParaRPr lang="en-US"/>
          </a:p>
          <a:p>
            <a:r>
              <a:rPr lang="de-DE"/>
              <a:t>Trevor Sullivan, The Scripting Guys</a:t>
            </a:r>
            <a:endParaRPr lang="en-US"/>
          </a:p>
          <a:p>
            <a:r>
              <a:rPr lang="en-US"/>
              <a:t>What is CIM and Why Should I Use It in PowerShell?</a:t>
            </a:r>
          </a:p>
          <a:p>
            <a:r>
              <a:rPr lang="en-US"/>
              <a:t>http://blogs.technet.com/b/heyscriptingguy/archive/2014/01/27/what-is-cim-and-why-should-i-use-it-in-powershell.aspx</a:t>
            </a:r>
          </a:p>
          <a:p>
            <a:endParaRPr lang="de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90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Arial" charset="0"/>
              </a:rPr>
              <a:t>Open Management Infrastructure (OMI) </a:t>
            </a:r>
            <a:endParaRPr lang="de-DE" smtClean="0">
              <a:latin typeface="Arial" charset="0"/>
            </a:endParaRPr>
          </a:p>
          <a:p>
            <a:r>
              <a:rPr lang="de-DE" smtClean="0">
                <a:latin typeface="Arial" charset="0"/>
              </a:rPr>
              <a:t/>
            </a:r>
            <a:br>
              <a:rPr lang="de-DE" smtClean="0">
                <a:latin typeface="Arial" charset="0"/>
              </a:rPr>
            </a:br>
            <a:r>
              <a:rPr lang="de-DE" smtClean="0">
                <a:latin typeface="Arial" charset="0"/>
              </a:rPr>
              <a:t>"</a:t>
            </a:r>
            <a:r>
              <a:rPr lang="de-DE">
                <a:latin typeface="Arial" charset="0"/>
              </a:rPr>
              <a:t>CIM/WBEM Manageability Services Broker</a:t>
            </a:r>
            <a:r>
              <a:rPr lang="de-DE" smtClean="0">
                <a:latin typeface="Arial" charset="0"/>
              </a:rPr>
              <a:t>"</a:t>
            </a:r>
          </a:p>
          <a:p>
            <a:endParaRPr lang="de-DE"/>
          </a:p>
          <a:p>
            <a:r>
              <a:rPr lang="de-DE"/>
              <a:t>https://collaboration.opengroup.org/omi/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8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URIs: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1"/>
              <a:t>Getting Started with PowerShell Desired State Configuration (DSC): (07) DSC and Linux</a:t>
            </a:r>
            <a:endParaRPr lang="de-DE"/>
          </a:p>
          <a:p>
            <a:r>
              <a:rPr lang="de-DE"/>
              <a:t>http://channel9.msdn.com/Series/Getting-Started-with-PowerShell-Desired-State-Configuration-DSC/07</a:t>
            </a:r>
          </a:p>
          <a:p>
            <a:endParaRPr lang="en-US" smtClean="0"/>
          </a:p>
          <a:p>
            <a:r>
              <a:rPr lang="en-US" smtClean="0"/>
              <a:t>** Final version **</a:t>
            </a:r>
          </a:p>
          <a:p>
            <a:r>
              <a:rPr lang="en-US"/>
              <a:t>PowerShell DSC for Linux is now available</a:t>
            </a:r>
            <a:r>
              <a:rPr lang="en-US" smtClean="0"/>
              <a:t>!</a:t>
            </a:r>
          </a:p>
          <a:p>
            <a:r>
              <a:rPr lang="de-DE"/>
              <a:t>Kristopher Bash</a:t>
            </a:r>
            <a:endParaRPr lang="en-US"/>
          </a:p>
          <a:p>
            <a:r>
              <a:rPr lang="en-US"/>
              <a:t>http://blogs.msdn.com/b/powershell/archive/2015/05/06/powershell-dsc-for-linux-is-now-available.aspx</a:t>
            </a:r>
            <a:br>
              <a:rPr lang="en-US"/>
            </a:br>
            <a:endParaRPr lang="en-US" smtClean="0"/>
          </a:p>
          <a:p>
            <a:r>
              <a:rPr lang="en-US" smtClean="0"/>
              <a:t>** Beta version **</a:t>
            </a:r>
            <a:endParaRPr lang="en-US"/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/>
              <a:t>PowerShell DSC for Linux, Step by Step</a:t>
            </a:r>
          </a:p>
          <a:p>
            <a:r>
              <a:rPr lang="de-DE"/>
              <a:t>Kristopher Bash, </a:t>
            </a:r>
            <a:r>
              <a:rPr lang="en-US"/>
              <a:t>Michael Greene</a:t>
            </a:r>
          </a:p>
          <a:p>
            <a:r>
              <a:rPr lang="de-DE"/>
              <a:t>http://blogs.technet.com/b/privatecloud/archive/2014/05/19/powershell-dsc-for-linux-step-by-step.aspx#pi169501=2</a:t>
            </a:r>
          </a:p>
          <a:p>
            <a:endParaRPr lang="en-US"/>
          </a:p>
          <a:p>
            <a:r>
              <a:rPr lang="en-US"/>
              <a:t>WPSDSCLinux</a:t>
            </a:r>
          </a:p>
          <a:p>
            <a:r>
              <a:rPr lang="de-DE"/>
              <a:t>https://github.com/MSFTOSSMgmt/WPSDSCLinux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08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Technet documentation: </a:t>
            </a:r>
          </a:p>
          <a:p>
            <a:endParaRPr lang="en-US" smtClean="0"/>
          </a:p>
          <a:p>
            <a:r>
              <a:rPr lang="en-US" smtClean="0"/>
              <a:t>Built-In </a:t>
            </a:r>
            <a:r>
              <a:rPr lang="en-US"/>
              <a:t>Windows PowerShell Desired State Configuration Resources for Linux</a:t>
            </a:r>
          </a:p>
          <a:p>
            <a:r>
              <a:rPr lang="en-US"/>
              <a:t>https://</a:t>
            </a:r>
            <a:r>
              <a:rPr lang="en-US" smtClean="0"/>
              <a:t>technet.microsoft.com/en-us/library/mt126209.aspx</a:t>
            </a:r>
          </a:p>
          <a:p>
            <a:endParaRPr lang="en-US"/>
          </a:p>
          <a:p>
            <a:r>
              <a:rPr lang="en-US" smtClean="0"/>
              <a:t>Get started with Windows PowerShell Desired State Configuration for Linux</a:t>
            </a:r>
          </a:p>
          <a:p>
            <a:r>
              <a:rPr lang="en-US" smtClean="0"/>
              <a:t>https</a:t>
            </a:r>
            <a:r>
              <a:rPr lang="en-US"/>
              <a:t>://technet.microsoft.com/en-us/library/mt126211.aspx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1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OMI binary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wget https://collaboration.opengroup.org/omi/documents/32721/omi-1.0.8.1.packages.tar.gz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tar xvf omi-1.0.8.1.packages.tar.gz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OMI source code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wget https://collaboration.opengroup.org/omi/documents/32721/omi-1.0.8-1.tar.gz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tar xvf omi-1.0.8-1.tar.gz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Copy/Download DSC package to Linux host,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Official Donwload (MSI) =&gt; http://www.microsoft.com/en-us/download/details.aspx?id=46919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tar xvf DSCLinuxPackages1.0.tar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Check current OS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lsb_release -a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Check OpenSSL version, Version 0.9.8 or 1.0 required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openssl version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Install required software, e.g. Curl: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apt-get install curl -y # Prerequisite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Check if package is part of your (debian) distribution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apt-cache policy omiserver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apt-cache policy dsc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## Install OMI daemon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dpkg -i omi-1.0.8-1.pkg/omiserver-1.0.8.ssl_100.x64.deb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Check setup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lsof -i | grep omi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/opt/omi/bin/omicli id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/opt/omi/bin/omicli ei root/omi OMI_Identify # Requires OMI + DSC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## Install DSC for Linux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dpkg -i "Linux Packages/dsc-1.0.0-320.ssl_100.x64.deb"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#Check files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ls /opt/microsoft/dsc/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223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Getting started on your Windows management host!</a:t>
            </a:r>
          </a:p>
          <a:p>
            <a:endParaRPr lang="en-US"/>
          </a:p>
          <a:p>
            <a:r>
              <a:rPr lang="en-US" smtClean="0"/>
              <a:t>Download/install </a:t>
            </a:r>
            <a:r>
              <a:rPr lang="en-US"/>
              <a:t>the </a:t>
            </a:r>
            <a:r>
              <a:rPr lang="en-US" smtClean="0"/>
              <a:t>MSI: </a:t>
            </a:r>
            <a:br>
              <a:rPr lang="en-US" smtClean="0"/>
            </a:br>
            <a:r>
              <a:rPr lang="en-US" smtClean="0"/>
              <a:t>http</a:t>
            </a:r>
            <a:r>
              <a:rPr lang="en-US"/>
              <a:t>://</a:t>
            </a:r>
            <a:r>
              <a:rPr lang="en-US" smtClean="0"/>
              <a:t>www.microsoft.com/en-us/download/details.aspx?id=46919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smtClean="0"/>
              <a:t>Check the module:</a:t>
            </a:r>
            <a:endParaRPr lang="en-US"/>
          </a:p>
          <a:p>
            <a:endParaRPr lang="de-DE" smtClean="0"/>
          </a:p>
          <a:p>
            <a:r>
              <a:rPr lang="de-DE" sz="800" smtClean="0">
                <a:latin typeface="Consolas" panose="020B0609020204030204" pitchFamily="49" charset="0"/>
                <a:cs typeface="Consolas" panose="020B0609020204030204" pitchFamily="49" charset="0"/>
              </a:rPr>
              <a:t>Get-Module </a:t>
            </a:r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-ListAvailable | Select-String nx    # Check if nx module is unique</a:t>
            </a:r>
          </a:p>
          <a:p>
            <a:endParaRPr lang="de-DE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Import-Module -Name nx</a:t>
            </a:r>
          </a:p>
          <a:p>
            <a:endParaRPr lang="de-DE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Configuration ExampleConfiguration {</a:t>
            </a:r>
          </a:p>
          <a:p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    Import-DscResource -module nx</a:t>
            </a:r>
          </a:p>
          <a:p>
            <a:endParaRPr lang="de-DE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87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MyTestUser = "Donald"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$MyTestGroup = "Ducks"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$MyTestService = "apache2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Configuration YetAnotherDSCTest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Import-DSCResource -Module 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nx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Node $vm {    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nxUser myTestUser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Ensure = 'Present'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UserName = $MyTestUser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Password = 'SuperSecret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'            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nxGroup myTestGroup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Ensure = 'Present'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Groupname = $MyTestGroup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MembersToInclude = $MyTestUser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DependsOn = '[nxUser]MyTestUser'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nxService myTestService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Name = $MyTestService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State = "Running"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Enabled = $true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Controller = "init"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YetAnotherDSCTest -OutputPath "c:\LinuxDSC"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Start-DscConfiguration -CimSession $session -Path "C:\LinuxDSC" -Verbose -Wait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462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Get-CimSession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Test-DscConfiguration -CimSession $session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$vm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$OFS = [Environment]::NewLine # Fix new line problem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$db_contoso_com = Get-Content 'C:\demo_C\db.contoso.com'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$named_conf_local = Get-Content 'C:\demo_C\named.conf.local'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Configuration BindTest1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Import-DSCResource -Module nx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Node $vm {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nxPackage bind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Name = 'bind9'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Ensure = "Present"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PackageManager = "apt"                    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nxFile named.conf.local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Ensure = "Present"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Type = "File"        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Contents = "$named_conf_local"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DestinationPath = "/etc/bind/named.conf.local"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Group = "bind"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Mode = "644"        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nxFile db.contoso.com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Ensure = "Present"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Type = "File"        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Contents = "$db_contoso_com"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DestinationPath = "/var/lib/bind/db.contoso.com"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Group = "bind"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Mode = "664"            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nxScript bind_reload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GetScript = @"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service bind9 status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SetScript = @"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service bind9 reload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TestScript = @"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service bind9 reload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    DependsOn = "[nxPackage]bind","[nxFile]named.conf.local","[nxFile]db.contoso.com"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BindTest1 -OutputPath 'c:\LinuxDSC'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Start-DscConfiguration -CimSession $session -Path 'C:\LinuxDSC' -Verbose -Wait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@LINUXHOST: check confgig</a:t>
            </a: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# dig sea-test3.contoso.com @localhost +short</a:t>
            </a:r>
          </a:p>
          <a:p>
            <a:endParaRPr lang="en-US" sz="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Resolve-DnsName -Name sea-test3.contoso.com -Server sea-www5 -DnsOnly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9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66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3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445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096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644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http://www.powershellmagazine.com/2014/07/03/posh-ssh-open-source-ssh-powershell-module/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084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00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261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673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http://channel9.msdn.com/Series/Getting-Started-with-PowerShell-Desired-State-Configuration-DSC/07</a:t>
            </a:r>
          </a:p>
          <a:p>
            <a:endParaRPr lang="en-US"/>
          </a:p>
          <a:p>
            <a:r>
              <a:rPr lang="en-US"/>
              <a:t>"Azure is one of the most important things we're doing. And here's the thing you need to understand: </a:t>
            </a:r>
          </a:p>
          <a:p>
            <a:r>
              <a:rPr lang="en-US"/>
              <a:t>In the context of Azure we make more money if someone's using 10 instances of Linux than they're using 2 instances of Windows. </a:t>
            </a:r>
          </a:p>
          <a:p>
            <a:r>
              <a:rPr lang="en-US"/>
              <a:t>In the context of Azure  it's pure volume. So we need to do is to help  people consume as much computing as they want, wether it's Windows orLinux.</a:t>
            </a:r>
          </a:p>
          <a:p>
            <a:r>
              <a:rPr lang="en-US"/>
              <a:t>So it is not a check box for us, it's a business imperative that we provide greate support for Linux</a:t>
            </a:r>
            <a:r>
              <a:rPr lang="en-US" smtClean="0"/>
              <a:t>."</a:t>
            </a:r>
          </a:p>
          <a:p>
            <a:endParaRPr lang="en-US"/>
          </a:p>
          <a:p>
            <a:r>
              <a:rPr lang="en-US"/>
              <a:t>Jeffey Snover, March 2015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00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powershell.com/cs/blogs/tobias/archive/2011/10/27/regular-expressions-are-your-friend-part-1.aspx</a:t>
            </a:r>
            <a:endParaRPr lang="en-US" smtClean="0"/>
          </a:p>
          <a:p>
            <a:endParaRPr lang="en-US"/>
          </a:p>
          <a:p>
            <a:r>
              <a:rPr lang="en-US" smtClean="0"/>
              <a:t>Get the sticker: @thorstenbutz, drop me a note on twitter!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2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9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0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http://www.theregister.co.uk/2015/09/18/microsoft_has_developed_its_own_linux_repeat_microsoft_has_developed_its_own_linux/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5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Starting in 1993</a:t>
            </a:r>
            <a:r>
              <a:rPr lang="en-US"/>
              <a:t/>
            </a:r>
            <a:br>
              <a:rPr lang="en-US"/>
            </a:br>
            <a:r>
              <a:rPr lang="en-US"/>
              <a:t>Windows NT supports multiple CPU architectures by means of  a "Hardware Abstraction Layer" (hal.dll)</a:t>
            </a:r>
          </a:p>
          <a:p>
            <a:pPr>
              <a:lnSpc>
                <a:spcPct val="150000"/>
              </a:lnSpc>
            </a:pPr>
            <a:r>
              <a:rPr lang="en-US" b="1"/>
              <a:t>Starting  in 2010</a:t>
            </a:r>
            <a:r>
              <a:rPr lang="en-US"/>
              <a:t/>
            </a:r>
            <a:br>
              <a:rPr lang="en-US"/>
            </a:br>
            <a:r>
              <a:rPr lang="en-US"/>
              <a:t>The Azure cloud supports multiple OS. </a:t>
            </a:r>
            <a:br>
              <a:rPr lang="en-US"/>
            </a:br>
            <a:r>
              <a:rPr lang="en-US"/>
              <a:t>Microsoft aims at a uniform management framework: </a:t>
            </a:r>
            <a:br>
              <a:rPr lang="en-US"/>
            </a:br>
            <a:r>
              <a:rPr lang="en-US"/>
              <a:t>The idea of a "Datacenter Abstraction Layer" is born. </a:t>
            </a:r>
            <a:endParaRPr lang="de-DE"/>
          </a:p>
          <a:p>
            <a:endParaRPr lang="de-DE" smtClean="0"/>
          </a:p>
          <a:p>
            <a:endParaRPr lang="de-DE"/>
          </a:p>
          <a:p>
            <a:r>
              <a:rPr lang="de-DE" smtClean="0"/>
              <a:t>Hardware </a:t>
            </a:r>
            <a:r>
              <a:rPr lang="de-DE"/>
              <a:t>abstraction (layer) </a:t>
            </a:r>
          </a:p>
          <a:p>
            <a:r>
              <a:rPr lang="en-US"/>
              <a:t>from Wikipedia</a:t>
            </a:r>
          </a:p>
          <a:p>
            <a:r>
              <a:rPr lang="en-US"/>
              <a:t>"Hardware abstractions are sets of routines in software that emulate some platform-specific details, giving programs direct access to the hardware resources.</a:t>
            </a:r>
          </a:p>
          <a:p>
            <a:r>
              <a:rPr lang="en-US"/>
              <a:t>They often allow programmers to write device-independent, high performance applications by providing standard Operating System (OS) calls to hardware."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65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 </a:t>
            </a:r>
            <a:br>
              <a:rPr lang="en-US"/>
            </a:br>
            <a:r>
              <a:rPr lang="en-US"/>
              <a:t>"The Open Management Infrastructure stack (OMI, formerly known as NanoWBEM) is an open-source CIM management server sponsored by The Open Group and made available under the Apache Software License 2.0.</a:t>
            </a:r>
            <a:br>
              <a:rPr lang="en-US"/>
            </a:br>
            <a:r>
              <a:rPr lang="en-US"/>
              <a:t>OMI was contributed to the Open Group by </a:t>
            </a:r>
            <a:r>
              <a:rPr lang="en-US">
                <a:hlinkClick r:id="rId3" tooltip="Microsoft"/>
              </a:rPr>
              <a:t>Microsoft</a:t>
            </a:r>
            <a:r>
              <a:rPr lang="en-US"/>
              <a:t> on June 28, 2012  …"</a:t>
            </a:r>
            <a:br>
              <a:rPr lang="en-US"/>
            </a:br>
            <a:r>
              <a:rPr lang="en-US"/>
              <a:t>From: http://en.wikipedia.org/wiki/Open_Management_Infrastructure</a:t>
            </a:r>
          </a:p>
          <a:p>
            <a:endParaRPr lang="en-US"/>
          </a:p>
          <a:p>
            <a:r>
              <a:rPr lang="en-US"/>
              <a:t>Pash-Project/Pash: An Open Source reimplementation of Windows PowerShell, for Mono.</a:t>
            </a:r>
          </a:p>
          <a:p>
            <a:r>
              <a:rPr lang="de-DE">
                <a:hlinkClick r:id="rId4"/>
              </a:rPr>
              <a:t>https://github.com/Pash-Project/Pash</a:t>
            </a:r>
          </a:p>
          <a:p>
            <a:r>
              <a:rPr lang="de-DE">
                <a:hlinkClick r:id="rId4"/>
              </a:rPr>
              <a:t>https://groups.google.com/group/pash-project</a:t>
            </a:r>
            <a:endParaRPr lang="de-DE"/>
          </a:p>
          <a:p>
            <a:endParaRPr lang="en-US"/>
          </a:p>
          <a:p>
            <a:r>
              <a:rPr lang="en-US"/>
              <a:t>SSH started 1995</a:t>
            </a:r>
          </a:p>
          <a:p>
            <a:r>
              <a:rPr lang="en-US"/>
              <a:t>PaSH started 2008</a:t>
            </a:r>
          </a:p>
          <a:p>
            <a:endParaRPr lang="en-US"/>
          </a:p>
          <a:p>
            <a:r>
              <a:rPr lang="en-US"/>
              <a:t>WBEM Based Management in Linux</a:t>
            </a:r>
          </a:p>
          <a:p>
            <a:r>
              <a:rPr lang="de-DE"/>
              <a:t>Dell Linux Engineering Team, Feb. 2011</a:t>
            </a:r>
            <a:endParaRPr lang="en-US"/>
          </a:p>
          <a:p>
            <a:r>
              <a:rPr lang="de-DE"/>
              <a:t>http://linux.dell.com/files/whitepapers/WBEM_based_management_in_Linux.pdf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https://twitter.com/jasonmorgan</a:t>
            </a:r>
            <a:endParaRPr lang="en-US"/>
          </a:p>
          <a:p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twitter.com/jsnover</a:t>
            </a:r>
            <a:endParaRPr lang="en-US" smtClean="0"/>
          </a:p>
          <a:p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twitter.com/brucepayette</a:t>
            </a:r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86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twitter.com/lee_holmes</a:t>
            </a:r>
            <a:endParaRPr lang="en-US" smtClean="0"/>
          </a:p>
          <a:p>
            <a:r>
              <a:rPr lang="en-US">
                <a:hlinkClick r:id="rId4"/>
              </a:rPr>
              <a:t>http://www.openssh.com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9009-3AB4-4484-B42E-D4C9BB788E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19" y="5279462"/>
            <a:ext cx="9151220" cy="1578543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260" y="1741451"/>
            <a:ext cx="7772400" cy="3369114"/>
          </a:xfrm>
        </p:spPr>
        <p:txBody>
          <a:bodyPr anchor="t"/>
          <a:lstStyle>
            <a:lvl1pPr algn="ctr">
              <a:defRPr sz="6000" baseline="0"/>
            </a:lvl1pPr>
          </a:lstStyle>
          <a:p>
            <a:r>
              <a:rPr lang="de-DE" dirty="0" err="1" smtClean="0"/>
              <a:t>titel</a:t>
            </a:r>
            <a:r>
              <a:rPr lang="de-DE" dirty="0" smtClean="0"/>
              <a:t> [&lt;=54]</a:t>
            </a:r>
            <a:br>
              <a:rPr lang="de-DE" dirty="0" smtClean="0"/>
            </a:br>
            <a:r>
              <a:rPr lang="de-DE" dirty="0" err="1" smtClean="0"/>
              <a:t>untertitel</a:t>
            </a:r>
            <a:r>
              <a:rPr lang="de-DE" dirty="0" smtClean="0"/>
              <a:t> [&lt;=32]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 flipH="1">
            <a:off x="-7219" y="5"/>
            <a:ext cx="9158438" cy="1578543"/>
          </a:xfrm>
          <a:prstGeom prst="rect">
            <a:avLst/>
          </a:prstGeom>
          <a:ln w="60325">
            <a:noFill/>
          </a:ln>
        </p:spPr>
      </p:pic>
      <p:cxnSp>
        <p:nvCxnSpPr>
          <p:cNvPr id="9" name="Gerader Verbinder 8"/>
          <p:cNvCxnSpPr/>
          <p:nvPr userDrawn="1"/>
        </p:nvCxnSpPr>
        <p:spPr>
          <a:xfrm>
            <a:off x="0" y="1607423"/>
            <a:ext cx="9144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0" y="5234543"/>
            <a:ext cx="9144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3461" y="195276"/>
            <a:ext cx="2472921" cy="118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9738" y="993926"/>
            <a:ext cx="6488922" cy="43588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max</a:t>
            </a:r>
            <a:r>
              <a:rPr lang="de-DE" dirty="0" smtClean="0"/>
              <a:t> </a:t>
            </a:r>
            <a:r>
              <a:rPr lang="de-DE" dirty="0" err="1" smtClean="0"/>
              <a:t>mustermann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pPr/>
              <a:t>20.09.2015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3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2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4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6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pPr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7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9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_unten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04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30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0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"/>
          <a:stretch/>
        </p:blipFill>
        <p:spPr>
          <a:xfrm>
            <a:off x="-7220" y="6303355"/>
            <a:ext cx="9151220" cy="636465"/>
          </a:xfrm>
          <a:prstGeom prst="rect">
            <a:avLst/>
          </a:prstGeom>
          <a:ln w="603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37B0-D1BB-4EDF-9FB3-DBA38F88F202}" type="datetimeFigureOut">
              <a:rPr lang="de-DE" smtClean="0"/>
              <a:t>20.09.2015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E9B-6B99-44FF-8BB9-169C15E507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 userDrawn="1"/>
        </p:nvCxnSpPr>
        <p:spPr>
          <a:xfrm>
            <a:off x="-7219" y="626444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_unten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2F19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 userDrawn="1"/>
        </p:nvCxnSpPr>
        <p:spPr>
          <a:xfrm>
            <a:off x="-7219" y="38506"/>
            <a:ext cx="9153000" cy="0"/>
          </a:xfrm>
          <a:prstGeom prst="line">
            <a:avLst/>
          </a:prstGeom>
          <a:ln w="88900">
            <a:solidFill>
              <a:srgbClr val="04C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37B0-D1BB-4EDF-9FB3-DBA38F88F202}" type="datetimeFigureOut">
              <a:rPr lang="de-DE" smtClean="0"/>
              <a:pPr/>
              <a:t>20.09.2015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2E9B-6B99-44FF-8BB9-169C15E507E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6" r:id="rId3"/>
    <p:sldLayoutId id="2147483686" r:id="rId4"/>
    <p:sldLayoutId id="2147483687" r:id="rId5"/>
    <p:sldLayoutId id="2147483688" r:id="rId6"/>
    <p:sldLayoutId id="2147483689" r:id="rId7"/>
    <p:sldLayoutId id="2147483695" r:id="rId8"/>
    <p:sldLayoutId id="2147483697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449" y="2684185"/>
            <a:ext cx="8345103" cy="1557147"/>
          </a:xfrm>
        </p:spPr>
        <p:txBody>
          <a:bodyPr>
            <a:normAutofit fontScale="90000"/>
          </a:bodyPr>
          <a:lstStyle/>
          <a:p>
            <a:r>
              <a:rPr lang="de-DE" smtClean="0"/>
              <a:t>AKTE  X</a:t>
            </a:r>
            <a:br>
              <a:rPr lang="de-DE" smtClean="0"/>
            </a:br>
            <a:r>
              <a:rPr lang="de-DE" sz="3300" smtClean="0"/>
              <a:t/>
            </a:r>
            <a:br>
              <a:rPr lang="de-DE" sz="3300" smtClean="0"/>
            </a:br>
            <a:r>
              <a:rPr lang="de-DE" sz="2700" smtClean="0"/>
              <a:t>LINUXADMINISTRATION MIT DER WINDOWS POWERSHELL</a:t>
            </a:r>
            <a:endParaRPr lang="de-DE" sz="32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57472" y="996462"/>
            <a:ext cx="5147111" cy="402619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2400" smtClean="0"/>
              <a:t>Thorsten Butz</a:t>
            </a:r>
            <a:endParaRPr lang="de-DE" sz="2400"/>
          </a:p>
        </p:txBody>
      </p:sp>
      <p:sp>
        <p:nvSpPr>
          <p:cNvPr id="4" name="Ellipse 3"/>
          <p:cNvSpPr/>
          <p:nvPr/>
        </p:nvSpPr>
        <p:spPr>
          <a:xfrm>
            <a:off x="4982198" y="2615605"/>
            <a:ext cx="905346" cy="914400"/>
          </a:xfrm>
          <a:prstGeom prst="ellipse">
            <a:avLst/>
          </a:prstGeom>
          <a:noFill/>
          <a:ln w="63500">
            <a:solidFill>
              <a:srgbClr val="012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acronyms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571625"/>
            <a:ext cx="866775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000" b="1"/>
              <a:t>Distributed Management Task Force (DMTF)</a:t>
            </a:r>
            <a:r>
              <a:rPr lang="de-DE" sz="1800"/>
              <a:t/>
            </a:r>
            <a:br>
              <a:rPr lang="de-DE" sz="1800"/>
            </a:br>
            <a:r>
              <a:rPr lang="de-DE" sz="1800"/>
              <a:t>Organization focusing on simplifying management of (heterogeneous) IT environments. </a:t>
            </a:r>
            <a:br>
              <a:rPr lang="de-DE" sz="1800"/>
            </a:br>
            <a:r>
              <a:rPr lang="de-DE" sz="1800"/>
              <a:t>Members: Cisco, Dell, HP, Intel, Microsoft, Oracle, VMware, etc. (founded </a:t>
            </a:r>
            <a:r>
              <a:rPr lang="de-DE" sz="1800" smtClean="0"/>
              <a:t>1992)</a:t>
            </a:r>
          </a:p>
          <a:p>
            <a:pPr>
              <a:lnSpc>
                <a:spcPct val="150000"/>
              </a:lnSpc>
            </a:pPr>
            <a:r>
              <a:rPr lang="de-DE" sz="2000" b="1" smtClean="0"/>
              <a:t>Common </a:t>
            </a:r>
            <a:r>
              <a:rPr lang="de-DE" sz="2000" b="1"/>
              <a:t>Information Model (CIM) </a:t>
            </a:r>
            <a:r>
              <a:rPr lang="de-DE" sz="1800"/>
              <a:t/>
            </a:r>
            <a:br>
              <a:rPr lang="de-DE" sz="1800"/>
            </a:br>
            <a:r>
              <a:rPr lang="de-DE" sz="1800"/>
              <a:t>A conceptual model providing standards to exchange management information of computing devices. </a:t>
            </a:r>
          </a:p>
          <a:p>
            <a:pPr>
              <a:lnSpc>
                <a:spcPct val="150000"/>
              </a:lnSpc>
            </a:pPr>
            <a:r>
              <a:rPr lang="de-DE" sz="2000" b="1" smtClean="0"/>
              <a:t>Web Services-Management (WS-Man)</a:t>
            </a:r>
            <a:r>
              <a:rPr lang="de-DE" sz="1800"/>
              <a:t/>
            </a:r>
            <a:br>
              <a:rPr lang="de-DE" sz="1800"/>
            </a:br>
            <a:r>
              <a:rPr lang="de-DE" sz="1800"/>
              <a:t>SOAP based protocol for </a:t>
            </a:r>
            <a:r>
              <a:rPr lang="de-DE" sz="1800" smtClean="0"/>
              <a:t>the </a:t>
            </a:r>
            <a:r>
              <a:rPr lang="de-DE" sz="1800"/>
              <a:t>management of computing devices.</a:t>
            </a:r>
          </a:p>
          <a:p>
            <a:pPr>
              <a:lnSpc>
                <a:spcPct val="150000"/>
              </a:lnSpc>
            </a:pPr>
            <a:r>
              <a:rPr lang="de-DE" sz="2000" b="1"/>
              <a:t>Web-Based Enterprise Management (WBEM)</a:t>
            </a:r>
            <a:r>
              <a:rPr lang="de-DE" sz="1800"/>
              <a:t/>
            </a:r>
            <a:br>
              <a:rPr lang="de-DE" sz="1800"/>
            </a:br>
            <a:r>
              <a:rPr lang="de-DE" sz="1800"/>
              <a:t>A set of management technologies built upon CIM and WS-Man focusing on  </a:t>
            </a:r>
            <a:br>
              <a:rPr lang="de-DE" sz="1800"/>
            </a:br>
            <a:r>
              <a:rPr lang="de-DE" sz="1800"/>
              <a:t>remote administration in distributed environments.</a:t>
            </a:r>
          </a:p>
          <a:p>
            <a:pPr>
              <a:lnSpc>
                <a:spcPct val="150000"/>
              </a:lnSpc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27247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176963"/>
            <a:ext cx="9144000" cy="77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8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Windows Management Instrumentation (WMI) 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000" smtClean="0"/>
              <a:t>Microsoft's </a:t>
            </a:r>
            <a:r>
              <a:rPr lang="en-US" sz="2000"/>
              <a:t>primary implementation of WBEM   </a:t>
            </a:r>
            <a:r>
              <a:rPr lang="en-US" sz="2000" smtClean="0"/>
              <a:t>  </a:t>
            </a:r>
            <a:r>
              <a:rPr lang="en-US" sz="2000" i="1" smtClean="0"/>
              <a:t> </a:t>
            </a:r>
            <a:r>
              <a:rPr lang="en-US" sz="2000"/>
              <a:t>#</a:t>
            </a:r>
            <a:r>
              <a:rPr lang="en-US" sz="2000" i="1"/>
              <a:t> kind of ..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7" y="2855335"/>
            <a:ext cx="8064896" cy="14534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7" y="4453215"/>
            <a:ext cx="8166031" cy="23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176963"/>
            <a:ext cx="9144000" cy="77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version -ge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b="1"/>
              <a:t>Windows Management </a:t>
            </a:r>
            <a:r>
              <a:rPr lang="de-DE" sz="2000" b="1">
                <a:solidFill>
                  <a:srgbClr val="3158F7"/>
                </a:solidFill>
              </a:rPr>
              <a:t>Infrastructure </a:t>
            </a:r>
            <a:r>
              <a:rPr lang="de-DE" sz="2000" b="1"/>
              <a:t>(MI)</a:t>
            </a:r>
            <a:r>
              <a:rPr lang="de-DE" sz="2000"/>
              <a:t/>
            </a:r>
            <a:br>
              <a:rPr lang="de-DE" sz="2000"/>
            </a:br>
            <a:r>
              <a:rPr lang="de-DE" sz="2000"/>
              <a:t>Successor of WMI, fully downwardly compatible</a:t>
            </a:r>
          </a:p>
          <a:p>
            <a:pPr>
              <a:lnSpc>
                <a:spcPct val="150000"/>
              </a:lnSpc>
            </a:pPr>
            <a:r>
              <a:rPr lang="de-DE" sz="2000" b="1"/>
              <a:t>New namespaces</a:t>
            </a:r>
            <a:r>
              <a:rPr lang="de-DE" sz="2000"/>
              <a:t/>
            </a:r>
            <a:br>
              <a:rPr lang="de-DE" sz="2000"/>
            </a:br>
            <a:r>
              <a:rPr lang="de-DE" sz="2000"/>
              <a:t>e.g. root/StandardCimv2 , root/virtualization/v2 </a:t>
            </a:r>
          </a:p>
          <a:p>
            <a:pPr>
              <a:lnSpc>
                <a:spcPct val="150000"/>
              </a:lnSpc>
            </a:pPr>
            <a:r>
              <a:rPr lang="de-DE" sz="2000" b="1"/>
              <a:t>CIM Cmdlets</a:t>
            </a:r>
            <a:r>
              <a:rPr lang="de-DE" sz="2000"/>
              <a:t/>
            </a:r>
            <a:br>
              <a:rPr lang="de-DE" sz="2000"/>
            </a:br>
            <a:r>
              <a:rPr lang="de-DE" sz="2000"/>
              <a:t>Using WS-Man (TCP 5985, 5986) communication instead of </a:t>
            </a:r>
            <a:r>
              <a:rPr lang="de-DE" sz="2000" smtClean="0"/>
              <a:t>RPC/DCOM</a:t>
            </a:r>
            <a:endParaRPr lang="de-DE" sz="2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43500"/>
            <a:ext cx="821424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OMI (aka NanoWBEM)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u="sng" smtClean="0"/>
              <a:t>O</a:t>
            </a:r>
            <a:r>
              <a:rPr lang="en-US" sz="2000" b="1" smtClean="0"/>
              <a:t>pen </a:t>
            </a:r>
            <a:r>
              <a:rPr lang="en-US" sz="2000" b="1" u="sng"/>
              <a:t>M</a:t>
            </a:r>
            <a:r>
              <a:rPr lang="en-US" sz="2000" b="1"/>
              <a:t>anagement </a:t>
            </a:r>
            <a:r>
              <a:rPr lang="en-US" sz="2000" b="1" u="sng" smtClean="0"/>
              <a:t>I</a:t>
            </a:r>
            <a:r>
              <a:rPr lang="en-US" sz="2000" b="1" smtClean="0"/>
              <a:t>nfrastructure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/>
              <a:t>Developed </a:t>
            </a:r>
            <a:r>
              <a:rPr lang="en-US" sz="2000" b="1"/>
              <a:t>by Microsoft,  published in 2012 by  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b="1"/>
              <a:t>Portable, small foot-print, high performance CIMOM </a:t>
            </a:r>
            <a:r>
              <a:rPr lang="en-US" sz="2000"/>
              <a:t/>
            </a:r>
            <a:br>
              <a:rPr lang="en-US" sz="2000"/>
            </a:br>
            <a:r>
              <a:rPr lang="en-US" sz="1800"/>
              <a:t>Running Linux, Unix, Windows; </a:t>
            </a:r>
            <a:br>
              <a:rPr lang="en-US" sz="1800"/>
            </a:br>
            <a:r>
              <a:rPr lang="en-US" sz="1800"/>
              <a:t>networking devices, </a:t>
            </a:r>
            <a:br>
              <a:rPr lang="en-US" sz="1800"/>
            </a:br>
            <a:r>
              <a:rPr lang="en-US" sz="1800"/>
              <a:t>storage controllers , </a:t>
            </a:r>
            <a:br>
              <a:rPr lang="en-US" sz="1800"/>
            </a:br>
            <a:r>
              <a:rPr lang="en-US" sz="1800"/>
              <a:t>phones</a:t>
            </a:r>
          </a:p>
          <a:p>
            <a:pPr>
              <a:lnSpc>
                <a:spcPct val="150000"/>
              </a:lnSpc>
            </a:pPr>
            <a:r>
              <a:rPr lang="en-US" sz="2000" b="1"/>
              <a:t>x86/amd64 systems only</a:t>
            </a:r>
          </a:p>
          <a:p>
            <a:pPr>
              <a:lnSpc>
                <a:spcPct val="150000"/>
              </a:lnSpc>
            </a:pPr>
            <a:r>
              <a:rPr lang="en-US" sz="2000"/>
              <a:t>Current version </a:t>
            </a:r>
            <a:r>
              <a:rPr lang="en-US" sz="2000" smtClean="0"/>
              <a:t>(September </a:t>
            </a:r>
            <a:r>
              <a:rPr lang="en-US" sz="2000"/>
              <a:t>2015): </a:t>
            </a:r>
            <a:r>
              <a:rPr lang="en-US" sz="2000" smtClean="0"/>
              <a:t>1.08-1</a:t>
            </a:r>
            <a:endParaRPr lang="en-US" sz="2000"/>
          </a:p>
          <a:p>
            <a:pPr>
              <a:lnSpc>
                <a:spcPct val="150000"/>
              </a:lnSpc>
            </a:pPr>
            <a:endParaRPr lang="de-DE" sz="2000"/>
          </a:p>
        </p:txBody>
      </p:sp>
      <p:pic>
        <p:nvPicPr>
          <p:cNvPr id="4" name="Picture 2" descr="The Open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2298700"/>
            <a:ext cx="2286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WPS</a:t>
            </a:r>
            <a:r>
              <a:rPr lang="de-DE" u="dotted"/>
              <a:t>DSC</a:t>
            </a:r>
            <a:r>
              <a:rPr lang="de-DE"/>
              <a:t>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Windows PowerShell Desired State Configuration for Linux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1800" smtClean="0"/>
              <a:t>https://github.com/MSFTOSSMgmt/WPSDSCLinux/releases</a:t>
            </a:r>
            <a:endParaRPr lang="en-US" sz="2000" smtClean="0"/>
          </a:p>
          <a:p>
            <a:pPr>
              <a:lnSpc>
                <a:spcPct val="150000"/>
              </a:lnSpc>
            </a:pPr>
            <a:r>
              <a:rPr lang="en-US" sz="2000" b="1" smtClean="0"/>
              <a:t>Current version (September 2015): v1.0.0</a:t>
            </a:r>
          </a:p>
          <a:p>
            <a:pPr>
              <a:lnSpc>
                <a:spcPct val="150000"/>
              </a:lnSpc>
            </a:pPr>
            <a:r>
              <a:rPr lang="en-US" sz="2000" b="1" smtClean="0"/>
              <a:t>Supported OS (x86/x64): 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Centos 5, 6, 7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Debian 5, 6, 7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Oracle Linux 5, 6, 7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RHEL 5, 6, 7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SLES 10-12</a:t>
            </a:r>
          </a:p>
          <a:p>
            <a:pPr lvl="1">
              <a:lnSpc>
                <a:spcPct val="150000"/>
              </a:lnSpc>
            </a:pPr>
            <a:r>
              <a:rPr lang="en-US" sz="1800" smtClean="0"/>
              <a:t>Ubuntu LTS 12.04, 14.04</a:t>
            </a:r>
          </a:p>
        </p:txBody>
      </p:sp>
    </p:spTree>
    <p:extLst>
      <p:ext uri="{BB962C8B-B14F-4D97-AF65-F5344CB8AC3E}">
        <p14:creationId xmlns:p14="http://schemas.microsoft.com/office/powerpoint/2010/main" val="121687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WPSDSCLinux: Resource Providers</a:t>
            </a:r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0658"/>
              </p:ext>
            </p:extLst>
          </p:nvPr>
        </p:nvGraphicFramePr>
        <p:xfrm>
          <a:off x="628650" y="1825625"/>
          <a:ext cx="78867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5486400"/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nxArchive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Provides a mechanism to unpack archive (.tar, .zip) files at a specific path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nxEnvironment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Manages environment variables on target nodes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nxFile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Manages Linux files and directories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nxFileLine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Manages individual lines in a Linux file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nxGroup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Manages local Linux groups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nxPackage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Manages packages on Linux nodes.</a:t>
                      </a:r>
                      <a:br>
                        <a:rPr lang="fr-FR" smtClean="0"/>
                      </a:br>
                      <a:r>
                        <a:rPr lang="fr-FR" smtClean="0"/>
                        <a:t>Supported package</a:t>
                      </a:r>
                      <a:r>
                        <a:rPr lang="fr-FR" baseline="0" smtClean="0"/>
                        <a:t> managers: </a:t>
                      </a:r>
                      <a:r>
                        <a:rPr lang="de-DE" sz="1800" b="1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Yum, Apt, Zypper</a:t>
                      </a:r>
                      <a:r>
                        <a:rPr lang="de-DE" sz="1800" b="1" i="0" kern="12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de-DE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800" b="0" i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Standalone package installations: </a:t>
                      </a:r>
                      <a:r>
                        <a:rPr lang="de-DE" sz="1800" b="1" i="0" kern="1200" baseline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*.rpm, *.deb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nxScript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Runs scripts on target nodes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nxService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Manages Linux services (daemons)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nxSshAuthorizedKeys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Manages public ssh keys for a Linux user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nxUser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Manages local Linux users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1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83822" y="231975"/>
            <a:ext cx="8960178" cy="521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Demo 1: Install Bind9 with WPS</a:t>
            </a:r>
            <a:r>
              <a:rPr lang="en-US" sz="2400" u="dotted" smtClean="0"/>
              <a:t>DSC</a:t>
            </a:r>
            <a:r>
              <a:rPr lang="en-US" sz="2400" smtClean="0"/>
              <a:t>Linux  on Debian GNU/Linux</a:t>
            </a:r>
          </a:p>
          <a:p>
            <a:pPr>
              <a:lnSpc>
                <a:spcPct val="150000"/>
              </a:lnSpc>
            </a:pPr>
            <a:r>
              <a:rPr lang="en-US" sz="1600"/>
              <a:t/>
            </a:r>
            <a:br>
              <a:rPr lang="en-US" sz="1600"/>
            </a:br>
            <a:r>
              <a:rPr lang="en-US" sz="1600" b="1">
                <a:latin typeface="Consolas" pitchFamily="49" charset="0"/>
                <a:cs typeface="Consolas" pitchFamily="49" charset="0"/>
              </a:rPr>
              <a:t># OMI binary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>
                <a:latin typeface="Consolas" pitchFamily="49" charset="0"/>
                <a:cs typeface="Consolas" pitchFamily="49" charset="0"/>
              </a:rPr>
              <a:t>wget https://collaboration.opengroup.org/omi/documents/32721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   omi-1.0.8.1.packages.tar.gz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 b="1">
                <a:latin typeface="Consolas" pitchFamily="49" charset="0"/>
                <a:cs typeface="Consolas" pitchFamily="49" charset="0"/>
              </a:rPr>
              <a:t># WPSDSC-Donwload (MSI):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www.microsoft.com/en-us/download/details.aspx?id=46919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 b="1">
                <a:latin typeface="Consolas" pitchFamily="49" charset="0"/>
                <a:cs typeface="Consolas" pitchFamily="49" charset="0"/>
              </a:rPr>
              <a:t>## Install OMI 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and DSC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>
                <a:latin typeface="Consolas" pitchFamily="49" charset="0"/>
                <a:cs typeface="Consolas" pitchFamily="49" charset="0"/>
              </a:rPr>
              <a:t>dpkg -i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omi-1.0.8-1.pkg/omiserver-1.0.8.ssl_100.x64.deb</a:t>
            </a:r>
            <a:r>
              <a:rPr lang="en-US" sz="1600">
                <a:latin typeface="Consolas" pitchFamily="49" charset="0"/>
                <a:cs typeface="Consolas" pitchFamily="49" charset="0"/>
              </a:rPr>
              <a:t/>
            </a:r>
            <a:br>
              <a:rPr lang="en-US" sz="1600">
                <a:latin typeface="Consolas" pitchFamily="49" charset="0"/>
                <a:cs typeface="Consolas" pitchFamily="49" charset="0"/>
              </a:rPr>
            </a:br>
            <a:r>
              <a:rPr lang="en-US" sz="1600">
                <a:latin typeface="Consolas" pitchFamily="49" charset="0"/>
                <a:cs typeface="Consolas" pitchFamily="49" charset="0"/>
              </a:rPr>
              <a:t>dpkg -i "Linux Packages/dsc-1.0.0-320.ssl_100.x64.deb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"</a:t>
            </a: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6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3520" y="335846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Consolas" pitchFamily="49" charset="0"/>
                <a:cs typeface="Consolas" pitchFamily="49" charset="0"/>
              </a:rPr>
              <a:t># Define variables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$vm = '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linux-host'</a:t>
            </a:r>
            <a:endParaRPr lang="en-US" sz="160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$user = 'root'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$password = ConvertTo-SecureString -String '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Pa$$w0rd'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-AsPlainText –Force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$cred = New-Object System.Management.Automation.PSCredential ($user,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password)</a:t>
            </a:r>
          </a:p>
          <a:p>
            <a:pPr>
              <a:lnSpc>
                <a:spcPct val="150000"/>
              </a:lnSpc>
            </a:pPr>
            <a:endParaRPr lang="en-US" sz="160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Consolas" pitchFamily="49" charset="0"/>
                <a:cs typeface="Consolas" pitchFamily="49" charset="0"/>
              </a:rPr>
              <a:t># TEST endpoint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Test-NetConnection -ComputerName $vm -Port 5986 -InformationLevel Quiet </a:t>
            </a:r>
          </a:p>
          <a:p>
            <a:pPr>
              <a:lnSpc>
                <a:spcPct val="150000"/>
              </a:lnSpc>
            </a:pPr>
            <a:endParaRPr lang="en-US" sz="160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Consolas" pitchFamily="49" charset="0"/>
                <a:cs typeface="Consolas" pitchFamily="49" charset="0"/>
              </a:rPr>
              <a:t># Initiate Session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$sessionOptions = </a:t>
            </a:r>
            <a:endParaRPr lang="en-US" sz="160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New-CimSessionOption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-UseSsl:1 -SkipCACheck:1 -SkipCNCheck:1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-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  SkipRevocationCheck:1 </a:t>
            </a:r>
          </a:p>
          <a:p>
            <a:pPr>
              <a:lnSpc>
                <a:spcPct val="150000"/>
              </a:lnSpc>
            </a:pPr>
            <a:endParaRPr lang="en-US" sz="160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$session = New-CimSession -Credential $cred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ComputerName $vm </a:t>
            </a:r>
            <a:endParaRPr lang="en-US" sz="160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-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Port 5986 -Authentication Basic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SessionOption $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sessionOptions</a:t>
            </a:r>
          </a:p>
          <a:p>
            <a:pPr>
              <a:lnSpc>
                <a:spcPct val="150000"/>
              </a:lnSpc>
            </a:pPr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7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2720" y="335846"/>
            <a:ext cx="890016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smtClean="0">
                <a:latin typeface="Consolas" pitchFamily="49" charset="0"/>
                <a:cs typeface="Consolas" pitchFamily="49" charset="0"/>
              </a:rPr>
              <a:t># A simple DSC 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test configuration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Configuration MyFirstLinuxDSC 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{  Import-DSCResource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-Module nx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Node "$vm"{ 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nxFile myTestFile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Ensure = "Present"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Type = "File"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DestinationPath = "/var/tmp/helloworld_dsc.txt"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Mode = "774"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Owner = "root"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Group = "root"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Contents="Hello World! `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n"  }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b="1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Apply DCS 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configurationa</a:t>
            </a:r>
            <a:endParaRPr lang="en-US" sz="1600" b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MyFirstLinuxDSC -OutputPath 'c:\LinuxDSC'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Start-DscConfiguration -CimSession $session -Path 'C:\LinuxDSC' -Verbose -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Wait</a:t>
            </a:r>
            <a:endParaRPr lang="en-US" sz="1600">
              <a:latin typeface="Consolas" pitchFamily="49" charset="0"/>
              <a:cs typeface="Consolas" pitchFamily="49" charset="0"/>
            </a:endParaRPr>
          </a:p>
          <a:p>
            <a:r>
              <a:rPr lang="en-US" sz="160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9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1120" y="219586"/>
            <a:ext cx="89306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Configuration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BindTest1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Import-DSCResource -Module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nx</a:t>
            </a:r>
            <a:endParaRPr lang="en-US" sz="160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Node $vm { 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nxPackage bind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Name = 'bind9'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Ensure = "Present"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PackageManager = "apt"                     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>
                <a:latin typeface="Consolas" pitchFamily="49" charset="0"/>
                <a:cs typeface="Consolas" pitchFamily="49" charset="0"/>
              </a:rPr>
              <a:t>nxFile named.conf.local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Ensure = "Present"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Type = "File"         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Contents = "$named_conf_local"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DestinationPath = "/etc/bind/named.conf.local"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Group = "bind"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    Mode = "644"            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solidFill>
                  <a:srgbClr val="04C993"/>
                </a:solidFill>
                <a:latin typeface="Consolas" pitchFamily="49" charset="0"/>
                <a:cs typeface="Consolas" pitchFamily="49" charset="0"/>
              </a:rPr>
              <a:t>[…]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1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0374" cy="1325563"/>
          </a:xfrm>
        </p:spPr>
        <p:txBody>
          <a:bodyPr/>
          <a:lstStyle/>
          <a:p>
            <a:r>
              <a:rPr lang="de-DE"/>
              <a:t>w</a:t>
            </a:r>
            <a:r>
              <a:rPr lang="de-DE" smtClean="0"/>
              <a:t>ir danken unseren </a:t>
            </a:r>
            <a:r>
              <a:rPr lang="de-DE" err="1" smtClean="0"/>
              <a:t>cim</a:t>
            </a:r>
            <a:r>
              <a:rPr lang="de-DE" smtClean="0"/>
              <a:t> </a:t>
            </a:r>
            <a:r>
              <a:rPr lang="de-DE" err="1" smtClean="0"/>
              <a:t>sponsoren</a:t>
            </a:r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7094029" y="6370474"/>
            <a:ext cx="1926863" cy="491578"/>
            <a:chOff x="7094029" y="6370474"/>
            <a:chExt cx="1926863" cy="491578"/>
          </a:xfrm>
        </p:grpSpPr>
        <p:pic>
          <p:nvPicPr>
            <p:cNvPr id="16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94029" y="6370474"/>
              <a:ext cx="933895" cy="448647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7852985" y="6600442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solidFill>
                    <a:srgbClr val="FFFFFF"/>
                  </a:solidFill>
                  <a:latin typeface="+mj-lt"/>
                </a:rPr>
                <a:t>by</a:t>
              </a:r>
              <a:endParaRPr lang="en-US" sz="1400">
                <a:solidFill>
                  <a:srgbClr val="FFFFFF"/>
                </a:solidFill>
                <a:latin typeface="+mj-lt"/>
              </a:endParaRPr>
            </a:p>
          </p:txBody>
        </p:sp>
        <p:pic>
          <p:nvPicPr>
            <p:cNvPr id="18" name="Bild 17" descr="it emsland weiss.ep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6756" y="6596381"/>
              <a:ext cx="904136" cy="188074"/>
            </a:xfrm>
            <a:prstGeom prst="rect">
              <a:avLst/>
            </a:prstGeom>
          </p:spPr>
        </p:pic>
      </p:grpSp>
      <p:pic>
        <p:nvPicPr>
          <p:cNvPr id="7" name="Bild 6" descr="ACOCON_Logo_RGB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5" y="2640562"/>
            <a:ext cx="1581214" cy="827999"/>
          </a:xfrm>
          <a:prstGeom prst="rect">
            <a:avLst/>
          </a:prstGeom>
        </p:spPr>
      </p:pic>
      <p:pic>
        <p:nvPicPr>
          <p:cNvPr id="8" name="Bild 7" descr="BLUECUE_Logo_RGB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5" y="3822264"/>
            <a:ext cx="1381241" cy="755999"/>
          </a:xfrm>
          <a:prstGeom prst="rect">
            <a:avLst/>
          </a:prstGeom>
        </p:spPr>
      </p:pic>
      <p:pic>
        <p:nvPicPr>
          <p:cNvPr id="9" name="Bild 8" descr="connectiv_blau(CMYK)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5" y="1540777"/>
            <a:ext cx="2280707" cy="791999"/>
          </a:xfrm>
          <a:prstGeom prst="rect">
            <a:avLst/>
          </a:prstGeom>
        </p:spPr>
      </p:pic>
      <p:pic>
        <p:nvPicPr>
          <p:cNvPr id="10" name="Bild 9" descr="EMS-IT.ep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5" y="3846244"/>
            <a:ext cx="1619998" cy="708038"/>
          </a:xfrm>
          <a:prstGeom prst="rect">
            <a:avLst/>
          </a:prstGeom>
        </p:spPr>
      </p:pic>
      <p:pic>
        <p:nvPicPr>
          <p:cNvPr id="11" name="Bild 10" descr="hs_o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5" y="2673375"/>
            <a:ext cx="2232000" cy="762373"/>
          </a:xfrm>
          <a:prstGeom prst="rect">
            <a:avLst/>
          </a:prstGeom>
        </p:spPr>
      </p:pic>
      <p:pic>
        <p:nvPicPr>
          <p:cNvPr id="12" name="Bild 11" descr="Microsoft-logo_rgb_c-gray.pdf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9" t="28300" r="13379" b="28408"/>
          <a:stretch/>
        </p:blipFill>
        <p:spPr>
          <a:xfrm>
            <a:off x="686503" y="1506255"/>
            <a:ext cx="3240000" cy="861043"/>
          </a:xfrm>
          <a:prstGeom prst="rect">
            <a:avLst/>
          </a:prstGeom>
        </p:spPr>
      </p:pic>
      <p:pic>
        <p:nvPicPr>
          <p:cNvPr id="13" name="Bild 12" descr="logo_ipconn.pdf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4546" r="5260" b="58021"/>
          <a:stretch/>
        </p:blipFill>
        <p:spPr>
          <a:xfrm>
            <a:off x="4164635" y="4933204"/>
            <a:ext cx="1776838" cy="755999"/>
          </a:xfrm>
          <a:prstGeom prst="rect">
            <a:avLst/>
          </a:prstGeom>
        </p:spPr>
      </p:pic>
      <p:pic>
        <p:nvPicPr>
          <p:cNvPr id="14" name="Bild 13" descr="Riverbed_Logo_PMS165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4" y="3930264"/>
            <a:ext cx="1857469" cy="539999"/>
          </a:xfrm>
          <a:prstGeom prst="rect">
            <a:avLst/>
          </a:prstGeom>
        </p:spPr>
      </p:pic>
      <p:pic>
        <p:nvPicPr>
          <p:cNvPr id="15" name="Bild 14" descr="SAM_consulting_Wortmarke.jpe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647" y="2865113"/>
            <a:ext cx="3239993" cy="378897"/>
          </a:xfrm>
          <a:prstGeom prst="rect">
            <a:avLst/>
          </a:prstGeom>
        </p:spPr>
      </p:pic>
      <p:pic>
        <p:nvPicPr>
          <p:cNvPr id="20" name="Bild 19" descr="logo_splunk_2color_K.eps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43549" r="23367" b="43078"/>
          <a:stretch/>
        </p:blipFill>
        <p:spPr>
          <a:xfrm>
            <a:off x="4164635" y="1630777"/>
            <a:ext cx="1851936" cy="611999"/>
          </a:xfrm>
          <a:prstGeom prst="rect">
            <a:avLst/>
          </a:prstGeom>
        </p:spPr>
      </p:pic>
      <p:pic>
        <p:nvPicPr>
          <p:cNvPr id="21" name="Bild 20" descr="Sponsor_Elanity.eps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" y="4933204"/>
            <a:ext cx="1857298" cy="755999"/>
          </a:xfrm>
          <a:prstGeom prst="rect">
            <a:avLst/>
          </a:prstGeom>
        </p:spPr>
      </p:pic>
      <p:pic>
        <p:nvPicPr>
          <p:cNvPr id="22" name="Bild 21" descr="www.IT-Visions.de(C)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5" y="4985342"/>
            <a:ext cx="2699999" cy="6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SSH.NET {sshnet.codeplex.com}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39" y="1700808"/>
            <a:ext cx="8470153" cy="39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SSH modules {1}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"SSH-Sessions" by Joakim Svenson</a:t>
            </a:r>
            <a:r>
              <a:rPr lang="en-US"/>
              <a:t/>
            </a:r>
            <a:br>
              <a:rPr lang="en-US"/>
            </a:br>
            <a:r>
              <a:rPr lang="en-US" sz="1800"/>
              <a:t>powershelladmin.com/wiki/SSH_from_PowerShell_using_the_SSH.NET_library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3" y="3286756"/>
            <a:ext cx="875469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PoSh SSH modules {2}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"PoSh-SSH" by Carlos Perez</a:t>
            </a:r>
            <a:r>
              <a:rPr lang="en-US"/>
              <a:t/>
            </a:r>
            <a:br>
              <a:rPr lang="en-US"/>
            </a:br>
            <a:r>
              <a:rPr lang="en-US" sz="1800"/>
              <a:t>https://github.com/darkoperator/Posh-SSH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150000"/>
              </a:lnSpc>
            </a:pP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b="13165"/>
          <a:stretch/>
        </p:blipFill>
        <p:spPr>
          <a:xfrm>
            <a:off x="831850" y="3016253"/>
            <a:ext cx="6362700" cy="35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PoSh-SSH (by Carloz Perez)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Requires -Version 3.0</a:t>
            </a:r>
          </a:p>
          <a:p>
            <a:r>
              <a:rPr lang="en-US"/>
              <a:t>PoSh module written in C#</a:t>
            </a:r>
          </a:p>
          <a:p>
            <a:r>
              <a:rPr lang="en-US"/>
              <a:t>Open source</a:t>
            </a:r>
          </a:p>
          <a:p>
            <a:endParaRPr lang="en-US"/>
          </a:p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316269"/>
            <a:ext cx="8772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8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83822" y="231975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>Demo 2: PoSh-SSH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1600" b="1" smtClean="0">
                <a:latin typeface="Consolas" panose="020B0609020204030204" pitchFamily="49" charset="0"/>
                <a:cs typeface="Consolas" panose="020B0609020204030204" pitchFamily="49" charset="0"/>
              </a:rPr>
              <a:t># Installation</a:t>
            </a: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" y="1557538"/>
            <a:ext cx="8776356" cy="20770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b="30309"/>
          <a:stretch/>
        </p:blipFill>
        <p:spPr>
          <a:xfrm>
            <a:off x="183822" y="3814217"/>
            <a:ext cx="638264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28020" y="266700"/>
            <a:ext cx="8815980" cy="5961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# Define 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$vm =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'linux-vm.contoso.com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$user = 'root'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$password = ConvertTo-SecureString -String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'Pa$$w0rd'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-AsPlainText –Force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$cred = New-Object System.Management.Automation.PSCredential($user, $password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# Test SSH port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Test-NetConnection -ComputerName $vm -Port 22 -InformationLevel Quiet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# Initiate session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$sshSession = New-SSHSession -ComputerName $vm -Credential $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cred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# Remote command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Get-SSHSession # Mind the SessionID, pipelining not supported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Invoke-SSHCommand -Index 0 -Command 'uname -a'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4962260"/>
            <a:ext cx="848796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2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61938" y="165100"/>
            <a:ext cx="8882062" cy="60118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# Remote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reloaded</a:t>
            </a: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Invoke-SSHCommand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sshSession.SessionId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Command '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-a').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linuxCommand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=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 '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-a; 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lsb_release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-a;  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cpuinfo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" | 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Invoke-SSHCommand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sshSession.SessionId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Command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linuxCommand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Close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Get-SSHSession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| Remove-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SSHSession</a:t>
            </a: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7" y="3805487"/>
            <a:ext cx="8619125" cy="13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3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368300" y="279400"/>
            <a:ext cx="7886700" cy="59737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# Download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configFullName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= '/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interfaces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configFileName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de-DE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configFullName.split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("/")[$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configFullName.split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("/").count-1]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Get-SCPFile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ComputerName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Credential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cred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LocalFile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configFileName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RemoteFile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configFullName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-Content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configFileName</a:t>
            </a: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# Download 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b="1" err="1"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Get-SCPFolder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ComputerName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Credential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cred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RemoteFolder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'/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' -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LocalFolder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 'c:\</a:t>
            </a:r>
            <a:r>
              <a:rPr lang="de-DE" sz="1600" err="1">
                <a:latin typeface="Consolas" panose="020B0609020204030204" pitchFamily="49" charset="0"/>
                <a:cs typeface="Consolas" panose="020B0609020204030204" pitchFamily="49" charset="0"/>
              </a:rPr>
              <a:t>download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46340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 up!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70000"/>
              </a:lnSpc>
              <a:buNone/>
            </a:pPr>
            <a:r>
              <a:rPr lang="en-US" sz="8600" b="1"/>
              <a:t>"In the context of Azure we make more money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600" b="1"/>
              <a:t> if someone's using 10 instances of Linux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8600" b="1"/>
              <a:t>  than they're using 2 instances of Windows."</a:t>
            </a:r>
          </a:p>
          <a:p>
            <a:pPr marL="0" indent="0">
              <a:buNone/>
            </a:pPr>
            <a:endParaRPr lang="en-US"/>
          </a:p>
          <a:p>
            <a:pPr marL="0" indent="0" algn="r">
              <a:buNone/>
            </a:pPr>
            <a:r>
              <a:rPr lang="en-US"/>
              <a:t/>
            </a:r>
            <a:br>
              <a:rPr lang="en-US"/>
            </a:br>
            <a:r>
              <a:rPr lang="en-US" sz="7400"/>
              <a:t>Jeffrey Snover, March 2015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6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5628" t="18142" r="12677"/>
          <a:stretch/>
        </p:blipFill>
        <p:spPr>
          <a:xfrm>
            <a:off x="0" y="0"/>
            <a:ext cx="9144000" cy="68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about_me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792586"/>
            <a:ext cx="7886700" cy="438437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Thorsten Butz</a:t>
            </a:r>
          </a:p>
          <a:p>
            <a:pPr marL="0" indent="0">
              <a:buNone/>
            </a:pPr>
            <a:r>
              <a:rPr lang="en-US" sz="2400" b="1"/>
              <a:t>Trainer, Consultant, Author, Podcaster</a:t>
            </a:r>
          </a:p>
          <a:p>
            <a:pPr marL="0" indent="0">
              <a:buNone/>
            </a:pPr>
            <a:r>
              <a:rPr lang="en-US" sz="2400" b="1"/>
              <a:t>MC*/</a:t>
            </a:r>
            <a:r>
              <a:rPr lang="en-US" sz="2400" b="1" smtClean="0"/>
              <a:t>LPIC-2</a:t>
            </a:r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de-DE" altLang="de-DE" kern="0" smtClean="0"/>
              <a:t>      @</a:t>
            </a:r>
            <a:r>
              <a:rPr lang="de-DE" altLang="de-DE" kern="0"/>
              <a:t>thorstenbutz</a:t>
            </a:r>
          </a:p>
          <a:p>
            <a:pPr marL="0" indent="0">
              <a:buNone/>
            </a:pPr>
            <a:r>
              <a:rPr lang="de-DE" altLang="de-DE" kern="0"/>
              <a:t>       gplus.to/thorstenbutz</a:t>
            </a:r>
          </a:p>
          <a:p>
            <a:pPr marL="0" indent="0">
              <a:buNone/>
            </a:pPr>
            <a:r>
              <a:rPr lang="de-DE" altLang="de-DE" kern="0"/>
              <a:t>       </a:t>
            </a:r>
            <a:r>
              <a:rPr lang="en-US" altLang="de-DE" kern="0"/>
              <a:t>thorsten-butz.de</a:t>
            </a:r>
            <a:endParaRPr lang="de-DE" altLang="de-DE" kern="0"/>
          </a:p>
          <a:p>
            <a:pPr marL="0" indent="0">
              <a:buNone/>
            </a:pPr>
            <a:r>
              <a:rPr lang="de-DE" altLang="de-DE" kern="0"/>
              <a:t>       slidingwindows.de</a:t>
            </a:r>
          </a:p>
          <a:p>
            <a:endParaRPr lang="de-DE"/>
          </a:p>
        </p:txBody>
      </p:sp>
      <p:pic>
        <p:nvPicPr>
          <p:cNvPr id="4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4" y="360866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:\Desktop\g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4" y="4132600"/>
            <a:ext cx="3429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8" y="4575809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2" y="5098156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8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79512" y="476673"/>
            <a:ext cx="8784976" cy="5616624"/>
            <a:chOff x="179512" y="476673"/>
            <a:chExt cx="8784976" cy="561662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76673"/>
              <a:ext cx="8784976" cy="5616624"/>
            </a:xfrm>
            <a:prstGeom prst="rect">
              <a:avLst/>
            </a:prstGeom>
          </p:spPr>
        </p:pic>
        <p:pic>
          <p:nvPicPr>
            <p:cNvPr id="6" name="Picture 2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15220"/>
              <a:ext cx="1679442" cy="2169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4001302" y="1763909"/>
              <a:ext cx="2029084" cy="109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mtClean="0"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endParaRPr lang="de-DE" sz="5400" b="1"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Picture 2" descr="http://upload.wikimedia.org/wikipedia/commons/c/c7/Windows_logo_-_20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202" y="1189977"/>
              <a:ext cx="1873001" cy="2238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80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479425"/>
            <a:ext cx="633412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6"/>
            <a:ext cx="9144000" cy="72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277853"/>
            <a:ext cx="2476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67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el-bilder.at/Rahmen-OPR05_60x90c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1" y="-152400"/>
            <a:ext cx="9794511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279056" y="1367313"/>
            <a:ext cx="650605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>
                <a:latin typeface="+mj-lt"/>
              </a:rPr>
              <a:t>From HAL to DAL: the </a:t>
            </a:r>
            <a:r>
              <a:rPr lang="en-US" sz="3600" smtClean="0">
                <a:latin typeface="+mj-lt"/>
              </a:rPr>
              <a:t>big picture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600" smtClean="0"/>
          </a:p>
          <a:p>
            <a:pPr>
              <a:lnSpc>
                <a:spcPct val="150000"/>
              </a:lnSpc>
            </a:pPr>
            <a:r>
              <a:rPr lang="en-US" b="1" smtClean="0"/>
              <a:t>Windows NT (since 1993)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Hardware Abstraction Layer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Azure (since 2010)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Datacenter Abstraction Layer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8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Standards-based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SSH</a:t>
            </a:r>
            <a:endParaRPr lang="de-DE" b="1" smtClean="0"/>
          </a:p>
          <a:p>
            <a:r>
              <a:rPr lang="de-DE" b="1" smtClean="0"/>
              <a:t>OMI</a:t>
            </a:r>
            <a:endParaRPr lang="de-DE" b="1"/>
          </a:p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Openwsman</a:t>
            </a:r>
          </a:p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Wiseman</a:t>
            </a:r>
          </a:p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OpenPegasus</a:t>
            </a:r>
          </a:p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SFCB/SBLIM</a:t>
            </a:r>
          </a:p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444240" y="1681045"/>
            <a:ext cx="708040" cy="34778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1800" smtClean="0">
                <a:solidFill>
                  <a:srgbClr val="82CEE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de-DE" sz="21800">
              <a:solidFill>
                <a:srgbClr val="82CEE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68854" y="3478074"/>
            <a:ext cx="1309974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WBEM</a:t>
            </a:r>
            <a:endParaRPr lang="de-DE" sz="2800" b="1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2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56792"/>
            <a:ext cx="7632848" cy="393313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RFC 4251 et al: SSH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8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855200"/>
            <a:ext cx="6205311" cy="1404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783318"/>
            <a:ext cx="8724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1544</Words>
  <Application>Microsoft Office PowerPoint</Application>
  <PresentationFormat>Bildschirmpräsentation (4:3)</PresentationFormat>
  <Paragraphs>450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Open Sans</vt:lpstr>
      <vt:lpstr>Segoe UI</vt:lpstr>
      <vt:lpstr>Office Theme</vt:lpstr>
      <vt:lpstr>AKTE  X  LINUXADMINISTRATION MIT DER WINDOWS POWERSHELL</vt:lpstr>
      <vt:lpstr>wir danken unseren cim sponsoren</vt:lpstr>
      <vt:lpstr>about_me</vt:lpstr>
      <vt:lpstr>PowerPoint-Präsentation</vt:lpstr>
      <vt:lpstr>PowerPoint-Präsentation</vt:lpstr>
      <vt:lpstr>PowerPoint-Präsentation</vt:lpstr>
      <vt:lpstr>Standards-based management</vt:lpstr>
      <vt:lpstr>RFC 4251 et al: SSH</vt:lpstr>
      <vt:lpstr>PowerPoint-Präsentation</vt:lpstr>
      <vt:lpstr>A brief history of acronyms</vt:lpstr>
      <vt:lpstr>Origins</vt:lpstr>
      <vt:lpstr>PowerShell version -ge 3</vt:lpstr>
      <vt:lpstr>OMI (aka NanoWBEM)</vt:lpstr>
      <vt:lpstr>WPSDSCLinux</vt:lpstr>
      <vt:lpstr>WPSDSCLinux: Resource Providers</vt:lpstr>
      <vt:lpstr>PowerPoint-Präsentation</vt:lpstr>
      <vt:lpstr>PowerPoint-Präsentation</vt:lpstr>
      <vt:lpstr>PowerPoint-Präsentation</vt:lpstr>
      <vt:lpstr>PowerPoint-Präsentation</vt:lpstr>
      <vt:lpstr>SSH.NET {sshnet.codeplex.com}</vt:lpstr>
      <vt:lpstr>PowerShell SSH modules {1}</vt:lpstr>
      <vt:lpstr>PoSh SSH modules {2}</vt:lpstr>
      <vt:lpstr>PoSh-SSH (by Carloz Perez)</vt:lpstr>
      <vt:lpstr>Demo 2: PoSh-SSH  # Installation</vt:lpstr>
      <vt:lpstr>PowerPoint-Präsentation</vt:lpstr>
      <vt:lpstr>PowerPoint-Präsentation</vt:lpstr>
      <vt:lpstr>PowerPoint-Präsentation</vt:lpstr>
      <vt:lpstr>Wrap up!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2015-09-20T09:36:10Z</dcterms:created>
  <dcterms:modified xsi:type="dcterms:W3CDTF">2015-09-20T09:36:28Z</dcterms:modified>
</cp:coreProperties>
</file>