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2" r:id="rId3"/>
    <p:sldId id="284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7" r:id="rId20"/>
    <p:sldId id="258" r:id="rId21"/>
    <p:sldId id="261" r:id="rId22"/>
    <p:sldId id="260" r:id="rId23"/>
    <p:sldId id="264" r:id="rId24"/>
    <p:sldId id="265" r:id="rId25"/>
    <p:sldId id="286" r:id="rId26"/>
    <p:sldId id="288" r:id="rId27"/>
    <p:sldId id="289" r:id="rId28"/>
    <p:sldId id="290" r:id="rId29"/>
    <p:sldId id="259" r:id="rId30"/>
    <p:sldId id="285" r:id="rId3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F"/>
    <a:srgbClr val="00B4E7"/>
    <a:srgbClr val="82CEEF"/>
    <a:srgbClr val="1F4479"/>
    <a:srgbClr val="66CBEA"/>
    <a:srgbClr val="C8E8F7"/>
    <a:srgbClr val="FF3300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0226" autoAdjust="0"/>
  </p:normalViewPr>
  <p:slideViewPr>
    <p:cSldViewPr>
      <p:cViewPr varScale="1">
        <p:scale>
          <a:sx n="74" d="100"/>
          <a:sy n="74" d="100"/>
        </p:scale>
        <p:origin x="10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76" d="100"/>
          <a:sy n="76" d="100"/>
        </p:scale>
        <p:origin x="3312" y="12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sof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roups.google.com/group/pash-projec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43419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9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17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9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3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6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7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19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50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52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05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23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97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558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6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89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97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http://www.powershellmagazine.com/2014/07/03/posh-ssh-open-source-ssh-powershell-module/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7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91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52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4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http://</a:t>
            </a:r>
            <a:r>
              <a:rPr lang="de-DE" smtClean="0"/>
              <a:t>channel9.msdn.com/Series/Getting-Started-with-PowerShell-Desired-State-Configuration-DSC/07</a:t>
            </a:r>
          </a:p>
          <a:p>
            <a:endParaRPr lang="en-US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"Azure is one of the most important things we're doing. And here's the thing you need to understand: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In the context of Azure we make more money if someone's using 10 instances of Linux than they're using 2 instances of Windows.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context of Azure  it's pure volume. So we need to do is to help  people consume as much computing as they want, wether it's Windows orLinux.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it is not a check box for us, it's a business imperative that we provide greate support for Linux."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200" smtClean="0"/>
              <a:t>Jeffey Snover, March 2015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8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0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OMI 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"The Open Management Infrastructure stack (OMI, formerly known as NanoWBEM) is an open-source CIM management server sponsored by The Open Group and made available under the Apache Software License 2.0.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OMI was contributed to the Open Group by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Microsoft"/>
              </a:rPr>
              <a:t>Microsoft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June 28, 2012  …"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From: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http://en.wikipedia.org/wiki/Open_Management_Infrastructure</a:t>
            </a:r>
            <a:endParaRPr lang="en-US" sz="1200" b="0" i="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Pash-Project/Pash: An Open Source reimplementation of Windows PowerShell, for Mono.</a:t>
            </a:r>
          </a:p>
          <a:p>
            <a:r>
              <a:rPr lang="de-DE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https://github.com/Pash-Project/Pash</a:t>
            </a:r>
          </a:p>
          <a:p>
            <a:r>
              <a:rPr lang="de-DE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https://groups.google.com/group/pash-project</a:t>
            </a:r>
            <a:endParaRPr lang="de-DE" sz="1200" b="0" i="0" u="none" strike="noStrike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 started 1995</a:t>
            </a:r>
          </a:p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PaSH started 2008</a:t>
            </a:r>
          </a:p>
          <a:p>
            <a:endParaRPr lang="en-US" sz="1200" b="0" i="0" u="none" strike="noStrike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WBEM Based Management in Linux</a:t>
            </a:r>
          </a:p>
          <a:p>
            <a:r>
              <a:rPr lang="de-DE" smtClean="0"/>
              <a:t>Dell Linux Engineering Team, Feb.</a:t>
            </a:r>
            <a:r>
              <a:rPr lang="de-DE" baseline="0" smtClean="0"/>
              <a:t> 2011</a:t>
            </a:r>
            <a:endParaRPr lang="en-US" sz="1200" b="0" i="0" u="none" strike="noStrike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DE" smtClean="0"/>
              <a:t>http://linux.dell.com/files/whitepapers/WBEM_based_management_in_Linux.pdf</a:t>
            </a:r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4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0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99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Windows</a:t>
            </a:r>
            <a:r>
              <a:rPr lang="en-US" baseline="0" smtClean="0"/>
              <a:t> PowerShell Blog:</a:t>
            </a:r>
            <a:endParaRPr lang="de-DE" sz="1200" b="0" i="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CIM Cmdlets</a:t>
            </a:r>
          </a:p>
          <a:p>
            <a:r>
              <a:rPr lang="en-US" smtClean="0"/>
              <a:t>http://blogs.msdn.com/b/powershell/archive/2012/08/24/introduction-to-cim-cmdlets.aspx</a:t>
            </a:r>
          </a:p>
          <a:p>
            <a:endParaRPr lang="en-US" smtClean="0"/>
          </a:p>
          <a:p>
            <a:r>
              <a:rPr lang="en-US" smtClean="0"/>
              <a:t>Windows</a:t>
            </a:r>
            <a:r>
              <a:rPr lang="en-US" baseline="0" smtClean="0"/>
              <a:t> PowerShell Blog:</a:t>
            </a:r>
          </a:p>
          <a:p>
            <a:r>
              <a:rPr lang="en-US" smtClean="0"/>
              <a:t>CIM Cmdlets – Some Tips &amp; Tricks</a:t>
            </a:r>
          </a:p>
          <a:p>
            <a:r>
              <a:rPr lang="de-DE" smtClean="0"/>
              <a:t>http://blogs.msdn.com/b/powershell/archive/2013/08/19/cim-cmdlets-some-tips-amp-tricks.aspx</a:t>
            </a:r>
          </a:p>
          <a:p>
            <a:endParaRPr lang="en-US" smtClean="0"/>
          </a:p>
          <a:p>
            <a:r>
              <a:rPr lang="de-DE" smtClean="0"/>
              <a:t>Trevor Sullivan,</a:t>
            </a:r>
            <a:r>
              <a:rPr lang="de-DE" baseline="0" smtClean="0"/>
              <a:t> The Scripting Guys</a:t>
            </a:r>
            <a:endParaRPr lang="en-US" smtClean="0"/>
          </a:p>
          <a:p>
            <a:r>
              <a:rPr lang="en-US" smtClean="0"/>
              <a:t>What is CIM and Why Should I Use It in PowerShell?</a:t>
            </a:r>
          </a:p>
          <a:p>
            <a:r>
              <a:rPr lang="en-US" b="0" smtClean="0"/>
              <a:t>http://blogs.technet.com/b/heyscriptingguy/archive/2014/01/27/what-is-cim-and-why-should-i-use-it-in-powershell.aspx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47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Open Management Infrastructure (OMI) "CIM/WBEM Manageability Services Broker"</a:t>
            </a:r>
            <a:endParaRPr lang="de-DE" smtClean="0"/>
          </a:p>
          <a:p>
            <a:r>
              <a:rPr lang="de-DE" smtClean="0"/>
              <a:t>https://collaboration.opengroup.org/omi/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8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URIs: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Getting Started with PowerShell Desired State Configuration (DSC): (07) DSC and Linux</a:t>
            </a:r>
            <a:endParaRPr lang="de-DE" smtClean="0"/>
          </a:p>
          <a:p>
            <a:r>
              <a:rPr lang="de-DE" smtClean="0"/>
              <a:t>http://channel9.msdn.com/Series/Getting-Started-with-PowerShell-Desired-State-Configuration-DSC/07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PowerShell DSC for Linux, Step by Step</a:t>
            </a:r>
          </a:p>
          <a:p>
            <a:r>
              <a:rPr lang="de-DE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Kristopher Bash, </a:t>
            </a:r>
            <a:r>
              <a:rPr lang="en-US" smtClean="0"/>
              <a:t>Michael Greene</a:t>
            </a:r>
          </a:p>
          <a:p>
            <a:r>
              <a:rPr lang="de-DE" smtClean="0"/>
              <a:t>http://blogs.technet.com/b/privatecloud/archive/2014/05/19/powershell-dsc-for-linux-step-by-step.aspx#pi169501=2</a:t>
            </a:r>
          </a:p>
          <a:p>
            <a:endParaRPr lang="en-US" smtClean="0"/>
          </a:p>
          <a:p>
            <a:r>
              <a:rPr lang="en-US" smtClean="0"/>
              <a:t>WPSDSCLinux</a:t>
            </a:r>
          </a:p>
          <a:p>
            <a:r>
              <a:rPr lang="de-DE" smtClean="0"/>
              <a:t>https://github.com/MSFTOSSMgmt/WPSDSCLinux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2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effectLst/>
        </p:spPr>
        <p:txBody>
          <a:bodyPr anchor="ctr"/>
          <a:lstStyle>
            <a:lvl1pPr algn="ctr">
              <a:defRPr sz="2800" b="1" cap="none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  <a:effectLst/>
        </p:spPr>
        <p:txBody>
          <a:bodyPr anchor="t"/>
          <a:lstStyle>
            <a:lvl1pPr marL="0" indent="0" algn="ctr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0"/>
            <a:ext cx="5855568" cy="1052736"/>
          </a:xfrm>
          <a:prstGeom prst="rect">
            <a:avLst/>
          </a:prstGeom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  <a:effectLst/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defTabSz="444500"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7452320" y="6453336"/>
            <a:ext cx="14630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 smtClean="0">
                <a:solidFill>
                  <a:srgbClr val="009DD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Thorsten Butz 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defRPr/>
              </a:pPr>
              <a:t>‹#›</a:t>
            </a:fld>
            <a:endParaRPr lang="en-US" sz="900" dirty="0">
              <a:solidFill>
                <a:srgbClr val="009DD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74" name="Picture 1" descr="PowerShell Community Konferenz 2015 - (banner - GER) - 01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97" b="-2134"/>
          <a:stretch/>
        </p:blipFill>
        <p:spPr bwMode="auto">
          <a:xfrm>
            <a:off x="-1620688" y="319088"/>
            <a:ext cx="457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aboration.opengroup.org/omi/documents/30532/omi-1.0.8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FTOSSMgmt/WPSDSCLinux/releases/download/v1.0.0-CTP/PSDSCLinux.tar.gz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60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360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Administration </a:t>
            </a: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von Linux &amp; Co </a:t>
            </a: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mit der PowerShell</a:t>
            </a:r>
            <a:r>
              <a:rPr lang="en-US" sz="3200" b="0" smtClean="0"/>
              <a:t> </a:t>
            </a:r>
            <a:r>
              <a:rPr lang="en-US" b="0" smtClean="0"/>
              <a:t/>
            </a:r>
            <a:br>
              <a:rPr lang="en-US" b="0" smtClean="0"/>
            </a:br>
            <a:r>
              <a:rPr lang="en-US" b="0" smtClean="0"/>
              <a:t>#OMI #DSC </a:t>
            </a:r>
            <a:r>
              <a:rPr lang="en-US" b="0"/>
              <a:t>#SSH</a:t>
            </a:r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Thorsten Butz</a:t>
            </a:r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9DDF"/>
                </a:solidFill>
              </a:rPr>
              <a:t>Demo 1</a:t>
            </a:r>
            <a:endParaRPr lang="de-DE" b="1">
              <a:solidFill>
                <a:srgbClr val="009DDF"/>
              </a:solidFill>
            </a:endParaRPr>
          </a:p>
        </p:txBody>
      </p:sp>
      <p:pic>
        <p:nvPicPr>
          <p:cNvPr id="4" name="Grafik 3" descr="C:\Users\th\AppData\Local\Microsoft\Windows\INetCache\Content.Word\2015-04-08 11_56_18-Virtual machines - Windows Azure - Internet Explor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5678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0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pic>
        <p:nvPicPr>
          <p:cNvPr id="2050" name="Picture 2" descr="2015-04-08 11_54_27-Virtual machines - Windows Azure - Internet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72808" cy="50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</a:t>
            </a:r>
            <a:r>
              <a:rPr lang="en-US" b="1" smtClean="0">
                <a:solidFill>
                  <a:srgbClr val="009DDF"/>
                </a:solidFill>
              </a:rPr>
              <a:t>1</a:t>
            </a:r>
            <a:endParaRPr lang="de-DE" b="1"/>
          </a:p>
        </p:txBody>
      </p:sp>
      <p:pic>
        <p:nvPicPr>
          <p:cNvPr id="3074" name="Picture 2" descr="2015-04-08 11_56_37-Virtual machines - Windows Azure - Internet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344816" cy="475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</a:t>
            </a:r>
            <a:r>
              <a:rPr lang="en-US" b="1" smtClean="0">
                <a:solidFill>
                  <a:srgbClr val="009DDF"/>
                </a:solidFill>
              </a:rPr>
              <a:t>1</a:t>
            </a:r>
            <a:endParaRPr lang="de-DE" b="1"/>
          </a:p>
        </p:txBody>
      </p:sp>
      <p:pic>
        <p:nvPicPr>
          <p:cNvPr id="4098" name="Picture 2" descr="2015-04-08 11_57_10-Virtual machines - Windows Azure - Internet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495142" cy="481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sz="1800" b="1" smtClean="0"/>
              <a:t>Install Prerequisites for CentOS 6/7:</a:t>
            </a:r>
            <a:br>
              <a:rPr lang="en-US" sz="1800" b="1" smtClean="0"/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yum -y groupinstall 'Development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Tools'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yum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-y install pam-devel openssl-devel wget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yum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-y install python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python-devel </a:t>
            </a: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8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800" b="1" smtClean="0"/>
              <a:t>Install Prerequisites for Debian/Ubuntu:</a:t>
            </a:r>
            <a:br>
              <a:rPr lang="en-US" sz="1800" b="1" smtClean="0"/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apt-get -y install build-essential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pkg-config libssl-dev libpam0g-dev 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apt-get -y install python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python-dev </a:t>
            </a: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800" b="1"/>
              <a:t>Install Prerequisites for </a:t>
            </a:r>
            <a:r>
              <a:rPr lang="en-US" sz="1800" b="1" smtClean="0"/>
              <a:t>SuSE:</a:t>
            </a:r>
            <a:r>
              <a:rPr lang="en-US" sz="1600" b="1"/>
              <a:t/>
            </a:r>
            <a:br>
              <a:rPr lang="en-US" sz="1600" b="1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zypper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install -y --type pattern Basis-Devel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zypper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install -y pkg-config libopenssl-devel  pam-devel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zypper install -y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python python-devel </a:t>
            </a: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	        *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WPSDSCLinux </a:t>
            </a:r>
            <a:endParaRPr lang="de-DE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r>
              <a:rPr lang="en-US" sz="1800" b="1" smtClean="0"/>
              <a:t>Download OMI and DSC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mkdir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Downloads &amp;&amp; cd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wget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collaboration.opengroup.org/omi/documents/30532/omi-1.0.8.tar.gz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wget </a:t>
            </a:r>
            <a:r>
              <a:rPr lang="de-DE" sz="120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</a:t>
            </a:r>
            <a:r>
              <a:rPr lang="de-DE" sz="120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://</a:t>
            </a:r>
            <a:r>
              <a:rPr lang="de-DE" sz="120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github.com/MSFTOSSMgmt/WPSDSCLinux/releases/download/v1.0.0-CTP/PSDSCLinux.tar.gz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xvf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omi-1.0.8.tar.gz</a:t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xvf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PSDSCLinux.tar.gz</a:t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dsc/* . </a:t>
            </a: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4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r>
              <a:rPr lang="en-US" sz="1800" b="1" smtClean="0"/>
              <a:t>Compile OMI and DSC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cd omi-1.0.8/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configure &amp;&amp; make &amp;&amp; make install 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make &amp;&amp; make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reg </a:t>
            </a:r>
            <a:r>
              <a:rPr lang="en-US" sz="1600" b="1" baseline="3000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/>
              <a:t>Run OMI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OMI_HOME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=/opt/omi-1.0.8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opt/omi-1.0.8/bin/omiserver –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	</a:t>
            </a:r>
            <a:r>
              <a:rPr lang="en-US" sz="1600" b="1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baseline="30000" smtClean="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baseline="30000">
                <a:solidFill>
                  <a:srgbClr val="009D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WPSDSCLinux </a:t>
            </a:r>
          </a:p>
          <a:p>
            <a:endParaRPr lang="en-US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Create azure endpoint to "open" TCP Port 5986 to the Internet</a:t>
            </a:r>
            <a:endParaRPr lang="de-DE" b="1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1988840"/>
            <a:ext cx="4248472" cy="40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# Define variables</a:t>
            </a:r>
            <a:endParaRPr lang="de-DE" sz="14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vm =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'azure-ol7.cloudapp.net'</a:t>
            </a: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$user = 'root'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$password = ConvertTo-SecureString -String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'YourPa$$w0rd'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-AsPlainText –Force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$cred = New-Object System.Management.Automation.PSCredential ($user, $password)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TEST endpoint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Test-NetConnection -ComputerName $vm -Port 5986 -InformationLevel Quiet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# Initiate </a:t>
            </a:r>
            <a:r>
              <a:rPr lang="en-US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sessionOptions = </a:t>
            </a: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New-CimSessionOption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-UseSsl:1 -SkipCACheck:1 -SkipCNCheck:1 -SkipRevocationCheck:1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session =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New-CimSession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-Credential $cred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ComputerName $vm -Port 5986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Authentication Basic -SessionOption $sessionOptions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Verify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Get-CimClass -Namespace root/omi -CimSession $session -ClassName OMI_Identify </a:t>
            </a:r>
          </a:p>
        </p:txBody>
      </p:sp>
    </p:spTree>
    <p:extLst>
      <p:ext uri="{BB962C8B-B14F-4D97-AF65-F5344CB8AC3E}">
        <p14:creationId xmlns:p14="http://schemas.microsoft.com/office/powerpoint/2010/main" val="644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1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# Any existing DscConfig?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Get-DscConfiguration -CimSession $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b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DSC test configuration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Configuration MyFirstLinuxDSC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Import-DSCResource -Module nx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Node "$vm"{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nxFile myTestFile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Ensure = "Present"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Type = "File"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DestinationPath = "/var/tmp/helloworld_dsc.txt"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Contents="Hello World!"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MyFirstLinuxDSC -OutputPath 'c:\LinuxDSC'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Start-DscConfiguration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-CimSession $session -Path 'C:\LinuxDSC' -Verbose –Wait</a:t>
            </a:r>
            <a:b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This should work fine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Test-DscConfiguration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-CimSession $session</a:t>
            </a: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about_me</a:t>
            </a:r>
            <a:endParaRPr lang="de-DE" b="1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268413"/>
            <a:ext cx="84582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445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smtClean="0">
                <a:effectLst/>
              </a:rPr>
              <a:t>Thorsten Butz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smtClean="0">
                <a:effectLst/>
              </a:rPr>
              <a:t>Trainer, Consultant, Author, Podcaster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smtClean="0">
                <a:effectLst/>
              </a:rPr>
              <a:t>MC*/LPIC-2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kern="0" smtClean="0">
                <a:effectLst/>
              </a:rPr>
              <a:t>       @thorstenbutz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kern="0" smtClean="0">
                <a:effectLst/>
              </a:rPr>
              <a:t>       gplus.to/thorstenbutz</a:t>
            </a:r>
          </a:p>
          <a:p>
            <a:pPr marL="0" indent="0">
              <a:buNone/>
            </a:pPr>
            <a:r>
              <a:rPr lang="de-DE" altLang="de-DE" kern="0" smtClean="0">
                <a:effectLst/>
              </a:rPr>
              <a:t>       </a:t>
            </a:r>
            <a:r>
              <a:rPr lang="en-US" altLang="de-DE" kern="0">
                <a:effectLst/>
              </a:rPr>
              <a:t>thorsten-butz.de</a:t>
            </a:r>
            <a:endParaRPr lang="de-DE" altLang="de-DE" kern="0">
              <a:effectLst/>
            </a:endParaRPr>
          </a:p>
          <a:p>
            <a:pPr marL="0" indent="0">
              <a:buNone/>
            </a:pPr>
            <a:r>
              <a:rPr lang="de-DE" altLang="de-DE" kern="0" smtClean="0">
                <a:effectLst/>
              </a:rPr>
              <a:t>       slidingwindows.de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kern="0" smtClean="0">
                <a:effectLst/>
              </a:rPr>
              <a:t> </a:t>
            </a:r>
          </a:p>
        </p:txBody>
      </p:sp>
      <p:pic>
        <p:nvPicPr>
          <p:cNvPr id="6" name="Picture 2" descr="E:\Desktop\gp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633788"/>
            <a:ext cx="3429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olge mir auf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1416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720327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148868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RFC 4251 (et al)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632848" cy="39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SSH.NET {sshnet.codeplex.com}</a:t>
            </a:r>
            <a:endParaRPr lang="de-DE" b="1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9" y="1700808"/>
            <a:ext cx="8470153" cy="39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PowerShell SSH modules {1</a:t>
            </a:r>
            <a:r>
              <a:rPr lang="en-US" b="1"/>
              <a:t>}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"SSH-Sessions" by Joakim Svenson</a:t>
            </a:r>
            <a:r>
              <a:rPr lang="en-US"/>
              <a:t/>
            </a:r>
            <a:br>
              <a:rPr lang="en-US"/>
            </a:br>
            <a:r>
              <a:rPr lang="en-US" sz="1800" smtClean="0"/>
              <a:t>powershelladmin.com/wiki/SSH_from_PowerShell_using_the_SSH.NET_library</a:t>
            </a:r>
            <a:endParaRPr lang="en-US" sz="1800"/>
          </a:p>
          <a:p>
            <a:endParaRPr lang="en-US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3" y="2502985"/>
            <a:ext cx="875469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PoSh SSH </a:t>
            </a:r>
            <a:r>
              <a:rPr lang="en-US" b="1"/>
              <a:t>modules </a:t>
            </a:r>
            <a:r>
              <a:rPr lang="en-US" b="1" smtClean="0"/>
              <a:t>{2}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"PoSh-SSH" by </a:t>
            </a:r>
            <a:r>
              <a:rPr lang="es-ES" b="1"/>
              <a:t>Carlos Perez</a:t>
            </a:r>
            <a:r>
              <a:rPr lang="es-ES" b="1" smtClean="0"/>
              <a:t/>
            </a:r>
            <a:br>
              <a:rPr lang="es-ES" b="1" smtClean="0"/>
            </a:br>
            <a:r>
              <a:rPr lang="es-ES" sz="1800" smtClean="0"/>
              <a:t>https</a:t>
            </a:r>
            <a:r>
              <a:rPr lang="es-ES" sz="1800"/>
              <a:t>://github.com/darkoperator/Posh-SSH</a:t>
            </a:r>
            <a:r>
              <a:rPr lang="es-ES"/>
              <a:t/>
            </a:r>
            <a:br>
              <a:rPr lang="es-ES"/>
            </a:br>
            <a:r>
              <a:rPr lang="es-ES"/>
              <a:t/>
            </a:r>
            <a:br>
              <a:rPr lang="es-ES"/>
            </a:b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061"/>
            <a:ext cx="6362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PoSh-SSH (by Carloz Perez)</a:t>
            </a:r>
            <a:endParaRPr lang="de-DE" b="1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74440" y="1196752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Requires </a:t>
            </a:r>
            <a:r>
              <a:rPr lang="en-US" b="1" ker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-Version </a:t>
            </a:r>
            <a:r>
              <a:rPr lang="en-US" b="1" kern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3.0</a:t>
            </a:r>
          </a:p>
          <a:p>
            <a:r>
              <a:rPr lang="en-US" b="1" kern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PoSh </a:t>
            </a:r>
            <a:r>
              <a:rPr lang="en-US" b="1" ker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module written in C</a:t>
            </a:r>
            <a:r>
              <a:rPr lang="en-US" b="1" kern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</a:p>
          <a:p>
            <a:r>
              <a:rPr lang="en-US" b="1" kern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endParaRPr lang="en-US" b="1" kern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kern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9" y="2677641"/>
            <a:ext cx="8772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30309"/>
          <a:stretch/>
        </p:blipFill>
        <p:spPr>
          <a:xfrm>
            <a:off x="210641" y="4149081"/>
            <a:ext cx="6382641" cy="1872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9DDF"/>
                </a:solidFill>
              </a:rPr>
              <a:t>Demo 2</a:t>
            </a:r>
            <a:endParaRPr lang="de-DE" b="1">
              <a:solidFill>
                <a:srgbClr val="009DD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Installation PoSh-SSH</a:t>
            </a:r>
            <a:endParaRPr lang="de-DE" b="1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22" y="1988840"/>
            <a:ext cx="8776356" cy="20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</a:t>
            </a:r>
            <a:r>
              <a:rPr lang="en-US" b="1" smtClean="0">
                <a:solidFill>
                  <a:srgbClr val="009DDF"/>
                </a:solidFill>
              </a:rPr>
              <a:t>2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Define variables</a:t>
            </a:r>
            <a:endParaRPr 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vm = 'sea-www5.contoso.com'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$user = 'root'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$password = ConvertTo-SecureString -String 'p' -AsPlainText –Force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$cred = New-Object System.Management.Automation.PSCredential($user, $password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Test SSH port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Test-NetConnection -ComputerName $vm -Port 22 -InformationLevel Quiet 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Initiate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$sshSession = New-SSHSession -ComputerName $vm -Credential $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cred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# Remote command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Get-SSHSession # Mind the SessionID, pipelining not supported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Invoke-SSHCommand -Index 0 -Command 'uname -a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4" y="4557596"/>
            <a:ext cx="848796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</a:t>
            </a:r>
            <a:r>
              <a:rPr lang="en-US" b="1" smtClean="0">
                <a:solidFill>
                  <a:srgbClr val="009DDF"/>
                </a:solidFill>
              </a:rPr>
              <a:t>2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# Remote command, reloaded</a:t>
            </a:r>
            <a:endParaRPr lang="de-DE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(Invoke-SSHCommand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-SessionId $sshSession.SessionId -Command 'uname -a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linuxCommand =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 'uname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-a; lsb_release -a;  cat /proc/cpuinfo | grep "model name" | uniq'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(Invoke-SSHCommand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-SessionId $sshSession.SessionId  -Command $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linuxCommand).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Close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Get-SSHSession | </a:t>
            </a: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Remove-SSHSession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3" y="3105172"/>
            <a:ext cx="8619125" cy="13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9DDF"/>
                </a:solidFill>
              </a:rPr>
              <a:t>Demo </a:t>
            </a:r>
            <a:r>
              <a:rPr lang="en-US" b="1" smtClean="0">
                <a:solidFill>
                  <a:srgbClr val="009DDF"/>
                </a:solidFill>
              </a:rPr>
              <a:t>2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Download </a:t>
            </a: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single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$configFullName = '/etc/network/interfaces'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$configFileName = $configFullName.split("/")[$configFullName.split("/").count-1]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Get-SCPFile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-ComputerName $vm -Credential $cred -LocalFile $configFileName -RemoteFile $configFullName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smtClean="0">
                <a:latin typeface="Consolas" panose="020B0609020204030204" pitchFamily="49" charset="0"/>
                <a:cs typeface="Consolas" panose="020B0609020204030204" pitchFamily="49" charset="0"/>
              </a:rPr>
              <a:t>Get-Content </a:t>
            </a: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$configFileName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sz="1400" b="1">
                <a:latin typeface="Consolas" panose="020B0609020204030204" pitchFamily="49" charset="0"/>
                <a:cs typeface="Consolas" panose="020B0609020204030204" pitchFamily="49" charset="0"/>
              </a:rPr>
              <a:t>Download directory (recursive)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Get-SCPFolder -ComputerName $vm -Credential $cred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>
                <a:latin typeface="Consolas" panose="020B0609020204030204" pitchFamily="49" charset="0"/>
                <a:cs typeface="Consolas" panose="020B0609020204030204" pitchFamily="49" charset="0"/>
              </a:rPr>
              <a:t>  -RemoteFolder '/etc/ssh' -LocalFolder 'c:\download'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Wrap up!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0405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b="1" smtClean="0"/>
          </a:p>
          <a:p>
            <a:pPr marL="0" indent="0">
              <a:lnSpc>
                <a:spcPct val="150000"/>
              </a:lnSpc>
              <a:buNone/>
            </a:pPr>
            <a:endParaRPr lang="en-US" sz="1000" b="1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smtClean="0"/>
              <a:t>"In </a:t>
            </a:r>
            <a:r>
              <a:rPr lang="en-US" sz="2800" b="1"/>
              <a:t>the context of Azure we make more </a:t>
            </a:r>
            <a:r>
              <a:rPr lang="en-US" sz="2800" b="1" smtClean="0"/>
              <a:t>money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smtClean="0"/>
              <a:t> if someone's </a:t>
            </a:r>
            <a:r>
              <a:rPr lang="en-US" sz="2800" b="1"/>
              <a:t>using 10 instances of Linux </a:t>
            </a:r>
            <a:endParaRPr lang="en-US" sz="2800" b="1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smtClean="0"/>
              <a:t>  than they're using 2 instances of Windows."</a:t>
            </a:r>
            <a:endParaRPr lang="en-US" sz="2800" smtClean="0"/>
          </a:p>
          <a:p>
            <a:pPr marL="0" indent="0" algn="r">
              <a:lnSpc>
                <a:spcPct val="150000"/>
              </a:lnSpc>
              <a:buNone/>
            </a:pPr>
            <a:endParaRPr lang="en-US" sz="1800" smtClean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Jeffrey Snover, March 2015</a:t>
            </a:r>
            <a:endParaRPr lang="en-US" sz="1800"/>
          </a:p>
          <a:p>
            <a:pPr marL="0" indent="0">
              <a:lnSpc>
                <a:spcPct val="150000"/>
              </a:lnSpc>
              <a:buNone/>
            </a:pPr>
            <a:endParaRPr lang="de-DE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22665"/>
            <a:ext cx="9144000" cy="6862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79512" y="476673"/>
            <a:ext cx="8784976" cy="5616624"/>
            <a:chOff x="179512" y="476673"/>
            <a:chExt cx="8784976" cy="561662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76673"/>
              <a:ext cx="8784976" cy="5616624"/>
            </a:xfrm>
            <a:prstGeom prst="rect">
              <a:avLst/>
            </a:prstGeom>
          </p:spPr>
        </p:pic>
        <p:pic>
          <p:nvPicPr>
            <p:cNvPr id="8" name="Picture 2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15220"/>
              <a:ext cx="1679442" cy="2169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4001302" y="1763909"/>
              <a:ext cx="2029084" cy="109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mtClean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endParaRPr lang="de-DE" sz="5400" b="1"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Picture 2" descr="http://upload.wikimedia.org/wikipedia/commons/c/c7/Windows_logo_-_20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202" y="1189977"/>
              <a:ext cx="1873001" cy="2238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36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3312368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smtClean="0"/>
              <a:t>Real </a:t>
            </a:r>
            <a:r>
              <a:rPr lang="en-US" sz="6000">
                <a:solidFill>
                  <a:srgbClr val="009DDF"/>
                </a:solidFill>
              </a:rPr>
              <a:t>\b(</a:t>
            </a:r>
            <a:r>
              <a:rPr lang="en-US" sz="6000" b="1"/>
              <a:t>wo</a:t>
            </a:r>
            <a:r>
              <a:rPr lang="en-US" sz="6000">
                <a:solidFill>
                  <a:srgbClr val="009DDF"/>
                </a:solidFill>
              </a:rPr>
              <a:t>)?</a:t>
            </a:r>
            <a:r>
              <a:rPr lang="en-US" sz="6000" b="1"/>
              <a:t>men</a:t>
            </a:r>
            <a:r>
              <a:rPr lang="en-US" sz="6000">
                <a:solidFill>
                  <a:srgbClr val="009DDF"/>
                </a:solidFill>
              </a:rPr>
              <a:t>\b</a:t>
            </a:r>
            <a:r>
              <a:rPr lang="en-US" sz="6000" b="1"/>
              <a:t> </a:t>
            </a:r>
            <a:r>
              <a:rPr lang="en-US" sz="6000" b="1" smtClean="0"/>
              <a:t>don't </a:t>
            </a:r>
            <a:r>
              <a:rPr lang="en-US" sz="6000" b="1"/>
              <a:t>click</a:t>
            </a:r>
            <a:r>
              <a:rPr lang="en-US" sz="60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9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Standards-based management</a:t>
            </a:r>
            <a:endParaRPr lang="de-DE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OMI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Openwsman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Wiseman</a:t>
            </a:r>
            <a:endParaRPr lang="en-US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OpenPegasus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SFCB/</a:t>
            </a:r>
            <a:r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SBLIM</a:t>
            </a:r>
            <a:endParaRPr lang="de-DE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SSH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27784" y="620688"/>
            <a:ext cx="864096" cy="37702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3000" smtClean="0">
                <a:solidFill>
                  <a:srgbClr val="82CEE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de-DE" sz="23000">
              <a:solidFill>
                <a:srgbClr val="82CEE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14201" y="2492896"/>
            <a:ext cx="1309974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WBEM</a:t>
            </a:r>
            <a:endParaRPr lang="de-DE" b="1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brief history of acronyms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/>
              <a:t>Distributed Management Task Force (DMTF)</a:t>
            </a:r>
            <a:r>
              <a:rPr lang="de-DE" sz="1800"/>
              <a:t/>
            </a:r>
            <a:br>
              <a:rPr lang="de-DE" sz="1800"/>
            </a:br>
            <a:r>
              <a:rPr lang="de-DE" sz="1600"/>
              <a:t>Organization focusing on simplifying management of (heterogeneous) IT environments. </a:t>
            </a:r>
            <a:br>
              <a:rPr lang="de-DE" sz="1600"/>
            </a:br>
            <a:r>
              <a:rPr lang="de-DE" sz="1600"/>
              <a:t>Members: Cisco, Dell, HP, Intel, Microsoft, Oracle, VMware, etc. (founded 1992)</a:t>
            </a:r>
          </a:p>
          <a:p>
            <a:r>
              <a:rPr lang="de-DE" sz="1800" b="1"/>
              <a:t>Common Information Model (CIM) </a:t>
            </a:r>
            <a:r>
              <a:rPr lang="de-DE" sz="1800"/>
              <a:t/>
            </a:r>
            <a:br>
              <a:rPr lang="de-DE" sz="1800"/>
            </a:br>
            <a:r>
              <a:rPr lang="de-DE" sz="1600"/>
              <a:t>A conceptual model providing standards to exchange management information of computing devices. </a:t>
            </a:r>
          </a:p>
          <a:p>
            <a:r>
              <a:rPr lang="de-DE" sz="1800" b="1"/>
              <a:t>Web Services-Management (WS-Man)</a:t>
            </a:r>
            <a:r>
              <a:rPr lang="de-DE" sz="1800"/>
              <a:t/>
            </a:r>
            <a:br>
              <a:rPr lang="de-DE" sz="1800"/>
            </a:br>
            <a:r>
              <a:rPr lang="de-DE" sz="1600"/>
              <a:t>SOAP based protocol for the management of computing devices.</a:t>
            </a:r>
            <a:endParaRPr lang="de-DE" sz="1800"/>
          </a:p>
          <a:p>
            <a:r>
              <a:rPr lang="de-DE" sz="1800" b="1"/>
              <a:t>Web-Based Enterprise Management (WBEM)</a:t>
            </a:r>
            <a:r>
              <a:rPr lang="de-DE" sz="1800"/>
              <a:t/>
            </a:r>
            <a:br>
              <a:rPr lang="de-DE" sz="1800"/>
            </a:br>
            <a:r>
              <a:rPr lang="de-DE" sz="1600"/>
              <a:t>A set of management technologies built upon CIM </a:t>
            </a:r>
            <a:r>
              <a:rPr lang="de-DE" sz="1600" smtClean="0"/>
              <a:t>and </a:t>
            </a:r>
            <a:r>
              <a:rPr lang="de-DE" sz="1600"/>
              <a:t>WS-Man focusing on  </a:t>
            </a:r>
            <a:br>
              <a:rPr lang="de-DE" sz="1600"/>
            </a:br>
            <a:r>
              <a:rPr lang="de-DE" sz="1600"/>
              <a:t>remote administration in distributed environments</a:t>
            </a:r>
            <a:r>
              <a:rPr lang="de-DE" sz="1600" smtClean="0"/>
              <a:t>.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9695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Origins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Windows Management Instrumentation (WMI) </a:t>
            </a:r>
            <a:r>
              <a:rPr lang="en-US" sz="1800"/>
              <a:t/>
            </a:r>
            <a:br>
              <a:rPr lang="en-US" sz="1800"/>
            </a:br>
            <a:r>
              <a:rPr lang="en-US" sz="1800" smtClean="0"/>
              <a:t>Microsoft's </a:t>
            </a:r>
            <a:r>
              <a:rPr lang="en-US" sz="1800"/>
              <a:t>primary implementation of </a:t>
            </a:r>
            <a:r>
              <a:rPr lang="en-US" sz="1800" smtClean="0"/>
              <a:t>WBEM   </a:t>
            </a:r>
            <a:r>
              <a:rPr lang="en-US" sz="1800" i="1" smtClean="0"/>
              <a:t> </a:t>
            </a:r>
            <a:r>
              <a:rPr lang="en-US" sz="1800"/>
              <a:t>#</a:t>
            </a:r>
            <a:r>
              <a:rPr lang="en-US" sz="1800" i="1"/>
              <a:t> kind of </a:t>
            </a:r>
            <a:r>
              <a:rPr lang="en-US" sz="1800" i="1" smtClean="0"/>
              <a:t>..</a:t>
            </a:r>
            <a:endParaRPr lang="en-US" sz="1800" i="1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76872"/>
            <a:ext cx="8064896" cy="1453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937302"/>
            <a:ext cx="8166031" cy="23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PowerShell version -ge </a:t>
            </a:r>
            <a:r>
              <a:rPr lang="en-US" b="1"/>
              <a:t>3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Windows Management </a:t>
            </a:r>
            <a:r>
              <a:rPr lang="en-US" sz="1800" b="1">
                <a:solidFill>
                  <a:srgbClr val="00B4E7"/>
                </a:solidFill>
              </a:rPr>
              <a:t>Infrastructure </a:t>
            </a:r>
            <a:r>
              <a:rPr lang="en-US" sz="1800" b="1"/>
              <a:t>(MI)</a:t>
            </a:r>
            <a:br>
              <a:rPr lang="en-US" sz="1800" b="1"/>
            </a:br>
            <a:r>
              <a:rPr lang="en-US" sz="1800"/>
              <a:t>Successor of WMI, fully downwardly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New namespaces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e.g. root/StandardCimv2 , root/virtualization/v2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CIM Cmdlets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Using WS-Man (TCP 5985, 5986) communication instead of RPC/DCOM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21424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OMI (aka NanoWBEM)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smtClean="0"/>
              <a:t>Developed by Microsoft,  published in 2012 by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smtClean="0"/>
              <a:t>Portable, </a:t>
            </a:r>
            <a:r>
              <a:rPr lang="en-US" sz="1800" b="1"/>
              <a:t>small foot-print</a:t>
            </a:r>
            <a:r>
              <a:rPr lang="en-US" sz="1800" b="1" smtClean="0"/>
              <a:t>, high </a:t>
            </a:r>
            <a:r>
              <a:rPr lang="en-US" sz="1800" b="1"/>
              <a:t>performance </a:t>
            </a:r>
            <a:r>
              <a:rPr lang="en-US" sz="1800" b="1" smtClean="0"/>
              <a:t>CIMOM </a:t>
            </a:r>
            <a:br>
              <a:rPr lang="en-US" sz="1800" b="1" smtClean="0"/>
            </a:br>
            <a:r>
              <a:rPr lang="en-US" sz="1600" smtClean="0"/>
              <a:t>Running </a:t>
            </a:r>
            <a:r>
              <a:rPr lang="en-US" sz="1600"/>
              <a:t>Linux, Unix, Windows;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networking </a:t>
            </a:r>
            <a:r>
              <a:rPr lang="en-US" sz="1600"/>
              <a:t>devices,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storage </a:t>
            </a:r>
            <a:r>
              <a:rPr lang="en-US" sz="1600"/>
              <a:t>controllers ,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phones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smtClean="0"/>
              <a:t>x86/amd64 systems only</a:t>
            </a:r>
            <a:endParaRPr lang="en-US" sz="1800" b="1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smtClean="0"/>
              <a:t>Current version (April 2015): 1.08</a:t>
            </a:r>
            <a:endParaRPr lang="en-US" sz="1800" b="1"/>
          </a:p>
        </p:txBody>
      </p:sp>
      <p:pic>
        <p:nvPicPr>
          <p:cNvPr id="1026" name="Picture 2" descr="The Open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76" y="1460773"/>
            <a:ext cx="2286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WPSDSCLinux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smtClean="0"/>
              <a:t>Windows </a:t>
            </a:r>
            <a:r>
              <a:rPr lang="en-US" sz="1800" b="1"/>
              <a:t>PowerShell Desired State Configuration for </a:t>
            </a:r>
            <a:r>
              <a:rPr lang="en-US" sz="1800" b="1" smtClean="0"/>
              <a:t>Linux</a:t>
            </a:r>
            <a:r>
              <a:rPr lang="en-US" sz="1800" b="1"/>
              <a:t/>
            </a:r>
            <a:br>
              <a:rPr lang="en-US" sz="1800" b="1"/>
            </a:br>
            <a:r>
              <a:rPr lang="en-US" sz="1600"/>
              <a:t>https://github.com/MSFTOSSMgmt/WPSDSCLinux/releases</a:t>
            </a:r>
            <a:endParaRPr lang="en-US" sz="1800"/>
          </a:p>
          <a:p>
            <a:r>
              <a:rPr lang="en-US" sz="1800" b="1" smtClean="0"/>
              <a:t>Current version (April 2015): CTP1.0.0</a:t>
            </a:r>
          </a:p>
          <a:p>
            <a:r>
              <a:rPr lang="en-US" sz="1800" b="1" smtClean="0"/>
              <a:t>Officially running on CentOS 6 </a:t>
            </a:r>
          </a:p>
          <a:p>
            <a:r>
              <a:rPr lang="en-US" sz="1800" b="1" smtClean="0"/>
              <a:t>Resource providers:</a:t>
            </a:r>
          </a:p>
          <a:p>
            <a:pPr lvl="1"/>
            <a:r>
              <a:rPr lang="de-DE" sz="1600" smtClean="0"/>
              <a:t>nxFile 		(manage </a:t>
            </a:r>
            <a:r>
              <a:rPr lang="de-DE" sz="1600"/>
              <a:t>files and directory </a:t>
            </a:r>
            <a:r>
              <a:rPr lang="de-DE" sz="1600" smtClean="0"/>
              <a:t>state)</a:t>
            </a:r>
            <a:endParaRPr lang="de-DE" sz="1600"/>
          </a:p>
          <a:p>
            <a:pPr lvl="1"/>
            <a:r>
              <a:rPr lang="de-DE" sz="1600"/>
              <a:t>nxScript </a:t>
            </a:r>
            <a:r>
              <a:rPr lang="de-DE" sz="1600" smtClean="0"/>
              <a:t>		(runs </a:t>
            </a:r>
            <a:r>
              <a:rPr lang="de-DE" sz="1600"/>
              <a:t>script blocks on target </a:t>
            </a:r>
            <a:r>
              <a:rPr lang="de-DE" sz="1600" smtClean="0"/>
              <a:t>nodes)</a:t>
            </a:r>
            <a:endParaRPr lang="de-DE" sz="1600"/>
          </a:p>
          <a:p>
            <a:pPr lvl="1"/>
            <a:r>
              <a:rPr lang="de-DE" sz="1600" smtClean="0"/>
              <a:t>nxUser		(manages </a:t>
            </a:r>
            <a:r>
              <a:rPr lang="de-DE" sz="1600"/>
              <a:t>Linux </a:t>
            </a:r>
            <a:r>
              <a:rPr lang="de-DE" sz="1600" smtClean="0"/>
              <a:t>users)</a:t>
            </a:r>
            <a:endParaRPr lang="de-DE" sz="1600"/>
          </a:p>
          <a:p>
            <a:pPr lvl="1"/>
            <a:r>
              <a:rPr lang="de-DE" sz="1600" smtClean="0"/>
              <a:t>nxGroup 		(manages </a:t>
            </a:r>
            <a:r>
              <a:rPr lang="de-DE" sz="1600"/>
              <a:t>Linux </a:t>
            </a:r>
            <a:r>
              <a:rPr lang="de-DE" sz="1600" smtClean="0"/>
              <a:t>groups)</a:t>
            </a:r>
            <a:endParaRPr lang="de-DE" sz="1600"/>
          </a:p>
          <a:p>
            <a:pPr lvl="1"/>
            <a:r>
              <a:rPr lang="de-DE" sz="1600" smtClean="0"/>
              <a:t>nxService		(manages </a:t>
            </a:r>
            <a:r>
              <a:rPr lang="de-DE" sz="1600"/>
              <a:t>Linux </a:t>
            </a:r>
            <a:r>
              <a:rPr lang="de-DE" sz="1600" smtClean="0"/>
              <a:t>services: System-V</a:t>
            </a:r>
            <a:r>
              <a:rPr lang="de-DE" sz="1600"/>
              <a:t>, Upstart, SystemD</a:t>
            </a:r>
            <a:r>
              <a:rPr lang="de-DE" sz="1600" smtClean="0"/>
              <a:t>)</a:t>
            </a:r>
          </a:p>
          <a:p>
            <a:pPr lvl="1"/>
            <a:r>
              <a:rPr lang="en-US" sz="160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nxPackage	# Expected in future versions</a:t>
            </a:r>
            <a:endParaRPr lang="de-DE" sz="1600"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0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757</Words>
  <Application>Microsoft Office PowerPoint</Application>
  <PresentationFormat>On-screen Show (4:3)</PresentationFormat>
  <Paragraphs>250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Segoe UI</vt:lpstr>
      <vt:lpstr>Tahoma</vt:lpstr>
      <vt:lpstr>www.IT-Visions.de</vt:lpstr>
      <vt:lpstr> Administration von Linux &amp; Co  mit der PowerShell  #OMI #DSC #SSH  </vt:lpstr>
      <vt:lpstr>about_me</vt:lpstr>
      <vt:lpstr>PowerPoint Presentation</vt:lpstr>
      <vt:lpstr>Standards-based management</vt:lpstr>
      <vt:lpstr>A brief history of acronyms</vt:lpstr>
      <vt:lpstr>Origins</vt:lpstr>
      <vt:lpstr>PowerShell version -ge 3</vt:lpstr>
      <vt:lpstr>OMI (aka NanoWBEM)</vt:lpstr>
      <vt:lpstr>WPSDSCLinux</vt:lpstr>
      <vt:lpstr>Demo 1</vt:lpstr>
      <vt:lpstr>Demo 1</vt:lpstr>
      <vt:lpstr>Demo 1</vt:lpstr>
      <vt:lpstr>Demo 1</vt:lpstr>
      <vt:lpstr>Demo 1</vt:lpstr>
      <vt:lpstr>Demo 1</vt:lpstr>
      <vt:lpstr>Demo 1</vt:lpstr>
      <vt:lpstr>Demo 1</vt:lpstr>
      <vt:lpstr>Demo 1</vt:lpstr>
      <vt:lpstr>Demo 1</vt:lpstr>
      <vt:lpstr>RFC 4251 (et al)</vt:lpstr>
      <vt:lpstr>SSH.NET {sshnet.codeplex.com}</vt:lpstr>
      <vt:lpstr>PowerShell SSH modules {1}</vt:lpstr>
      <vt:lpstr>PoSh SSH modules {2}</vt:lpstr>
      <vt:lpstr>PoSh-SSH (by Carloz Perez)</vt:lpstr>
      <vt:lpstr>Demo 2</vt:lpstr>
      <vt:lpstr>Demo 2</vt:lpstr>
      <vt:lpstr>Demo 2</vt:lpstr>
      <vt:lpstr>Demo 2</vt:lpstr>
      <vt:lpstr>Wrap up!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2015-04-22T09:55:44Z</dcterms:created>
  <dcterms:modified xsi:type="dcterms:W3CDTF">2015-04-22T09:57:31Z</dcterms:modified>
</cp:coreProperties>
</file>