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82" r:id="rId1"/>
  </p:sldMasterIdLst>
  <p:notesMasterIdLst>
    <p:notesMasterId r:id="rId44"/>
  </p:notesMasterIdLst>
  <p:handoutMasterIdLst>
    <p:handoutMasterId r:id="rId45"/>
  </p:handoutMasterIdLst>
  <p:sldIdLst>
    <p:sldId id="1547" r:id="rId2"/>
    <p:sldId id="1557" r:id="rId3"/>
    <p:sldId id="1487" r:id="rId4"/>
    <p:sldId id="1514" r:id="rId5"/>
    <p:sldId id="1534" r:id="rId6"/>
    <p:sldId id="1541" r:id="rId7"/>
    <p:sldId id="1499" r:id="rId8"/>
    <p:sldId id="1502" r:id="rId9"/>
    <p:sldId id="1536" r:id="rId10"/>
    <p:sldId id="1550" r:id="rId11"/>
    <p:sldId id="1549" r:id="rId12"/>
    <p:sldId id="1493" r:id="rId13"/>
    <p:sldId id="1539" r:id="rId14"/>
    <p:sldId id="1525" r:id="rId15"/>
    <p:sldId id="1501" r:id="rId16"/>
    <p:sldId id="1551" r:id="rId17"/>
    <p:sldId id="1503" r:id="rId18"/>
    <p:sldId id="1495" r:id="rId19"/>
    <p:sldId id="1552" r:id="rId20"/>
    <p:sldId id="1500" r:id="rId21"/>
    <p:sldId id="1505" r:id="rId22"/>
    <p:sldId id="1553" r:id="rId23"/>
    <p:sldId id="1515" r:id="rId24"/>
    <p:sldId id="1542" r:id="rId25"/>
    <p:sldId id="1527" r:id="rId26"/>
    <p:sldId id="1506" r:id="rId27"/>
    <p:sldId id="1528" r:id="rId28"/>
    <p:sldId id="1511" r:id="rId29"/>
    <p:sldId id="1510" r:id="rId30"/>
    <p:sldId id="1529" r:id="rId31"/>
    <p:sldId id="1507" r:id="rId32"/>
    <p:sldId id="1509" r:id="rId33"/>
    <p:sldId id="1508" r:id="rId34"/>
    <p:sldId id="1512" r:id="rId35"/>
    <p:sldId id="1518" r:id="rId36"/>
    <p:sldId id="1522" r:id="rId37"/>
    <p:sldId id="1477" r:id="rId38"/>
    <p:sldId id="1520" r:id="rId39"/>
    <p:sldId id="1523" r:id="rId40"/>
    <p:sldId id="1533" r:id="rId41"/>
    <p:sldId id="1532" r:id="rId42"/>
    <p:sldId id="1491" r:id="rId43"/>
  </p:sldIdLst>
  <p:sldSz cx="12188825" cy="6858000"/>
  <p:notesSz cx="7086600" cy="93726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orient="horz" pos="3000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8" orient="horz" pos="2376" userDrawn="1">
          <p15:clr>
            <a:srgbClr val="A4A3A4"/>
          </p15:clr>
        </p15:guide>
        <p15:guide id="9" orient="horz" pos="2952" userDrawn="1">
          <p15:clr>
            <a:srgbClr val="A4A3A4"/>
          </p15:clr>
        </p15:guide>
        <p15:guide id="10" pos="311" userDrawn="1">
          <p15:clr>
            <a:srgbClr val="A4A3A4"/>
          </p15:clr>
        </p15:guide>
        <p15:guide id="12" pos="7559" userDrawn="1">
          <p15:clr>
            <a:srgbClr val="A4A3A4"/>
          </p15:clr>
        </p15:guide>
        <p15:guide id="14" pos="3911" userDrawn="1">
          <p15:clr>
            <a:srgbClr val="A4A3A4"/>
          </p15:clr>
        </p15:guide>
        <p15:guide id="15" pos="2111" userDrawn="1">
          <p15:clr>
            <a:srgbClr val="A4A3A4"/>
          </p15:clr>
        </p15:guide>
        <p15:guide id="19" pos="2759" userDrawn="1">
          <p15:clr>
            <a:srgbClr val="A4A3A4"/>
          </p15:clr>
        </p15:guide>
        <p15:guide id="20" orient="horz" pos="2040" userDrawn="1">
          <p15:clr>
            <a:srgbClr val="A4A3A4"/>
          </p15:clr>
        </p15:guide>
        <p15:guide id="21" orient="horz" pos="2880" userDrawn="1">
          <p15:clr>
            <a:srgbClr val="A4A3A4"/>
          </p15:clr>
        </p15:guide>
        <p15:guide id="22" orient="horz" pos="3942">
          <p15:clr>
            <a:srgbClr val="A4A3A4"/>
          </p15:clr>
        </p15:guide>
        <p15:guide id="23" pos="7229">
          <p15:clr>
            <a:srgbClr val="A4A3A4"/>
          </p15:clr>
        </p15:guide>
        <p15:guide id="24" orient="horz" pos="3648" userDrawn="1">
          <p15:clr>
            <a:srgbClr val="A4A3A4"/>
          </p15:clr>
        </p15:guide>
        <p15:guide id="25" orient="horz" pos="4104" userDrawn="1">
          <p15:clr>
            <a:srgbClr val="A4A3A4"/>
          </p15:clr>
        </p15:guide>
        <p15:guide id="26" orient="horz" pos="3696" userDrawn="1">
          <p15:clr>
            <a:srgbClr val="A4A3A4"/>
          </p15:clr>
        </p15:guide>
        <p15:guide id="27" pos="149">
          <p15:clr>
            <a:srgbClr val="A4A3A4"/>
          </p15:clr>
        </p15:guide>
        <p15:guide id="28" pos="1967" userDrawn="1">
          <p15:clr>
            <a:srgbClr val="A4A3A4"/>
          </p15:clr>
        </p15:guide>
        <p15:guide id="29" pos="6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3" userDrawn="1">
          <p15:clr>
            <a:srgbClr val="A4A3A4"/>
          </p15:clr>
        </p15:guide>
        <p15:guide id="3" orient="horz" pos="2952" userDrawn="1">
          <p15:clr>
            <a:srgbClr val="A4A3A4"/>
          </p15:clr>
        </p15:guide>
        <p15:guide id="4" pos="22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or" initials="A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A1F2"/>
    <a:srgbClr val="005BBB"/>
    <a:srgbClr val="FFD500"/>
    <a:srgbClr val="FFE253"/>
    <a:srgbClr val="FFDE3B"/>
    <a:srgbClr val="FFE875"/>
    <a:srgbClr val="314D76"/>
    <a:srgbClr val="294369"/>
    <a:srgbClr val="73ABFD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0308" autoAdjust="0"/>
  </p:normalViewPr>
  <p:slideViewPr>
    <p:cSldViewPr snapToGrid="0">
      <p:cViewPr>
        <p:scale>
          <a:sx n="50" d="100"/>
          <a:sy n="50" d="100"/>
        </p:scale>
        <p:origin x="1668" y="372"/>
      </p:cViewPr>
      <p:guideLst>
        <p:guide orient="horz" pos="2328"/>
        <p:guide orient="horz" pos="3000"/>
        <p:guide orient="horz" pos="4200"/>
        <p:guide orient="horz" pos="2376"/>
        <p:guide orient="horz" pos="2952"/>
        <p:guide pos="311"/>
        <p:guide pos="7559"/>
        <p:guide pos="3911"/>
        <p:guide pos="2111"/>
        <p:guide pos="2759"/>
        <p:guide orient="horz" pos="2040"/>
        <p:guide orient="horz" pos="2880"/>
        <p:guide orient="horz" pos="3942"/>
        <p:guide pos="7229"/>
        <p:guide orient="horz" pos="3648"/>
        <p:guide orient="horz" pos="4104"/>
        <p:guide orient="horz" pos="3696"/>
        <p:guide pos="149"/>
        <p:guide pos="1967"/>
        <p:guide pos="6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990"/>
    </p:cViewPr>
  </p:sorterViewPr>
  <p:notesViewPr>
    <p:cSldViewPr snapToGrid="0" showGuides="1">
      <p:cViewPr varScale="1">
        <p:scale>
          <a:sx n="101" d="100"/>
          <a:sy n="101" d="100"/>
        </p:scale>
        <p:origin x="3480" y="102"/>
      </p:cViewPr>
      <p:guideLst>
        <p:guide orient="horz" pos="2904"/>
        <p:guide pos="2183"/>
        <p:guide orient="horz" pos="2952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488649-8371-4304-BCBF-DF4DE0147E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14788" y="8902700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61CB6-3E5E-411A-A4FC-FE2317F7D52D}" type="slidenum">
              <a:rPr lang="de-DE" sz="1400" smtClean="0">
                <a:latin typeface="Consolas" panose="020B0609020204030204" pitchFamily="49" charset="0"/>
              </a:rPr>
              <a:t>‹Nr.›</a:t>
            </a:fld>
            <a:endParaRPr lang="de-DE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3263"/>
            <a:ext cx="6245225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4" tIns="47022" rIns="94044" bIns="47022" rtlCol="0" anchor="ctr"/>
          <a:lstStyle/>
          <a:p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437005" y="4451330"/>
            <a:ext cx="6228907" cy="4451013"/>
          </a:xfrm>
          <a:prstGeom prst="rect">
            <a:avLst/>
          </a:prstGeom>
        </p:spPr>
        <p:txBody>
          <a:bodyPr vert="horz" lIns="94044" tIns="47022" rIns="94044" bIns="47022" rtlCol="0"/>
          <a:lstStyle/>
          <a:p>
            <a:pPr lvl="0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106286" y="8902344"/>
            <a:ext cx="978673" cy="468630"/>
          </a:xfrm>
          <a:prstGeom prst="rect">
            <a:avLst/>
          </a:prstGeom>
        </p:spPr>
        <p:txBody>
          <a:bodyPr vert="horz" lIns="94044" tIns="47022" rIns="94044" bIns="47022" rtlCol="0" anchor="b"/>
          <a:lstStyle>
            <a:lvl1pPr algn="r">
              <a:defRPr sz="1400">
                <a:latin typeface="Consolas" panose="020B0609020204030204" pitchFamily="49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914363" rtl="0" eaLnBrk="1" latinLnBrk="0" hangingPunct="1">
      <a:lnSpc>
        <a:spcPct val="150000"/>
      </a:lnSpc>
      <a:spcAft>
        <a:spcPts val="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1pPr>
    <a:lvl2pPr marL="107152" indent="0" algn="l" defTabSz="914363" rtl="0" eaLnBrk="1" latinLnBrk="0" hangingPunct="1">
      <a:lnSpc>
        <a:spcPct val="150000"/>
      </a:lnSpc>
      <a:spcAft>
        <a:spcPts val="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2pPr>
    <a:lvl3pPr marL="212980" indent="0" algn="l" defTabSz="914363" rtl="0" eaLnBrk="1" latinLnBrk="0" hangingPunct="1">
      <a:lnSpc>
        <a:spcPct val="150000"/>
      </a:lnSpc>
      <a:spcAft>
        <a:spcPts val="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3pPr>
    <a:lvl4pPr marL="336008" indent="0" algn="l" defTabSz="914363" rtl="0" eaLnBrk="1" latinLnBrk="0" hangingPunct="1">
      <a:lnSpc>
        <a:spcPct val="150000"/>
      </a:lnSpc>
      <a:spcAft>
        <a:spcPts val="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4pPr>
    <a:lvl5pPr marL="500042" indent="0" algn="l" defTabSz="914363" rtl="0" eaLnBrk="1" latinLnBrk="0" hangingPunct="1">
      <a:lnSpc>
        <a:spcPct val="150000"/>
      </a:lnSpc>
      <a:spcAft>
        <a:spcPts val="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44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2022-04-10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0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99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08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99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33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2022-04-10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8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26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2022-02-07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76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55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94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31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71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83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92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79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4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64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DE" sz="900"/>
              <a:t>## Sample chocolatey install file: Free Office 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DE" sz="900"/>
              <a:t>## </a:t>
            </a:r>
            <a:r>
              <a:rPr lang="de-DE" sz="900"/>
              <a:t>https://community.chocolatey.org/packages/freeoffice</a:t>
            </a:r>
            <a:endParaRPr lang="en-DE" sz="900"/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900"/>
          </a:p>
          <a:p>
            <a:pPr>
              <a:lnSpc>
                <a:spcPct val="100000"/>
              </a:lnSpc>
            </a:pPr>
            <a:endParaRPr lang="en-DE" sz="900"/>
          </a:p>
          <a:p>
            <a:pPr>
              <a:lnSpc>
                <a:spcPct val="100000"/>
              </a:lnSpc>
            </a:pPr>
            <a:endParaRPr lang="en-DE" sz="900"/>
          </a:p>
          <a:p>
            <a:pPr>
              <a:lnSpc>
                <a:spcPct val="100000"/>
              </a:lnSpc>
            </a:pPr>
            <a:r>
              <a:rPr lang="de-DE" sz="900"/>
              <a:t>$ErrorActionPreference = 'Stop';</a:t>
            </a:r>
          </a:p>
          <a:p>
            <a:pPr>
              <a:lnSpc>
                <a:spcPct val="100000"/>
              </a:lnSpc>
            </a:pPr>
            <a:endParaRPr lang="de-DE" sz="900"/>
          </a:p>
          <a:p>
            <a:pPr>
              <a:lnSpc>
                <a:spcPct val="100000"/>
              </a:lnSpc>
            </a:pPr>
            <a:r>
              <a:rPr lang="de-DE" sz="900"/>
              <a:t>$packageName = $env:chocolateyPackageName</a:t>
            </a:r>
          </a:p>
          <a:p>
            <a:pPr>
              <a:lnSpc>
                <a:spcPct val="100000"/>
              </a:lnSpc>
            </a:pPr>
            <a:r>
              <a:rPr lang="de-DE" sz="900"/>
              <a:t>$pp = Get-PackageParameters</a:t>
            </a:r>
          </a:p>
          <a:p>
            <a:pPr>
              <a:lnSpc>
                <a:spcPct val="100000"/>
              </a:lnSpc>
            </a:pPr>
            <a:r>
              <a:rPr lang="de-DE" sz="900"/>
              <a:t>$installDir = 'C:\Program Files\SoftMaker FreeOffice 2021'</a:t>
            </a:r>
          </a:p>
          <a:p>
            <a:pPr>
              <a:lnSpc>
                <a:spcPct val="100000"/>
              </a:lnSpc>
            </a:pPr>
            <a:r>
              <a:rPr lang="de-DE" sz="900"/>
              <a:t>if ($pp.InstallDir) {</a:t>
            </a:r>
          </a:p>
          <a:p>
            <a:pPr>
              <a:lnSpc>
                <a:spcPct val="100000"/>
              </a:lnSpc>
            </a:pPr>
            <a:r>
              <a:rPr lang="de-DE" sz="900"/>
              <a:t>    $installDir = $pp.InstallDir</a:t>
            </a:r>
          </a:p>
          <a:p>
            <a:pPr>
              <a:lnSpc>
                <a:spcPct val="100000"/>
              </a:lnSpc>
            </a:pPr>
            <a:r>
              <a:rPr lang="de-DE" sz="900"/>
              <a:t>}</a:t>
            </a:r>
          </a:p>
          <a:p>
            <a:pPr>
              <a:lnSpc>
                <a:spcPct val="100000"/>
              </a:lnSpc>
            </a:pPr>
            <a:endParaRPr lang="de-DE" sz="900"/>
          </a:p>
          <a:p>
            <a:pPr>
              <a:lnSpc>
                <a:spcPct val="100000"/>
              </a:lnSpc>
            </a:pPr>
            <a:r>
              <a:rPr lang="de-DE" sz="900"/>
              <a:t>$packageArgs = @{</a:t>
            </a:r>
          </a:p>
          <a:p>
            <a:pPr>
              <a:lnSpc>
                <a:spcPct val="100000"/>
              </a:lnSpc>
            </a:pPr>
            <a:r>
              <a:rPr lang="de-DE" sz="900"/>
              <a:t>    packageName    = $packageName</a:t>
            </a:r>
          </a:p>
          <a:p>
            <a:pPr>
              <a:lnSpc>
                <a:spcPct val="100000"/>
              </a:lnSpc>
            </a:pPr>
            <a:r>
              <a:rPr lang="de-DE" sz="900"/>
              <a:t>    fileType       = 'msi'</a:t>
            </a:r>
          </a:p>
          <a:p>
            <a:pPr>
              <a:lnSpc>
                <a:spcPct val="100000"/>
              </a:lnSpc>
            </a:pPr>
            <a:r>
              <a:rPr lang="de-DE" sz="900"/>
              <a:t>    url            = 'https://www.freeoffice.com/download.php?filename=https://www.softmaker.net/down/freeoffice2021.msi'</a:t>
            </a:r>
          </a:p>
          <a:p>
            <a:pPr>
              <a:lnSpc>
                <a:spcPct val="100000"/>
              </a:lnSpc>
            </a:pPr>
            <a:r>
              <a:rPr lang="de-DE" sz="900"/>
              <a:t>    checksum       = 'ab128a576a4fd5ae51484178201b634ab306d2c17d341c30e59f8aec59b69f76'</a:t>
            </a:r>
          </a:p>
          <a:p>
            <a:pPr>
              <a:lnSpc>
                <a:spcPct val="100000"/>
              </a:lnSpc>
            </a:pPr>
            <a:r>
              <a:rPr lang="de-DE" sz="900"/>
              <a:t>    checksumType   = 'sha256'</a:t>
            </a:r>
          </a:p>
          <a:p>
            <a:pPr>
              <a:lnSpc>
                <a:spcPct val="100000"/>
              </a:lnSpc>
            </a:pPr>
            <a:r>
              <a:rPr lang="de-DE" sz="900"/>
              <a:t>    silentArgs     = '/qn APPLICATIONFOLDER="' + $installDir + '"'</a:t>
            </a:r>
          </a:p>
          <a:p>
            <a:pPr>
              <a:lnSpc>
                <a:spcPct val="100000"/>
              </a:lnSpc>
            </a:pPr>
            <a:r>
              <a:rPr lang="de-DE" sz="900"/>
              <a:t>}</a:t>
            </a:r>
          </a:p>
          <a:p>
            <a:pPr>
              <a:lnSpc>
                <a:spcPct val="100000"/>
              </a:lnSpc>
            </a:pPr>
            <a:endParaRPr lang="de-DE" sz="900"/>
          </a:p>
          <a:p>
            <a:pPr>
              <a:lnSpc>
                <a:spcPct val="100000"/>
              </a:lnSpc>
            </a:pPr>
            <a:r>
              <a:rPr lang="de-DE" sz="900"/>
              <a:t>Install-ChocolateyPackage @packageArgs </a:t>
            </a:r>
          </a:p>
          <a:p>
            <a:pPr>
              <a:lnSpc>
                <a:spcPct val="100000"/>
              </a:lnSpc>
            </a:pPr>
            <a:endParaRPr lang="de-DE" sz="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6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12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55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68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8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87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https://github.om/microsoft/winget-pkgs/blob/master/manifests/n/Notepad%2B%2B/Notepad%2B%2B/8.2/Notepad%2B%2B.Notepad%2B%2B.installer.yaml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31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50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3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720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51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30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39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https://commons.wikimedia.org/wiki/Category:The_Scream_by_Edvard_Munch?uselang=de#/media/File:Edvard_Munch,_1893,_The_Scream,_oil,_tempera_and_pastel_on_cardboard,_91_x_73_cm,_National_Gallery_of_Norway.jpg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67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https://www.tiraniddo.dev/2019/09/</a:t>
            </a:r>
            <a:endParaRPr lang="en-DE"/>
          </a:p>
          <a:p>
            <a:r>
              <a:rPr lang="de-DE"/>
              <a:t>https://github.com/googleprojectzero/sandbox-attacksurface-analysis-tools</a:t>
            </a:r>
            <a:endParaRPr lang="en-DE"/>
          </a:p>
          <a:p>
            <a:endParaRPr lang="en-DE"/>
          </a:p>
          <a:p>
            <a:r>
              <a:rPr lang="de-DE"/>
              <a:t>https://twitter.com/tiraniddo</a:t>
            </a:r>
            <a:endParaRPr lang="en-DE"/>
          </a:p>
          <a:p>
            <a:endParaRPr lang="en-DE"/>
          </a:p>
          <a:p>
            <a:r>
              <a:rPr lang="de-DE"/>
              <a:t>https://www.andreasnick.com/112-install-winget-and-appinstaller-on-windows-server-2022.html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259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0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https://en.wikipedia.org/wiki/Pandora%27s_box#/media/File:Lawrence_Alma-Tadema_10.jpeg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7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51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7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4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694" y="2109542"/>
            <a:ext cx="10237787" cy="997196"/>
          </a:xfrm>
        </p:spPr>
        <p:txBody>
          <a:bodyPr anchor="b" anchorCtr="0"/>
          <a:lstStyle>
            <a:lvl1pPr>
              <a:defRPr sz="7200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694" y="3425825"/>
            <a:ext cx="10237787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7715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8090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8090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3237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525" y="0"/>
            <a:ext cx="598646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0"/>
            <a:ext cx="523240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149" y="1681904"/>
            <a:ext cx="5484740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0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08713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621982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699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67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621982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699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9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5967413" y="0"/>
            <a:ext cx="622141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8090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8090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7959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12188825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700" y="1358053"/>
            <a:ext cx="11152188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700" y="4343400"/>
            <a:ext cx="11152188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61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5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12188825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318" y="1447800"/>
            <a:ext cx="11152188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000" y="2339546"/>
            <a:ext cx="8822964" cy="2837529"/>
          </a:xfrm>
          <a:solidFill>
            <a:srgbClr val="01245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4572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4000" baseline="0" dirty="0">
                <a:solidFill>
                  <a:srgbClr val="FFFFFF"/>
                </a:solidFill>
                <a:latin typeface="Segoe UI Light"/>
                <a:cs typeface="+mn-cs"/>
              </a:defRPr>
            </a:lvl1pPr>
          </a:lstStyle>
          <a:p>
            <a:pPr marL="0" lvl="0"/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Session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9" y="214287"/>
            <a:ext cx="3161888" cy="14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0126" y="2980724"/>
            <a:ext cx="7169534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spc="-7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619" rtl="0" eaLnBrk="1" latinLnBrk="0" hangingPunct="1">
              <a:spcBef>
                <a:spcPct val="2000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169" y="1505896"/>
            <a:ext cx="3853623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t">
            <a:noAutofit/>
          </a:bodyPr>
          <a:lstStyle>
            <a:lvl1pPr>
              <a:defRPr lang="en-US" dirty="0">
                <a:solidFill>
                  <a:srgbClr val="00B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chy Slide Orange">
    <p:bg>
      <p:bgPr>
        <a:solidFill>
          <a:srgbClr val="A82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114" y="2819603"/>
            <a:ext cx="11149013" cy="1218795"/>
          </a:xfrm>
          <a:prstGeom prst="rect">
            <a:avLst/>
          </a:prstGeom>
        </p:spPr>
        <p:txBody>
          <a:bodyPr lIns="91419" tIns="45710" rIns="91419" bIns="45710" anchor="b" anchorCtr="0"/>
          <a:lstStyle>
            <a:lvl1pPr>
              <a:defRPr sz="880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3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112" y="2819603"/>
            <a:ext cx="11149013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139" y="4343400"/>
            <a:ext cx="10237786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138" y="2739678"/>
            <a:ext cx="1024572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rgbClr val="00BFFF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138" y="1447800"/>
            <a:ext cx="10237787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5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2" y="1447799"/>
            <a:ext cx="11149013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3177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693738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2" y="228600"/>
            <a:ext cx="11149013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2" y="1447799"/>
            <a:ext cx="11149013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/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700" y="1447800"/>
            <a:ext cx="5394960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33363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693738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7928" y="1447800"/>
            <a:ext cx="5394960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2800" kern="1200" spc="-7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68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0"/>
            <a:ext cx="543353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149" y="1681904"/>
            <a:ext cx="5484740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00B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1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08713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699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2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12" y="228600"/>
            <a:ext cx="11149013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700" y="1447800"/>
            <a:ext cx="11152188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278" r:id="rId2"/>
    <p:sldLayoutId id="2147484084" r:id="rId3"/>
    <p:sldLayoutId id="2147484085" r:id="rId4"/>
    <p:sldLayoutId id="2147484088" r:id="rId5"/>
    <p:sldLayoutId id="2147484086" r:id="rId6"/>
    <p:sldLayoutId id="2147484091" r:id="rId7"/>
    <p:sldLayoutId id="2147484119" r:id="rId8"/>
    <p:sldLayoutId id="2147484116" r:id="rId9"/>
    <p:sldLayoutId id="2147484117" r:id="rId10"/>
    <p:sldLayoutId id="2147484140" r:id="rId11"/>
    <p:sldLayoutId id="2147484141" r:id="rId12"/>
    <p:sldLayoutId id="2147484164" r:id="rId13"/>
    <p:sldLayoutId id="2147484142" r:id="rId14"/>
    <p:sldLayoutId id="2147484143" r:id="rId15"/>
    <p:sldLayoutId id="2147484092" r:id="rId16"/>
    <p:sldLayoutId id="2147484148" r:id="rId17"/>
    <p:sldLayoutId id="2147484093" r:id="rId18"/>
    <p:sldLayoutId id="2147484094" r:id="rId19"/>
    <p:sldLayoutId id="2147484291" r:id="rId20"/>
    <p:sldLayoutId id="2147484293" r:id="rId21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00BFFF"/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6A90CC-4E89-4C6C-84AA-AFB8BF59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7523" y="-606610"/>
            <a:ext cx="16157473" cy="747897"/>
          </a:xfrm>
        </p:spPr>
        <p:txBody>
          <a:bodyPr/>
          <a:lstStyle/>
          <a:p>
            <a:pPr algn="ctr"/>
            <a:r>
              <a:rPr lang="en-DE" sz="3200">
                <a:latin typeface="Fira Code" panose="020B0809050000020004" pitchFamily="49" charset="0"/>
                <a:ea typeface="Fira Code" panose="020B0809050000020004" pitchFamily="49" charset="0"/>
              </a:rPr>
              <a:t>Start-DUPSUGMeeting </a:t>
            </a:r>
            <a:r>
              <a:rPr lang="de-DE" sz="3200">
                <a:latin typeface="Fira Code" panose="020B0809050000020004" pitchFamily="49" charset="0"/>
                <a:ea typeface="Fira Code" panose="020B0809050000020004" pitchFamily="49" charset="0"/>
              </a:rPr>
              <a:t>-Date '2022-0</a:t>
            </a:r>
            <a:r>
              <a:rPr lang="en-DE" sz="3200">
                <a:latin typeface="Fira Code" panose="020B0809050000020004" pitchFamily="49" charset="0"/>
                <a:ea typeface="Fira Code" panose="020B0809050000020004" pitchFamily="49" charset="0"/>
              </a:rPr>
              <a:t>4</a:t>
            </a:r>
            <a:r>
              <a:rPr lang="de-DE" sz="3200">
                <a:latin typeface="Fira Code" panose="020B0809050000020004" pitchFamily="49" charset="0"/>
                <a:ea typeface="Fira Code" panose="020B0809050000020004" pitchFamily="49" charset="0"/>
              </a:rPr>
              <a:t>-</a:t>
            </a:r>
            <a:r>
              <a:rPr lang="en-DE" sz="3200">
                <a:latin typeface="Fira Code" panose="020B0809050000020004" pitchFamily="49" charset="0"/>
                <a:ea typeface="Fira Code" panose="020B0809050000020004" pitchFamily="49" charset="0"/>
              </a:rPr>
              <a:t>13</a:t>
            </a:r>
            <a:r>
              <a:rPr lang="de-DE" sz="3200">
                <a:latin typeface="Fira Code" panose="020B0809050000020004" pitchFamily="49" charset="0"/>
                <a:ea typeface="Fira Code" panose="020B0809050000020004" pitchFamily="49" charset="0"/>
              </a:rPr>
              <a:t> 1</a:t>
            </a:r>
            <a:r>
              <a:rPr lang="en-DE" sz="3200">
                <a:latin typeface="Fira Code" panose="020B0809050000020004" pitchFamily="49" charset="0"/>
                <a:ea typeface="Fira Code" panose="020B0809050000020004" pitchFamily="49" charset="0"/>
              </a:rPr>
              <a:t>9</a:t>
            </a:r>
            <a:r>
              <a:rPr lang="de-DE" sz="3200"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en-DE" sz="320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r>
              <a:rPr lang="de-DE" sz="3200">
                <a:latin typeface="Fira Code" panose="020B0809050000020004" pitchFamily="49" charset="0"/>
                <a:ea typeface="Fira Code" panose="020B0809050000020004" pitchFamily="49" charset="0"/>
              </a:rPr>
              <a:t>0'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423D65-EC0D-4E90-BD45-2B81446E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4452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4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2F91E4-58FD-461F-97DF-F894786D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Versioning is not a problem *</a:t>
            </a:r>
            <a:endParaRPr lang="de-DE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980BCA-BB71-41AD-A35F-4C22EE8B3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/>
              <a:t>Windows Package Manager Version numbers </a:t>
            </a:r>
            <a:r>
              <a:rPr lang="en-DE" sz="3200"/>
              <a:t>(</a:t>
            </a:r>
            <a:r>
              <a:rPr lang="de-DE" sz="3200"/>
              <a:t>2022-01-</a:t>
            </a:r>
            <a:r>
              <a:rPr lang="en-DE" sz="3200"/>
              <a:t>21)</a:t>
            </a:r>
            <a:endParaRPr lang="de-DE" sz="3200" b="1">
              <a:solidFill>
                <a:srgbClr val="01245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379E2-0015-43BF-9A37-0F58DE5D7E9E}"/>
              </a:ext>
            </a:extLst>
          </p:cNvPr>
          <p:cNvSpPr txBox="1"/>
          <p:nvPr/>
        </p:nvSpPr>
        <p:spPr>
          <a:xfrm>
            <a:off x="519112" y="6191250"/>
            <a:ext cx="1126331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DE" sz="2200" spc="-70">
                <a:solidFill>
                  <a:srgbClr val="404040"/>
                </a:solidFill>
                <a:latin typeface="+mj-lt"/>
              </a:rPr>
              <a:t>"</a:t>
            </a:r>
            <a:r>
              <a:rPr lang="en-DE" sz="200" spc="-70">
                <a:solidFill>
                  <a:srgbClr val="404040"/>
                </a:solidFill>
                <a:latin typeface="+mj-lt"/>
              </a:rPr>
              <a:t> </a:t>
            </a:r>
            <a:r>
              <a:rPr lang="en-DE" sz="2200" spc="-70">
                <a:solidFill>
                  <a:srgbClr val="404040"/>
                </a:solidFill>
                <a:latin typeface="+mj-lt"/>
              </a:rPr>
              <a:t>Versioning is not a problem. Problems can be solved.</a:t>
            </a:r>
            <a:r>
              <a:rPr lang="en-DE" sz="200" spc="-70">
                <a:solidFill>
                  <a:srgbClr val="404040"/>
                </a:solidFill>
                <a:latin typeface="+mj-lt"/>
              </a:rPr>
              <a:t> </a:t>
            </a:r>
            <a:r>
              <a:rPr lang="en-DE" sz="2200" spc="-70">
                <a:solidFill>
                  <a:srgbClr val="404040"/>
                </a:solidFill>
                <a:latin typeface="+mj-lt"/>
              </a:rPr>
              <a:t>" (Jeffrey Snover)</a:t>
            </a:r>
            <a:endParaRPr lang="de-DE" sz="2200" spc="-70" dirty="0">
              <a:solidFill>
                <a:srgbClr val="404040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F746D-9BB3-4532-B1BE-F5A449745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129" y="2755431"/>
            <a:ext cx="3458058" cy="5001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D02743-37AC-4FEE-9C59-4BFEE93C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129" y="-2531706"/>
            <a:ext cx="3458058" cy="5001323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146C52B-198B-41FF-BCEA-A396B1C08CBC}"/>
              </a:ext>
            </a:extLst>
          </p:cNvPr>
          <p:cNvGraphicFramePr>
            <a:graphicFrameLocks noGrp="1"/>
          </p:cNvGraphicFramePr>
          <p:nvPr/>
        </p:nvGraphicFramePr>
        <p:xfrm>
          <a:off x="546935" y="1994733"/>
          <a:ext cx="1077118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813">
                  <a:extLst>
                    <a:ext uri="{9D8B030D-6E8A-4147-A177-3AD203B41FA5}">
                      <a16:colId xmlns:a16="http://schemas.microsoft.com/office/drawing/2014/main" val="1546783121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2385522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48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winget.e</a:t>
                      </a:r>
                      <a:r>
                        <a:rPr lang="de-DE" sz="3200">
                          <a:solidFill>
                            <a:srgbClr val="404040"/>
                          </a:solidFill>
                          <a:latin typeface="+mj-lt"/>
                        </a:rPr>
                        <a:t>x</a:t>
                      </a:r>
                      <a:r>
                        <a:rPr lang="de-DE" sz="3200">
                          <a:latin typeface="+mj-lt"/>
                        </a:rPr>
                        <a:t>e --info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1.1.13405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Get-AppxPackage</a:t>
                      </a:r>
                      <a:r>
                        <a:rPr lang="en-DE" sz="3200">
                          <a:latin typeface="+mj-lt"/>
                        </a:rPr>
                        <a:t>	</a:t>
                      </a:r>
                      <a:r>
                        <a:rPr lang="de-DE" sz="320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1.16.13405.0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3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Get-AppxProvisionedPackage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2021.1207.634.0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File version</a:t>
                      </a:r>
                      <a:r>
                        <a:rPr lang="en-DE" sz="3200">
                          <a:latin typeface="+mj-lt"/>
                        </a:rPr>
                        <a:t> (AppInstallerCli.exe)</a:t>
                      </a:r>
                      <a:r>
                        <a:rPr lang="de-DE" sz="320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.16.2112.6005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Github </a:t>
                      </a:r>
                      <a:r>
                        <a:rPr lang="en-DE" sz="3200">
                          <a:latin typeface="+mj-lt"/>
                        </a:rPr>
                        <a:t>latest </a:t>
                      </a:r>
                      <a:r>
                        <a:rPr lang="de-DE" sz="3200">
                          <a:latin typeface="+mj-lt"/>
                        </a:rPr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1.1.12653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1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E7AD4FA-3C68-4A62-8AE6-C12B7D797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3"/>
          <a:stretch/>
        </p:blipFill>
        <p:spPr>
          <a:xfrm>
            <a:off x="519113" y="4024654"/>
            <a:ext cx="10607923" cy="17174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F08F4A-5B7F-4743-A93A-D752BC83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Pre/Post update in Win10 21H2 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70E59-36CE-49FB-89A2-6FB3E837D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1452505"/>
            <a:ext cx="10607924" cy="16199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7464C0-65F4-436E-8FE0-078DAA48356D}"/>
              </a:ext>
            </a:extLst>
          </p:cNvPr>
          <p:cNvCxnSpPr>
            <a:cxnSpLocks/>
          </p:cNvCxnSpPr>
          <p:nvPr/>
        </p:nvCxnSpPr>
        <p:spPr>
          <a:xfrm flipH="1">
            <a:off x="10559667" y="5420299"/>
            <a:ext cx="113473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AF2F07-EF75-4627-9FA4-1D30190E5818}"/>
              </a:ext>
            </a:extLst>
          </p:cNvPr>
          <p:cNvCxnSpPr>
            <a:cxnSpLocks/>
          </p:cNvCxnSpPr>
          <p:nvPr/>
        </p:nvCxnSpPr>
        <p:spPr>
          <a:xfrm flipH="1">
            <a:off x="10420120" y="2697297"/>
            <a:ext cx="113473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948426-DCCE-4D1B-9587-5C762F509A97}"/>
              </a:ext>
            </a:extLst>
          </p:cNvPr>
          <p:cNvCxnSpPr>
            <a:cxnSpLocks/>
          </p:cNvCxnSpPr>
          <p:nvPr/>
        </p:nvCxnSpPr>
        <p:spPr>
          <a:xfrm flipH="1">
            <a:off x="10420120" y="2144617"/>
            <a:ext cx="1134738" cy="0"/>
          </a:xfrm>
          <a:prstGeom prst="straightConnector1">
            <a:avLst/>
          </a:prstGeom>
          <a:ln w="25400">
            <a:solidFill>
              <a:schemeClr val="accent3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B6684A-75E8-430E-9124-D30E1CE69FC3}"/>
              </a:ext>
            </a:extLst>
          </p:cNvPr>
          <p:cNvCxnSpPr>
            <a:cxnSpLocks/>
          </p:cNvCxnSpPr>
          <p:nvPr/>
        </p:nvCxnSpPr>
        <p:spPr>
          <a:xfrm flipH="1">
            <a:off x="10533387" y="4630642"/>
            <a:ext cx="1134738" cy="0"/>
          </a:xfrm>
          <a:prstGeom prst="straightConnector1">
            <a:avLst/>
          </a:prstGeom>
          <a:ln w="25400">
            <a:solidFill>
              <a:schemeClr val="accent3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18CF8-632B-4486-9F47-D6E3000F25D5}"/>
              </a:ext>
            </a:extLst>
          </p:cNvPr>
          <p:cNvCxnSpPr>
            <a:cxnSpLocks/>
          </p:cNvCxnSpPr>
          <p:nvPr/>
        </p:nvCxnSpPr>
        <p:spPr>
          <a:xfrm flipH="1">
            <a:off x="10727674" y="2402022"/>
            <a:ext cx="1134738" cy="0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84F33-EEC5-41A6-BBF6-EBA0F4B4B2E0}"/>
              </a:ext>
            </a:extLst>
          </p:cNvPr>
          <p:cNvCxnSpPr>
            <a:cxnSpLocks/>
          </p:cNvCxnSpPr>
          <p:nvPr/>
        </p:nvCxnSpPr>
        <p:spPr>
          <a:xfrm flipH="1">
            <a:off x="10879730" y="5145222"/>
            <a:ext cx="1134738" cy="0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C10C215-8935-4286-A908-100E23278143}"/>
              </a:ext>
            </a:extLst>
          </p:cNvPr>
          <p:cNvSpPr txBox="1">
            <a:spLocks/>
          </p:cNvSpPr>
          <p:nvPr/>
        </p:nvSpPr>
        <p:spPr>
          <a:xfrm>
            <a:off x="8792531" y="6175819"/>
            <a:ext cx="2308225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r>
              <a:rPr lang="en-DE" sz="2200">
                <a:solidFill>
                  <a:schemeClr val="bg1">
                    <a:lumMod val="50000"/>
                  </a:schemeClr>
                </a:solidFill>
              </a:rPr>
              <a:t>April 2022</a:t>
            </a:r>
            <a:endParaRPr lang="de-DE" sz="2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2F91E4-58FD-461F-97DF-F894786D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Versioning is not a problem *</a:t>
            </a:r>
            <a:endParaRPr lang="de-DE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980BCA-BB71-41AD-A35F-4C22EE8B3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/>
              <a:t>Windows Package Manager Version numbers </a:t>
            </a:r>
            <a:r>
              <a:rPr lang="en-DE" sz="3200"/>
              <a:t>(</a:t>
            </a:r>
            <a:r>
              <a:rPr lang="de-DE" sz="3200"/>
              <a:t>2022-0</a:t>
            </a:r>
            <a:r>
              <a:rPr lang="en-DE" sz="3200"/>
              <a:t>4</a:t>
            </a:r>
            <a:r>
              <a:rPr lang="de-DE" sz="3200"/>
              <a:t>-</a:t>
            </a:r>
            <a:r>
              <a:rPr lang="en-DE" sz="3200"/>
              <a:t>10)</a:t>
            </a:r>
            <a:endParaRPr lang="de-DE" sz="3200" b="1">
              <a:solidFill>
                <a:srgbClr val="01245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379E2-0015-43BF-9A37-0F58DE5D7E9E}"/>
              </a:ext>
            </a:extLst>
          </p:cNvPr>
          <p:cNvSpPr txBox="1"/>
          <p:nvPr/>
        </p:nvSpPr>
        <p:spPr>
          <a:xfrm>
            <a:off x="519112" y="6191250"/>
            <a:ext cx="1126331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DE" sz="2200" spc="-70">
                <a:solidFill>
                  <a:srgbClr val="404040"/>
                </a:solidFill>
                <a:latin typeface="+mj-lt"/>
              </a:rPr>
              <a:t>"</a:t>
            </a:r>
            <a:r>
              <a:rPr lang="en-DE" sz="200" spc="-70">
                <a:solidFill>
                  <a:srgbClr val="404040"/>
                </a:solidFill>
                <a:latin typeface="+mj-lt"/>
              </a:rPr>
              <a:t> </a:t>
            </a:r>
            <a:r>
              <a:rPr lang="en-DE" sz="2200" spc="-70">
                <a:solidFill>
                  <a:srgbClr val="404040"/>
                </a:solidFill>
                <a:latin typeface="+mj-lt"/>
              </a:rPr>
              <a:t>Versioning is not a problem. Problems can be solved.</a:t>
            </a:r>
            <a:r>
              <a:rPr lang="en-DE" sz="200" spc="-70">
                <a:solidFill>
                  <a:srgbClr val="404040"/>
                </a:solidFill>
                <a:latin typeface="+mj-lt"/>
              </a:rPr>
              <a:t> </a:t>
            </a:r>
            <a:r>
              <a:rPr lang="en-DE" sz="2200" spc="-70">
                <a:solidFill>
                  <a:srgbClr val="404040"/>
                </a:solidFill>
                <a:latin typeface="+mj-lt"/>
              </a:rPr>
              <a:t>" (Jeffrey Snover)</a:t>
            </a:r>
            <a:endParaRPr lang="de-DE" sz="2200" spc="-70" dirty="0">
              <a:solidFill>
                <a:srgbClr val="404040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F746D-9BB3-4532-B1BE-F5A449745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8129" y="2755431"/>
            <a:ext cx="3458058" cy="5001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D02743-37AC-4FEE-9C59-4BFEE93C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129" y="-2531706"/>
            <a:ext cx="3458058" cy="5001323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146C52B-198B-41FF-BCEA-A396B1C08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52463"/>
              </p:ext>
            </p:extLst>
          </p:nvPr>
        </p:nvGraphicFramePr>
        <p:xfrm>
          <a:off x="546935" y="1994733"/>
          <a:ext cx="1077118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813">
                  <a:extLst>
                    <a:ext uri="{9D8B030D-6E8A-4147-A177-3AD203B41FA5}">
                      <a16:colId xmlns:a16="http://schemas.microsoft.com/office/drawing/2014/main" val="1546783121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2385522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48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winget.e</a:t>
                      </a:r>
                      <a:r>
                        <a:rPr lang="de-DE" sz="3200">
                          <a:solidFill>
                            <a:srgbClr val="404040"/>
                          </a:solidFill>
                          <a:latin typeface="+mj-lt"/>
                        </a:rPr>
                        <a:t>x</a:t>
                      </a:r>
                      <a:r>
                        <a:rPr lang="de-DE" sz="3200">
                          <a:latin typeface="+mj-lt"/>
                        </a:rPr>
                        <a:t>e --info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1.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10271</a:t>
                      </a:r>
                      <a:endParaRPr lang="de-DE" sz="2800" b="1">
                        <a:solidFill>
                          <a:srgbClr val="294369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Get-AppxPackage</a:t>
                      </a:r>
                      <a:r>
                        <a:rPr lang="en-DE" sz="3200">
                          <a:latin typeface="+mj-lt"/>
                        </a:rPr>
                        <a:t>	</a:t>
                      </a:r>
                      <a:r>
                        <a:rPr lang="de-DE" sz="320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1.1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.1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0271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3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Get-AppxProvisionedPackage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7.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2322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File version</a:t>
                      </a:r>
                      <a:r>
                        <a:rPr lang="en-DE" sz="3200">
                          <a:latin typeface="+mj-lt"/>
                        </a:rPr>
                        <a:t> (WinGet.exe)</a:t>
                      </a:r>
                      <a:r>
                        <a:rPr lang="de-DE" sz="320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.1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2201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27001</a:t>
                      </a:r>
                      <a:endParaRPr lang="de-DE" sz="2800" b="1">
                        <a:solidFill>
                          <a:srgbClr val="294369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Github </a:t>
                      </a:r>
                      <a:r>
                        <a:rPr lang="en-DE" sz="3200">
                          <a:latin typeface="+mj-lt"/>
                        </a:rPr>
                        <a:t>latest </a:t>
                      </a:r>
                      <a:r>
                        <a:rPr lang="de-DE" sz="3200">
                          <a:latin typeface="+mj-lt"/>
                        </a:rPr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1.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.1</a:t>
                      </a:r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0271</a:t>
                      </a:r>
                      <a:endParaRPr lang="de-DE" sz="2800" b="1">
                        <a:solidFill>
                          <a:srgbClr val="294369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1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0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146C52B-198B-41FF-BCEA-A396B1C08CBC}"/>
              </a:ext>
            </a:extLst>
          </p:cNvPr>
          <p:cNvGraphicFramePr>
            <a:graphicFrameLocks noGrp="1"/>
          </p:cNvGraphicFramePr>
          <p:nvPr/>
        </p:nvGraphicFramePr>
        <p:xfrm>
          <a:off x="546935" y="1994733"/>
          <a:ext cx="1077118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813">
                  <a:extLst>
                    <a:ext uri="{9D8B030D-6E8A-4147-A177-3AD203B41FA5}">
                      <a16:colId xmlns:a16="http://schemas.microsoft.com/office/drawing/2014/main" val="1546783121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2385522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48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winget.e</a:t>
                      </a:r>
                      <a:r>
                        <a:rPr lang="de-DE" sz="3200">
                          <a:solidFill>
                            <a:srgbClr val="404040"/>
                          </a:solidFill>
                          <a:latin typeface="+mj-lt"/>
                        </a:rPr>
                        <a:t>x</a:t>
                      </a:r>
                      <a:r>
                        <a:rPr lang="de-DE" sz="3200">
                          <a:latin typeface="+mj-lt"/>
                        </a:rPr>
                        <a:t>e --info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1.1.13405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Get-AppxPackage</a:t>
                      </a:r>
                      <a:r>
                        <a:rPr lang="en-DE" sz="3200">
                          <a:latin typeface="+mj-lt"/>
                        </a:rPr>
                        <a:t>	</a:t>
                      </a:r>
                      <a:r>
                        <a:rPr lang="de-DE" sz="320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1.16.13405.0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93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Get-AppxProvisionedPackage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2021.1207.634.0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File version</a:t>
                      </a:r>
                      <a:r>
                        <a:rPr lang="en-DE" sz="3200">
                          <a:latin typeface="+mj-lt"/>
                        </a:rPr>
                        <a:t> (AppInstallerCli.exe)</a:t>
                      </a:r>
                      <a:r>
                        <a:rPr lang="de-DE" sz="320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.16.2112.6005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3200">
                          <a:latin typeface="+mj-lt"/>
                        </a:rPr>
                        <a:t>Github </a:t>
                      </a:r>
                      <a:r>
                        <a:rPr lang="en-DE" sz="3200">
                          <a:latin typeface="+mj-lt"/>
                        </a:rPr>
                        <a:t>latest </a:t>
                      </a:r>
                      <a:r>
                        <a:rPr lang="de-DE" sz="3200">
                          <a:latin typeface="+mj-lt"/>
                        </a:rPr>
                        <a:t>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b="1">
                          <a:solidFill>
                            <a:srgbClr val="294369"/>
                          </a:solidFill>
                          <a:latin typeface="Consolas" panose="020B0609020204030204" pitchFamily="49" charset="0"/>
                        </a:rPr>
                        <a:t>1.1.12653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1807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4936FC4-1EED-4297-9026-EC4B8D8D0DA7}"/>
              </a:ext>
            </a:extLst>
          </p:cNvPr>
          <p:cNvSpPr/>
          <p:nvPr/>
        </p:nvSpPr>
        <p:spPr bwMode="auto">
          <a:xfrm>
            <a:off x="-1" y="-21767"/>
            <a:ext cx="12188825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9D197-39A0-4676-BE9D-F4BF026BF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4314"/>
            <a:ext cx="7154920" cy="560937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BB114-092E-4771-8AB1-364F403CD6DA}"/>
              </a:ext>
            </a:extLst>
          </p:cNvPr>
          <p:cNvCxnSpPr>
            <a:cxnSpLocks/>
          </p:cNvCxnSpPr>
          <p:nvPr/>
        </p:nvCxnSpPr>
        <p:spPr>
          <a:xfrm flipH="1">
            <a:off x="10531092" y="4963099"/>
            <a:ext cx="113473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00EDBE-B8FB-4DB6-8CBA-CC9A562E5F94}"/>
              </a:ext>
            </a:extLst>
          </p:cNvPr>
          <p:cNvCxnSpPr>
            <a:cxnSpLocks/>
          </p:cNvCxnSpPr>
          <p:nvPr/>
        </p:nvCxnSpPr>
        <p:spPr>
          <a:xfrm flipH="1">
            <a:off x="10445367" y="2677099"/>
            <a:ext cx="113473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13E9A446-F771-4062-9CD4-C4D7628350DA}"/>
              </a:ext>
            </a:extLst>
          </p:cNvPr>
          <p:cNvSpPr txBox="1"/>
          <p:nvPr/>
        </p:nvSpPr>
        <p:spPr>
          <a:xfrm rot="3197444">
            <a:off x="10540397" y="615991"/>
            <a:ext cx="2079416" cy="492443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DE" sz="3200" spc="-7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Jan 2021</a:t>
            </a:r>
            <a:endParaRPr lang="de-DE" sz="3200" spc="-70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343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F4F4FB-0C60-4BDB-A22F-1B7B5F98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solidFill>
                  <a:srgbClr val="005BBB"/>
                </a:solidFill>
              </a:rPr>
              <a:t>about_ModernApps</a:t>
            </a:r>
            <a:endParaRPr lang="de-DE">
              <a:solidFill>
                <a:srgbClr val="005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AC00CC-7812-455E-BDE2-963903840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0587" y="1447798"/>
            <a:ext cx="11149013" cy="46291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$ENV:LOCALAPPDATA\Microsoft\WindowsApps\</a:t>
            </a:r>
            <a:br>
              <a:rPr lang="en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de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winget.exe</a:t>
            </a:r>
            <a:endParaRPr lang="en-DE" sz="1800">
              <a:solidFill>
                <a:schemeClr val="accent4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DE" sz="1800">
              <a:solidFill>
                <a:schemeClr val="accent4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$ENV:LOCALAPPDATA\Microsoft\WindowsApps\</a:t>
            </a:r>
            <a:br>
              <a:rPr lang="en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de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Microsoft.DesktopAppInstaller_8wekyb3d8bbwe</a:t>
            </a:r>
            <a:r>
              <a:rPr lang="en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\winget.exe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DE" sz="18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$ENV</a:t>
            </a:r>
            <a:r>
              <a:rPr lang="en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:ProgramFiles\W</a:t>
            </a:r>
            <a:r>
              <a:rPr lang="de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indowsApps\</a:t>
            </a:r>
            <a:r>
              <a:rPr lang="en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br>
              <a:rPr lang="en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M</a:t>
            </a:r>
            <a:r>
              <a:rPr lang="de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icrosoft.DesktopAppInstaller_1.16.13405.0_x64__8wekyb3d8bbwe</a:t>
            </a:r>
            <a:r>
              <a:rPr lang="en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</a:t>
            </a:r>
            <a:r>
              <a:rPr lang="de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AppInstallerCLI.exe</a:t>
            </a:r>
            <a:endParaRPr lang="en-DE" sz="1800">
              <a:solidFill>
                <a:schemeClr val="accent6">
                  <a:lumMod val="5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de-DE" sz="18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8B902F-F8FE-4F26-AE11-EE7E423B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The AppInstallerCLI.exe (aka winget.exe)</a:t>
            </a:r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DC3CB-4ED4-4902-8080-A9A69A60782D}"/>
              </a:ext>
            </a:extLst>
          </p:cNvPr>
          <p:cNvSpPr txBox="1"/>
          <p:nvPr/>
        </p:nvSpPr>
        <p:spPr>
          <a:xfrm rot="16200000">
            <a:off x="-345041" y="4119056"/>
            <a:ext cx="1566761" cy="514738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DE" sz="2400" b="1" spc="-7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Computer</a:t>
            </a:r>
            <a:endParaRPr lang="de-DE" sz="2400" b="1" spc="-70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83AA7-E4B5-40EC-A500-9697079C0D4E}"/>
              </a:ext>
            </a:extLst>
          </p:cNvPr>
          <p:cNvSpPr txBox="1"/>
          <p:nvPr/>
        </p:nvSpPr>
        <p:spPr>
          <a:xfrm rot="16200000">
            <a:off x="-552260" y="2181030"/>
            <a:ext cx="1981204" cy="514738"/>
          </a:xfrm>
          <a:prstGeom prst="rect">
            <a:avLst/>
          </a:prstGeom>
          <a:solidFill>
            <a:srgbClr val="A97BD2"/>
          </a:solidFill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DE" sz="2400" b="1" spc="-7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User</a:t>
            </a:r>
            <a:endParaRPr lang="de-DE" sz="2400" b="1" spc="-70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FAAAC1A-93B8-4BA8-8865-18D184B40680}"/>
              </a:ext>
            </a:extLst>
          </p:cNvPr>
          <p:cNvSpPr/>
          <p:nvPr/>
        </p:nvSpPr>
        <p:spPr bwMode="auto">
          <a:xfrm rot="2737208">
            <a:off x="8058376" y="2095346"/>
            <a:ext cx="2337003" cy="779740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rgbClr val="A97BD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DE" sz="2400">
                <a:solidFill>
                  <a:srgbClr val="A97BD2"/>
                </a:solidFill>
                <a:ea typeface="Segoe UI" pitchFamily="34" charset="0"/>
                <a:cs typeface="Segoe UI" pitchFamily="34" charset="0"/>
              </a:rPr>
              <a:t>Reparse points</a:t>
            </a:r>
            <a:endParaRPr lang="de-DE" sz="2400" dirty="0">
              <a:solidFill>
                <a:srgbClr val="A97BD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0934C1-7438-4D22-9F1A-2BC09D0EA2FA}"/>
              </a:ext>
            </a:extLst>
          </p:cNvPr>
          <p:cNvSpPr txBox="1"/>
          <p:nvPr/>
        </p:nvSpPr>
        <p:spPr>
          <a:xfrm>
            <a:off x="9283082" y="6143270"/>
            <a:ext cx="2079416" cy="492443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DE" sz="3200" spc="-7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Jan 2021</a:t>
            </a:r>
            <a:endParaRPr lang="de-DE" sz="3200" spc="-70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479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AC00CC-7812-455E-BDE2-963903840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0587" y="1447798"/>
            <a:ext cx="11149013" cy="46291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$ENV:LOCALAPPDATA\Microsoft\WindowsApps\</a:t>
            </a:r>
            <a:br>
              <a:rPr lang="en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de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winget.exe</a:t>
            </a:r>
            <a:endParaRPr lang="en-DE" sz="1800">
              <a:solidFill>
                <a:schemeClr val="accent4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DE" sz="1800">
              <a:solidFill>
                <a:schemeClr val="accent4">
                  <a:lumMod val="7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$ENV:LOCALAPPDATA\Microsoft\WindowsApps\</a:t>
            </a:r>
            <a:br>
              <a:rPr lang="en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de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Microsoft.DesktopAppInstaller_8wekyb3d8bbwe</a:t>
            </a:r>
            <a:r>
              <a:rPr lang="en-DE" sz="180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\winget.exe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DE" sz="180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$ENV</a:t>
            </a:r>
            <a:r>
              <a:rPr lang="en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:ProgramFiles\W</a:t>
            </a:r>
            <a:r>
              <a:rPr lang="de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indowsApps\</a:t>
            </a:r>
            <a:r>
              <a:rPr lang="en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br>
              <a:rPr lang="en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</a:br>
            <a:r>
              <a:rPr lang="en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de-DE" sz="1800">
                <a:solidFill>
                  <a:schemeClr val="accent6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Microsoft.DesktopAppInstaller_1.17.10271.0_x64__8wekyb3d8bbwe\winget.exe</a:t>
            </a:r>
            <a:endParaRPr lang="en-DE" sz="1800">
              <a:solidFill>
                <a:schemeClr val="accent6">
                  <a:lumMod val="5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de-DE" sz="18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8B902F-F8FE-4F26-AE11-EE7E423B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WinGet.exe (prev. AppInstallerCLI.exe )</a:t>
            </a:r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DC3CB-4ED4-4902-8080-A9A69A60782D}"/>
              </a:ext>
            </a:extLst>
          </p:cNvPr>
          <p:cNvSpPr txBox="1"/>
          <p:nvPr/>
        </p:nvSpPr>
        <p:spPr>
          <a:xfrm rot="16200000">
            <a:off x="-345041" y="4119056"/>
            <a:ext cx="1566761" cy="514738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DE" sz="2400" b="1" spc="-7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Computer</a:t>
            </a:r>
            <a:endParaRPr lang="de-DE" sz="2400" b="1" spc="-70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83AA7-E4B5-40EC-A500-9697079C0D4E}"/>
              </a:ext>
            </a:extLst>
          </p:cNvPr>
          <p:cNvSpPr txBox="1"/>
          <p:nvPr/>
        </p:nvSpPr>
        <p:spPr>
          <a:xfrm rot="16200000">
            <a:off x="-552260" y="2181030"/>
            <a:ext cx="1981204" cy="514738"/>
          </a:xfrm>
          <a:prstGeom prst="rect">
            <a:avLst/>
          </a:prstGeom>
          <a:solidFill>
            <a:srgbClr val="A97BD2"/>
          </a:solidFill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DE" sz="2400" b="1" spc="-70">
                <a:gradFill>
                  <a:gsLst>
                    <a:gs pos="2917">
                      <a:schemeClr val="bg2"/>
                    </a:gs>
                    <a:gs pos="95000">
                      <a:schemeClr val="bg2"/>
                    </a:gs>
                  </a:gsLst>
                  <a:lin ang="5400000" scaled="0"/>
                </a:gradFill>
              </a:rPr>
              <a:t>User</a:t>
            </a:r>
            <a:endParaRPr lang="de-DE" sz="2400" b="1" spc="-70" dirty="0">
              <a:gradFill>
                <a:gsLst>
                  <a:gs pos="2917">
                    <a:schemeClr val="bg2"/>
                  </a:gs>
                  <a:gs pos="95000">
                    <a:schemeClr val="bg2"/>
                  </a:gs>
                </a:gsLst>
                <a:lin ang="5400000" scaled="0"/>
              </a:gra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FAAAC1A-93B8-4BA8-8865-18D184B40680}"/>
              </a:ext>
            </a:extLst>
          </p:cNvPr>
          <p:cNvSpPr/>
          <p:nvPr/>
        </p:nvSpPr>
        <p:spPr bwMode="auto">
          <a:xfrm rot="2737208">
            <a:off x="8058376" y="2095346"/>
            <a:ext cx="2337003" cy="779740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rgbClr val="A97BD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DE" sz="2400">
                <a:solidFill>
                  <a:srgbClr val="A97BD2"/>
                </a:solidFill>
                <a:ea typeface="Segoe UI" pitchFamily="34" charset="0"/>
                <a:cs typeface="Segoe UI" pitchFamily="34" charset="0"/>
              </a:rPr>
              <a:t>Reparse points</a:t>
            </a:r>
            <a:endParaRPr lang="de-DE" sz="2400" dirty="0">
              <a:solidFill>
                <a:srgbClr val="A97BD2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837A5-750F-4961-B0D9-1F1E40A12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>
                <a:solidFill>
                  <a:srgbClr val="005BBB"/>
                </a:solidFill>
              </a:rPr>
              <a:t>Demo B</a:t>
            </a:r>
            <a:endParaRPr lang="de-DE">
              <a:solidFill>
                <a:srgbClr val="005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D51CE-D6FD-4391-8BA1-05857CC61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file or directory can contain a </a:t>
            </a:r>
            <a:r>
              <a:rPr lang="en-US" sz="2200" b="0" i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reparse point</a:t>
            </a:r>
            <a:r>
              <a:rPr lang="en-US" sz="2200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which is a collection of user-defined data. The format of this data is understood by the application which stores the data,</a:t>
            </a:r>
            <a:r>
              <a:rPr lang="en-DE" sz="220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DE" sz="22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</a:rPr>
              <a:t>[...]</a:t>
            </a:r>
            <a:endParaRPr lang="en-DE" sz="2200" b="0" i="0">
              <a:solidFill>
                <a:schemeClr val="bg2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200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 example, reparse points are used to implement NTFS file system link</a:t>
            </a:r>
            <a:r>
              <a:rPr lang="en-DE" sz="2200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DE" sz="220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</a:rPr>
              <a:t>[...]</a:t>
            </a:r>
            <a:endParaRPr lang="en-DE" sz="2200" b="0" i="0">
              <a:solidFill>
                <a:schemeClr val="bg2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de-DE" sz="1600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https://docs.microsoft.com/en-us/windows/win32/fileio/reparse-points</a:t>
            </a:r>
            <a:endParaRPr lang="en-DE" sz="1600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DE" sz="2200" b="0" i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de-DE" sz="2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531235-811B-45AD-8BE3-52587E5B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Reparse points</a:t>
            </a:r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4CEAB-7526-4DD4-8C4D-0DD643999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41" y="7073656"/>
            <a:ext cx="11268075" cy="1990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0F67A8-22A6-4390-9B92-D7D9AEAC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9064253"/>
            <a:ext cx="11268075" cy="160799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5C7C08-361D-43C5-BC02-096F45FE9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41" y="3777213"/>
            <a:ext cx="11830050" cy="20764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52EAC89-9BBF-467F-B835-2FA6F3844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41" y="3777742"/>
            <a:ext cx="11830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9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B0A14A98-4FA7-4020-BAC1-94456648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05" y="1446154"/>
            <a:ext cx="3980706" cy="298268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CBEDDF64-EC93-4638-87F6-82465430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AppExec links and PwSh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0E67F87-5E25-4901-9A00-3778B1F2466B}"/>
              </a:ext>
            </a:extLst>
          </p:cNvPr>
          <p:cNvSpPr txBox="1"/>
          <p:nvPr/>
        </p:nvSpPr>
        <p:spPr>
          <a:xfrm>
            <a:off x="519112" y="6162675"/>
            <a:ext cx="108727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https://twitter.com/thorstenbutz/status/1490734201288769539?s=20&amp;t=h1O7L3DbjML9kC0YoQbzMg</a:t>
            </a:r>
            <a:endParaRPr lang="de-DE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EF64960-66BA-409C-937C-6CB52D5B4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7038" y="0"/>
            <a:ext cx="4976949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408D50B-54BF-4DEA-BE3C-05F4CA9C8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" y="1101725"/>
            <a:ext cx="6962775" cy="4095750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919194F-A253-4B3D-8F15-A0EA9D7F6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6941" y="2759729"/>
            <a:ext cx="3980706" cy="3898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DE" sz="1800">
                <a:solidFill>
                  <a:schemeClr val="bg1"/>
                </a:solidFill>
              </a:rPr>
              <a:t>PwSh v7.0.3 - 7.1.5  display AppExecLinks</a:t>
            </a:r>
          </a:p>
        </p:txBody>
      </p:sp>
    </p:spTree>
    <p:extLst>
      <p:ext uri="{BB962C8B-B14F-4D97-AF65-F5344CB8AC3E}">
        <p14:creationId xmlns:p14="http://schemas.microsoft.com/office/powerpoint/2010/main" val="319485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4FB74AE-D30C-4C77-81D3-7C457B17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DUPSUG Easter 2022</a:t>
            </a:r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C178ACB-27C6-403A-AA85-081F62621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99" y="1447800"/>
            <a:ext cx="8366126" cy="5410200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DE" sz="3600"/>
              <a:t>Introduction: </a:t>
            </a:r>
            <a:r>
              <a:rPr lang="en-DE" sz="3600" b="1"/>
              <a:t>Jaap Brasser</a:t>
            </a:r>
            <a:r>
              <a:rPr lang="en-DE" sz="3600"/>
              <a:t>,</a:t>
            </a:r>
            <a:br>
              <a:rPr lang="en-DE" sz="3600"/>
            </a:br>
            <a:r>
              <a:rPr lang="en-DE" sz="3600"/>
              <a:t>Host @DUPSUG</a:t>
            </a:r>
          </a:p>
          <a:p>
            <a:pPr marL="571500" indent="-5715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DE" sz="3600"/>
              <a:t>Special guest: </a:t>
            </a:r>
            <a:r>
              <a:rPr lang="en-DE" sz="3600" b="1"/>
              <a:t>Demetrius Nelon </a:t>
            </a:r>
            <a:br>
              <a:rPr lang="en-DE" sz="3600"/>
            </a:br>
            <a:r>
              <a:rPr lang="en-DE" sz="3600"/>
              <a:t>Product manager for the </a:t>
            </a:r>
            <a:br>
              <a:rPr lang="en-DE" sz="3600"/>
            </a:br>
            <a:r>
              <a:rPr lang="en-DE" sz="3600"/>
              <a:t>Windows Package Manager</a:t>
            </a:r>
          </a:p>
          <a:p>
            <a:pPr marL="571500" indent="-5715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DE" sz="3600"/>
              <a:t>Speaker: </a:t>
            </a:r>
            <a:r>
              <a:rPr lang="en-DE" sz="3600" b="1"/>
              <a:t>Thorsten Butz</a:t>
            </a:r>
            <a:r>
              <a:rPr lang="en-DE" sz="3600"/>
              <a:t>,</a:t>
            </a:r>
            <a:br>
              <a:rPr lang="en-DE" sz="3600"/>
            </a:br>
            <a:r>
              <a:rPr lang="en-DE" sz="3600"/>
              <a:t>Natural Born Trainer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3C9F340-4A3C-4B42-9361-A0786A881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2864" y="1524354"/>
            <a:ext cx="647346" cy="647346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A2080D1-DA4E-419E-A4B1-A8DA380AAAB6}"/>
              </a:ext>
            </a:extLst>
          </p:cNvPr>
          <p:cNvSpPr/>
          <p:nvPr/>
        </p:nvSpPr>
        <p:spPr bwMode="auto">
          <a:xfrm>
            <a:off x="8801100" y="2171700"/>
            <a:ext cx="3190875" cy="2695575"/>
          </a:xfrm>
          <a:prstGeom prst="roundRect">
            <a:avLst/>
          </a:prstGeom>
          <a:solidFill>
            <a:srgbClr val="1DA1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300">
                <a:latin typeface="+mj-lt"/>
              </a:rPr>
              <a:t>@DuPSUG </a:t>
            </a:r>
            <a:r>
              <a:rPr lang="en-DE" sz="3300">
                <a:latin typeface="+mj-lt"/>
              </a:rPr>
              <a:t>@Jaap_Brasser, </a:t>
            </a:r>
          </a:p>
          <a:p>
            <a:r>
              <a:rPr lang="de-DE" sz="3300">
                <a:latin typeface="+mj-lt"/>
              </a:rPr>
              <a:t>@DenelonMs</a:t>
            </a:r>
            <a:endParaRPr lang="en-DE" sz="3300">
              <a:latin typeface="+mj-lt"/>
            </a:endParaRPr>
          </a:p>
          <a:p>
            <a:r>
              <a:rPr lang="en-DE" sz="3300">
                <a:latin typeface="+mj-lt"/>
              </a:rPr>
              <a:t>@ThorstenButz</a:t>
            </a:r>
            <a:endParaRPr lang="de-DE" sz="33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74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FC389-AF68-4A8A-AEE3-D435C590C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411" y="-191729"/>
            <a:ext cx="6756750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C3859E3-FB01-43C9-82F3-8C265E092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671" y="191729"/>
            <a:ext cx="8220296" cy="64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5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6C206-52DA-4E6D-ADC4-EFBB6F90E6A6}"/>
              </a:ext>
            </a:extLst>
          </p:cNvPr>
          <p:cNvSpPr txBox="1"/>
          <p:nvPr/>
        </p:nvSpPr>
        <p:spPr>
          <a:xfrm>
            <a:off x="209550" y="1397198"/>
            <a:ext cx="11979275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>
                <a:solidFill>
                  <a:srgbClr val="0000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Find-Module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00008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-Name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'NTObjectManager'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|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0000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Install-Module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$params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@{</a:t>
            </a: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Path       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$(</a:t>
            </a:r>
            <a:r>
              <a:rPr lang="de-DE" sz="16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$env:localappdata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\Microsoft\WindowsApps\aicli.exe"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PackageName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'Microsoft.DesktopAppInstaller_8wekyb3d8bbwe'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EntryPoint 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'Microsoft.DesktopAppInstaller_8wekyb3d8bbwe!winget'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T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arget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endParaRPr lang="en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$((</a:t>
            </a:r>
            <a:r>
              <a:rPr lang="de-DE" sz="1600">
                <a:solidFill>
                  <a:srgbClr val="0000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Get-AppxPackage</a:t>
            </a:r>
            <a:r>
              <a:rPr lang="en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A2BE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Microsoft.DesktopAppInstaller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InstallLocation)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\AppInstallerCLI.exe"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AppType    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'Desktop'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Version    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0008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3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srgbClr val="0000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Set-ExecutionAlias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@params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BC2056-8B23-4053-A195-212176C3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Create your own app execution aliases</a:t>
            </a:r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3239EA-B023-44B3-9353-9713A907F6BE}"/>
              </a:ext>
            </a:extLst>
          </p:cNvPr>
          <p:cNvSpPr/>
          <p:nvPr/>
        </p:nvSpPr>
        <p:spPr bwMode="auto">
          <a:xfrm>
            <a:off x="7698423" y="2495550"/>
            <a:ext cx="1411288" cy="458564"/>
          </a:xfrm>
          <a:prstGeom prst="roundRect">
            <a:avLst/>
          </a:prstGeom>
          <a:noFill/>
          <a:ln w="25400">
            <a:solidFill>
              <a:srgbClr val="A97BD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6C206-52DA-4E6D-ADC4-EFBB6F90E6A6}"/>
              </a:ext>
            </a:extLst>
          </p:cNvPr>
          <p:cNvSpPr txBox="1"/>
          <p:nvPr/>
        </p:nvSpPr>
        <p:spPr>
          <a:xfrm>
            <a:off x="209550" y="1397198"/>
            <a:ext cx="11979275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>
                <a:solidFill>
                  <a:srgbClr val="0000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Find-Module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00008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-Name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'NTObjectManager'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|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0000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Install-Module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$params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@{</a:t>
            </a: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Path       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$(</a:t>
            </a:r>
            <a:r>
              <a:rPr lang="de-DE" sz="16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$env:localappdata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\Microsoft\WindowsApps\aicli.exe"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PackageName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'Microsoft.DesktopAppInstaller_8wekyb3d8bbwe'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EntryPoint 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'Microsoft.DesktopAppInstaller_8wekyb3d8bbwe!winget'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T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arget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endParaRPr lang="en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$((</a:t>
            </a:r>
            <a:r>
              <a:rPr lang="de-DE" sz="1600">
                <a:solidFill>
                  <a:srgbClr val="0000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Get-AppxPackage</a:t>
            </a:r>
            <a:r>
              <a:rPr lang="en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A2BE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Microsoft.DesktopAppInstaller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InstallLocation)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\</a:t>
            </a:r>
            <a:r>
              <a:rPr lang="en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winget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.exe"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AppType    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'Desktop'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Version     </a:t>
            </a:r>
            <a:r>
              <a:rPr lang="de-DE" sz="16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80008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3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srgbClr val="0000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Set-ExecutionAlias</a:t>
            </a: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6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@params</a:t>
            </a: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endParaRPr lang="de-DE" sz="16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6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BC2056-8B23-4053-A195-212176C3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Create your own app execution aliases</a:t>
            </a:r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3239EA-B023-44B3-9353-9713A907F6BE}"/>
              </a:ext>
            </a:extLst>
          </p:cNvPr>
          <p:cNvSpPr/>
          <p:nvPr/>
        </p:nvSpPr>
        <p:spPr bwMode="auto">
          <a:xfrm>
            <a:off x="7698423" y="2495550"/>
            <a:ext cx="1411288" cy="458564"/>
          </a:xfrm>
          <a:prstGeom prst="roundRect">
            <a:avLst/>
          </a:prstGeom>
          <a:noFill/>
          <a:ln w="25400">
            <a:solidFill>
              <a:srgbClr val="A97BD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F4F4FB-0C60-4BDB-A22F-1B7B5F98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solidFill>
                  <a:srgbClr val="005BBB"/>
                </a:solidFill>
              </a:rPr>
              <a:t>about_WinGet</a:t>
            </a:r>
            <a:endParaRPr lang="de-DE">
              <a:solidFill>
                <a:srgbClr val="005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3C44-0664-45DE-8EA4-D99CBC6E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WinGet basics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69368-1D91-4B59-9B0A-24BEDC5D0C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/>
              <a:t>User centric approach (modern app)</a:t>
            </a:r>
          </a:p>
          <a:p>
            <a:r>
              <a:rPr lang="en-DE"/>
              <a:t>Scope: user vs machine</a:t>
            </a:r>
          </a:p>
          <a:p>
            <a:r>
              <a:rPr lang="en-DE"/>
              <a:t>winget settings</a:t>
            </a:r>
          </a:p>
          <a:p>
            <a:r>
              <a:rPr lang="en-DE"/>
              <a:t>Export/Import</a:t>
            </a:r>
          </a:p>
          <a:p>
            <a:endParaRPr lang="en-DE"/>
          </a:p>
          <a:p>
            <a:endParaRPr lang="en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9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7C61-CA13-48F1-8A73-6223533A3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>
                <a:solidFill>
                  <a:srgbClr val="005BBB"/>
                </a:solidFill>
              </a:rPr>
              <a:t>Demo C</a:t>
            </a:r>
            <a:endParaRPr lang="de-DE">
              <a:solidFill>
                <a:srgbClr val="005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0FEB6-B16B-4817-9123-EA5C32690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96809A-D436-4F30-9CBA-561A2639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Scope: user vs machine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6492B-EFA3-4122-BC55-F38506312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" y="1266825"/>
            <a:ext cx="11077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5DCEF6-DC96-47FB-B928-747E9E6034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112" y="1130300"/>
            <a:ext cx="11425238" cy="5499099"/>
          </a:xfrm>
        </p:spPr>
        <p:txBody>
          <a:bodyPr/>
          <a:lstStyle/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</a:t>
            </a:r>
            <a:r>
              <a:rPr lang="de-DE" sz="1800" b="0">
                <a:solidFill>
                  <a:srgbClr val="0451A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"$schema"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de-DE" sz="1800" b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"https://aka.ms/winget-settings.schema.json"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</a:t>
            </a:r>
            <a:r>
              <a:rPr lang="de-DE" sz="1800" b="0">
                <a:solidFill>
                  <a:srgbClr val="0451A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"visual"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{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    </a:t>
            </a:r>
            <a:r>
              <a:rPr lang="de-DE" sz="1800" b="0">
                <a:solidFill>
                  <a:srgbClr val="0451A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"progressBar"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de-DE" sz="1800" b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"rainbow"</a:t>
            </a:r>
            <a:endParaRPr lang="de-DE" sz="1800" b="0">
              <a:solidFill>
                <a:srgbClr val="000000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},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</a:t>
            </a:r>
            <a:r>
              <a:rPr lang="de-DE" sz="1800" b="0">
                <a:solidFill>
                  <a:srgbClr val="0451A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"installBehavior"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{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    </a:t>
            </a:r>
            <a:r>
              <a:rPr lang="de-DE" sz="1800" b="0">
                <a:solidFill>
                  <a:srgbClr val="0451A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"preferences"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{    </a:t>
            </a:r>
            <a:r>
              <a:rPr lang="en-DE" sz="1800" b="0">
                <a:solidFill>
                  <a:srgbClr val="008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endParaRPr lang="de-DE" sz="1800" b="0">
              <a:solidFill>
                <a:srgbClr val="000000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        </a:t>
            </a:r>
            <a:r>
              <a:rPr lang="de-DE" sz="1800" b="0">
                <a:solidFill>
                  <a:srgbClr val="0451A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"scope"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de-DE" sz="1800" b="0">
                <a:solidFill>
                  <a:srgbClr val="A3151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"machine"</a:t>
            </a:r>
            <a:endParaRPr lang="de-DE" sz="1800" b="0">
              <a:solidFill>
                <a:srgbClr val="000000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    }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},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</a:t>
            </a:r>
            <a:r>
              <a:rPr lang="de-DE" sz="1800" b="0">
                <a:solidFill>
                  <a:srgbClr val="0451A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"telemetry"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{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    </a:t>
            </a:r>
            <a:r>
              <a:rPr lang="de-DE" sz="1800" b="0">
                <a:solidFill>
                  <a:srgbClr val="0451A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"disable"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de-DE" sz="1800" b="0">
                <a:solidFill>
                  <a:srgbClr val="0000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true</a:t>
            </a:r>
            <a:endParaRPr lang="de-DE" sz="1800" b="0">
              <a:solidFill>
                <a:srgbClr val="000000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},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</a:t>
            </a:r>
            <a:r>
              <a:rPr lang="de-DE" sz="1800" b="0">
                <a:solidFill>
                  <a:srgbClr val="0451A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"experimentalFeatures"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{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    </a:t>
            </a:r>
            <a:r>
              <a:rPr lang="de-DE" sz="1800" b="0">
                <a:solidFill>
                  <a:srgbClr val="0451A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"experimentalCmd"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de-DE" sz="1800" b="0">
                <a:solidFill>
                  <a:srgbClr val="0000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true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    </a:t>
            </a:r>
            <a:r>
              <a:rPr lang="de-DE" sz="1800" b="0">
                <a:solidFill>
                  <a:srgbClr val="0451A5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"experimentalArg"</a:t>
            </a: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de-DE" sz="1800" b="0">
                <a:solidFill>
                  <a:srgbClr val="0000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false</a:t>
            </a:r>
            <a:endParaRPr lang="de-DE" sz="1800" b="0">
              <a:solidFill>
                <a:srgbClr val="000000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    }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de-DE" sz="1800" b="0">
                <a:solidFill>
                  <a:srgbClr val="000000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</a:rPr>
              <a:t>} 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endParaRPr lang="de-DE" sz="18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585C5-6721-4842-994E-D4D3CBDB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Settings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F4F4FB-0C60-4BDB-A22F-1B7B5F98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solidFill>
                  <a:srgbClr val="005BBB"/>
                </a:solidFill>
              </a:rPr>
              <a:t>about_Manifests</a:t>
            </a:r>
            <a:endParaRPr lang="de-DE">
              <a:solidFill>
                <a:srgbClr val="005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0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DDA803-2ED7-409E-8A0D-2E43A2036496}"/>
              </a:ext>
            </a:extLst>
          </p:cNvPr>
          <p:cNvSpPr txBox="1"/>
          <p:nvPr/>
        </p:nvSpPr>
        <p:spPr>
          <a:xfrm>
            <a:off x="12335329" y="1536174"/>
            <a:ext cx="114173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$ErrorActionPreference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'Stop'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$packageName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$env:chocolateyPackageName</a:t>
            </a:r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$pp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0000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Get-PackageParameters</a:t>
            </a:r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$installDir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'C:\Program Files\SoftMaker FreeOffice 2021'</a:t>
            </a:r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srgbClr val="00008B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if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$pp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InstallDir) {</a:t>
            </a:r>
          </a:p>
          <a:p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$installDir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$pp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.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InstallDir</a:t>
            </a:r>
          </a:p>
          <a:p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  <a:p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$packageArgs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@{</a:t>
            </a:r>
          </a:p>
          <a:p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packageName   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$packageName</a:t>
            </a:r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fileType      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'msi'</a:t>
            </a:r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url           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'https://www.freeoffice.com/download.php?filename=https://www.softmaker.net/down/freeoffice2021.msi'</a:t>
            </a:r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checksum      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'ab128a576a4fd5ae51484178201b634ab306d2c17d341c30e59f8aec59b69f76'</a:t>
            </a:r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checksumType  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'sha256'</a:t>
            </a:r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silentArgs    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'/qn APPLICATIONFOLDER="'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$installDir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696969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'"'</a:t>
            </a:r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  <a:p>
            <a:endParaRPr lang="de-DE" sz="1200">
              <a:solidFill>
                <a:prstClr val="black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1200">
                <a:solidFill>
                  <a:srgbClr val="0000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Install-ChocolateyPackage</a:t>
            </a:r>
            <a:r>
              <a:rPr lang="de-DE" sz="1200">
                <a:solidFill>
                  <a:prstClr val="black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>
                <a:solidFill>
                  <a:srgbClr val="A82D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@packageArgs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396850-D511-418F-A3F7-C498A706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913"/>
            <a:ext cx="12188825" cy="6284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61B679-E2E9-4CA4-BEBB-ADB138EE5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927" y="286913"/>
            <a:ext cx="1752845" cy="1190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07306-A8E1-48C3-9E46-5F506CBC84F3}"/>
              </a:ext>
            </a:extLst>
          </p:cNvPr>
          <p:cNvSpPr txBox="1"/>
          <p:nvPr/>
        </p:nvSpPr>
        <p:spPr>
          <a:xfrm>
            <a:off x="-1" y="6488668"/>
            <a:ext cx="12188825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/>
              <a:t>https://community.chocolatey.org/packages/freeoffice</a:t>
            </a:r>
          </a:p>
        </p:txBody>
      </p:sp>
    </p:spTree>
    <p:extLst>
      <p:ext uri="{BB962C8B-B14F-4D97-AF65-F5344CB8AC3E}">
        <p14:creationId xmlns:p14="http://schemas.microsoft.com/office/powerpoint/2010/main" val="12106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4C2690-F97F-4CAB-BAC1-583229758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00008B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Title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  :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en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Winget – behind the scenes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",</a:t>
            </a:r>
            <a:endParaRPr lang="de-DE" sz="3200">
              <a:solidFill>
                <a:srgbClr val="8B000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00008B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Speaker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":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Thorsten Butz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",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00008B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Uri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thorsten-butz.de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",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00008B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Twitter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":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en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@</a:t>
            </a:r>
            <a:r>
              <a:rPr lang="de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thorstenbutz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",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00008B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Podcast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":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slidingwindows.de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32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570EF8A-ADC9-403F-B5C4-A87E6D03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about_Session</a:t>
            </a:r>
          </a:p>
        </p:txBody>
      </p:sp>
    </p:spTree>
    <p:extLst>
      <p:ext uri="{BB962C8B-B14F-4D97-AF65-F5344CB8AC3E}">
        <p14:creationId xmlns:p14="http://schemas.microsoft.com/office/powerpoint/2010/main" val="12873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7C61-CA13-48F1-8A73-6223533A3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>
                <a:solidFill>
                  <a:srgbClr val="005BBB"/>
                </a:solidFill>
              </a:rPr>
              <a:t>Demo D</a:t>
            </a:r>
            <a:endParaRPr lang="de-DE">
              <a:solidFill>
                <a:srgbClr val="005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7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EF6BD1-DCF0-41E4-8869-B531F990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WinGetCreate: &lt;package&gt;.yaml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332CE-1B23-457A-B4F1-17717D65B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1145473"/>
            <a:ext cx="7440063" cy="29341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5D12A-A569-47FE-AD2F-2FC2A20E858C}"/>
              </a:ext>
            </a:extLst>
          </p:cNvPr>
          <p:cNvSpPr txBox="1"/>
          <p:nvPr/>
        </p:nvSpPr>
        <p:spPr>
          <a:xfrm>
            <a:off x="433387" y="4353333"/>
            <a:ext cx="1166971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Created using wingetcreate 0.4.4.1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yaml-language-server: $schema=https://aka.ms/winget-manifest.version.1.0.0.schema.json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PackageIdentifier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SoftMakerSoftwareGmbH.SoftMakerFreeOffice2021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PackageVersion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1.0.5210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DefaultLocale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en-US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ManifestType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version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ManifestVersion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1.0.0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BD512D-EB4E-429A-A950-35DBF299F75D}"/>
              </a:ext>
            </a:extLst>
          </p:cNvPr>
          <p:cNvSpPr/>
          <p:nvPr/>
        </p:nvSpPr>
        <p:spPr bwMode="auto">
          <a:xfrm>
            <a:off x="5949553" y="3651250"/>
            <a:ext cx="289717" cy="288632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DE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A2FB9B-DF5F-459C-A952-AB408E13DB8C}"/>
              </a:ext>
            </a:extLst>
          </p:cNvPr>
          <p:cNvSpPr/>
          <p:nvPr/>
        </p:nvSpPr>
        <p:spPr bwMode="auto">
          <a:xfrm>
            <a:off x="6268243" y="3453606"/>
            <a:ext cx="289717" cy="288632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DE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4A0C7B-3DA4-4A76-A005-96B28BE44AFD}"/>
              </a:ext>
            </a:extLst>
          </p:cNvPr>
          <p:cNvSpPr/>
          <p:nvPr/>
        </p:nvSpPr>
        <p:spPr bwMode="auto">
          <a:xfrm>
            <a:off x="5949553" y="3206750"/>
            <a:ext cx="289717" cy="288632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DE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0ABBAF-6A0E-48DE-8F89-CEFDA244D884}"/>
              </a:ext>
            </a:extLst>
          </p:cNvPr>
          <p:cNvSpPr/>
          <p:nvPr/>
        </p:nvSpPr>
        <p:spPr bwMode="auto">
          <a:xfrm>
            <a:off x="143670" y="5190693"/>
            <a:ext cx="289717" cy="288632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DE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</a:t>
            </a: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1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4656A9-FB6E-4DAB-9B7D-C7266061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&lt;package&gt;.locale.en-US.yaml</a:t>
            </a:r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1A81E-4555-4248-9B86-E1BE03C8AA98}"/>
              </a:ext>
            </a:extLst>
          </p:cNvPr>
          <p:cNvSpPr txBox="1"/>
          <p:nvPr/>
        </p:nvSpPr>
        <p:spPr>
          <a:xfrm>
            <a:off x="519112" y="1567047"/>
            <a:ext cx="120269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Created using wingetcreate 0.4.4.1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yaml-language-server: $schema=https://aka.ms/winget-manifest.defaultLocale.1.0.0.schema.json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PackageIdentifier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SoftMakerSoftwareGmbH.SoftMakerFreeOffice2021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PackageVersion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1.0.5210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PackageLocale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en-US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Publisher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SoftMaker Software GmbH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PackageName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SoftMaker FreeOffice 2021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License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Copyright (c) Softmaker Software GmbH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ShortDescription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Yet another office suite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ManifestType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defaultLocale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ManifestVersion</a:t>
            </a:r>
            <a: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1.0.0</a:t>
            </a: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de-D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DE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920FA8-AEC9-42FD-829B-8D49266A8476}"/>
              </a:ext>
            </a:extLst>
          </p:cNvPr>
          <p:cNvSpPr/>
          <p:nvPr/>
        </p:nvSpPr>
        <p:spPr bwMode="auto">
          <a:xfrm>
            <a:off x="157958" y="2797652"/>
            <a:ext cx="289717" cy="288632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DE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</a:t>
            </a: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8AA315-9B1A-473D-96EF-213A7A1A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&lt;package&gt;.installer.yaml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45719-961C-4DFC-A335-3784AD853E41}"/>
              </a:ext>
            </a:extLst>
          </p:cNvPr>
          <p:cNvSpPr txBox="1"/>
          <p:nvPr/>
        </p:nvSpPr>
        <p:spPr>
          <a:xfrm>
            <a:off x="390524" y="1401098"/>
            <a:ext cx="1168717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Created using wingetcreate 0.4.4.1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yaml-language-server: $schema=https://aka.ms/winget-manifest.installer.1.0.0.schema.json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PackageIdentifier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SoftMakerSoftwareGmbH.SoftMakerFreeOffice2021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PackageVersion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1.0.5210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Installers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InstallerLocale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en-US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Architecture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x86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InstallerType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msi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InstallerUrl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https://www.freeoffice.com/download.php?filename=https://www.softmaker.net/down/freeoffice2021.msi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InstallerSha256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AB128A576A4FD5AE51484178201B634AB306D2C17D341C30E59F8AEC59B69F76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ProductCode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'{2847114B-5210-4F32-8E22-44DCDFEA77EF}'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ManifestType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installer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ManifestVersion</a:t>
            </a:r>
            <a: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6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1.0.0</a:t>
            </a: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de-DE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DE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005C2A-75CA-4D2A-B4A6-0C367E8F8692}"/>
              </a:ext>
            </a:extLst>
          </p:cNvPr>
          <p:cNvSpPr/>
          <p:nvPr/>
        </p:nvSpPr>
        <p:spPr bwMode="auto">
          <a:xfrm>
            <a:off x="111126" y="2932430"/>
            <a:ext cx="289717" cy="288632"/>
          </a:xfrm>
          <a:prstGeom prst="ellipse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DE" sz="2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</a:t>
            </a: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C840B-04BA-41E8-9BDB-16E79BBD3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7" y="276225"/>
            <a:ext cx="10897733" cy="5955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334F4-64AF-4A8E-9485-C43A293230B9}"/>
              </a:ext>
            </a:extLst>
          </p:cNvPr>
          <p:cNvSpPr txBox="1"/>
          <p:nvPr/>
        </p:nvSpPr>
        <p:spPr>
          <a:xfrm>
            <a:off x="-1" y="6231314"/>
            <a:ext cx="12188825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/>
              <a:t>https://github.com/microsoft/winget-pkgs/blob/master/manifests/n/Notepad%2B%2B/Notepad%2B%2B/8.2/</a:t>
            </a:r>
            <a:br>
              <a:rPr lang="en-DE"/>
            </a:br>
            <a:r>
              <a:rPr lang="de-DE"/>
              <a:t>Notepad%2B%2B.Notepad%2B%2B.installer.yaml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37A540-5F08-4214-9C91-19DB33833865}"/>
              </a:ext>
            </a:extLst>
          </p:cNvPr>
          <p:cNvCxnSpPr>
            <a:cxnSpLocks/>
          </p:cNvCxnSpPr>
          <p:nvPr/>
        </p:nvCxnSpPr>
        <p:spPr>
          <a:xfrm flipH="1">
            <a:off x="2002218" y="2278930"/>
            <a:ext cx="113473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F4F4FB-0C60-4BDB-A22F-1B7B5F98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solidFill>
                  <a:srgbClr val="005BBB"/>
                </a:solidFill>
              </a:rPr>
              <a:t>about_Origins</a:t>
            </a:r>
            <a:endParaRPr lang="de-DE">
              <a:solidFill>
                <a:srgbClr val="005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6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FCBF30-3A6D-40AB-A997-D5F2B623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Keivan Beigi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1BDBD-17C9-42E9-8FFE-AECDA9832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69"/>
          <a:stretch/>
        </p:blipFill>
        <p:spPr>
          <a:xfrm>
            <a:off x="519113" y="1308728"/>
            <a:ext cx="6669088" cy="26387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12AAB4-7821-4A49-9068-97C0EDCB2A6D}"/>
              </a:ext>
            </a:extLst>
          </p:cNvPr>
          <p:cNvSpPr txBox="1"/>
          <p:nvPr/>
        </p:nvSpPr>
        <p:spPr>
          <a:xfrm>
            <a:off x="519113" y="3947062"/>
            <a:ext cx="6669088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000"/>
              <a:t>https://keivan.io/why-chocolatey-is-broken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7B5773-E681-4897-B2F1-CBFDA6F726A3}"/>
              </a:ext>
            </a:extLst>
          </p:cNvPr>
          <p:cNvGrpSpPr/>
          <p:nvPr/>
        </p:nvGrpSpPr>
        <p:grpSpPr>
          <a:xfrm>
            <a:off x="5565277" y="3390444"/>
            <a:ext cx="6521949" cy="3238956"/>
            <a:chOff x="4812802" y="3115038"/>
            <a:chExt cx="6521949" cy="32389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DE8BA9-9D8A-49C3-9F00-57C3231DCCF0}"/>
                </a:ext>
              </a:extLst>
            </p:cNvPr>
            <p:cNvSpPr txBox="1"/>
            <p:nvPr/>
          </p:nvSpPr>
          <p:spPr>
            <a:xfrm>
              <a:off x="4812802" y="5953884"/>
              <a:ext cx="6521948" cy="40011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2000"/>
                <a:t>https://keivan.io/the-day-appget-died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B65C20-8BC3-41A9-AC75-556C4A60E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595"/>
            <a:stretch/>
          </p:blipFill>
          <p:spPr>
            <a:xfrm>
              <a:off x="4812803" y="3115038"/>
              <a:ext cx="6521948" cy="28388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866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F687BA-89CD-4861-A03A-488A61F1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</a:t>
            </a:r>
            <a:r>
              <a:rPr lang="en-DE"/>
              <a:t>eivan Beigi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097428-9F5A-4D2E-A939-A3C942E94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153352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8F4D7E-664D-4298-8136-F50F5E35A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06" y="1533525"/>
            <a:ext cx="7421011" cy="4591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F11845-CE98-487D-A9BD-5D972DAF3E3D}"/>
              </a:ext>
            </a:extLst>
          </p:cNvPr>
          <p:cNvSpPr txBox="1"/>
          <p:nvPr/>
        </p:nvSpPr>
        <p:spPr>
          <a:xfrm>
            <a:off x="0" y="6488668"/>
            <a:ext cx="12188825" cy="36933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de-DE"/>
              <a:t>https://www.slidingwindows.de/slw18/</a:t>
            </a:r>
          </a:p>
        </p:txBody>
      </p:sp>
    </p:spTree>
    <p:extLst>
      <p:ext uri="{BB962C8B-B14F-4D97-AF65-F5344CB8AC3E}">
        <p14:creationId xmlns:p14="http://schemas.microsoft.com/office/powerpoint/2010/main" val="207341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F201-FA7B-415D-B239-746A754A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CD3F2-7806-4F6C-B81B-9DBE339B1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223837"/>
            <a:ext cx="11087100" cy="6410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B14B6C-EC71-4282-A909-09CC9D227945}"/>
              </a:ext>
            </a:extLst>
          </p:cNvPr>
          <p:cNvSpPr txBox="1"/>
          <p:nvPr/>
        </p:nvSpPr>
        <p:spPr>
          <a:xfrm>
            <a:off x="0" y="6488668"/>
            <a:ext cx="12188825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/>
              <a:t>https://github.com/appget/appget.packages/blob/master/manifests/notepad-plus-plus/notepad-plus-plus.yaml</a:t>
            </a:r>
          </a:p>
        </p:txBody>
      </p:sp>
    </p:spTree>
    <p:extLst>
      <p:ext uri="{BB962C8B-B14F-4D97-AF65-F5344CB8AC3E}">
        <p14:creationId xmlns:p14="http://schemas.microsoft.com/office/powerpoint/2010/main" val="32796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F201-FA7B-415D-B239-746A754A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Manifests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CD3F2-7806-4F6C-B81B-9DBE339B1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4" t="44909" r="46819" b="5017"/>
          <a:stretch/>
        </p:blipFill>
        <p:spPr>
          <a:xfrm>
            <a:off x="357187" y="2374405"/>
            <a:ext cx="5575300" cy="3209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32879-2785-4A3D-952E-0537830B34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28" r="57208" b="31521"/>
          <a:stretch/>
        </p:blipFill>
        <p:spPr>
          <a:xfrm>
            <a:off x="6366553" y="2374405"/>
            <a:ext cx="5215847" cy="381321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6A0540-7475-4BF4-93D8-F4E9FF6289C1}"/>
              </a:ext>
            </a:extLst>
          </p:cNvPr>
          <p:cNvSpPr/>
          <p:nvPr/>
        </p:nvSpPr>
        <p:spPr bwMode="auto">
          <a:xfrm>
            <a:off x="2038351" y="1410895"/>
            <a:ext cx="1714500" cy="747897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DE" sz="3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AppGet</a:t>
            </a:r>
            <a:endParaRPr lang="de-DE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F8B553-4A65-4DE3-A3DC-8A000D1D2676}"/>
              </a:ext>
            </a:extLst>
          </p:cNvPr>
          <p:cNvSpPr/>
          <p:nvPr/>
        </p:nvSpPr>
        <p:spPr bwMode="auto">
          <a:xfrm>
            <a:off x="7686676" y="1410895"/>
            <a:ext cx="1714500" cy="747897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DE" sz="3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WinGet</a:t>
            </a:r>
            <a:endParaRPr lang="de-DE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0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F4F4FB-0C60-4BDB-A22F-1B7B5F98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5" y="2819602"/>
            <a:ext cx="11149013" cy="1218795"/>
          </a:xfrm>
        </p:spPr>
        <p:txBody>
          <a:bodyPr/>
          <a:lstStyle/>
          <a:p>
            <a:r>
              <a:rPr lang="en-DE">
                <a:solidFill>
                  <a:srgbClr val="005BBB"/>
                </a:solidFill>
              </a:rPr>
              <a:t>about_AppInstaller</a:t>
            </a:r>
            <a:endParaRPr lang="de-DE">
              <a:solidFill>
                <a:srgbClr val="005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66C78C5-E8A8-4229-8785-4827431EF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0"/>
            <a:ext cx="5524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3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A07F-498F-46A8-96B2-E71C5940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Standing on the shoulders of giants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CB3DB-C35A-4E0C-8227-0E940DA7E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112" y="1447798"/>
            <a:ext cx="11149013" cy="5067301"/>
          </a:xfrm>
        </p:spPr>
        <p:txBody>
          <a:bodyPr/>
          <a:lstStyle/>
          <a:p>
            <a:r>
              <a:rPr lang="en-DE"/>
              <a:t>Andreas Nick (Nick IT)</a:t>
            </a:r>
            <a:br>
              <a:rPr lang="en-DE"/>
            </a:br>
            <a:r>
              <a:rPr lang="de-DE" sz="3200"/>
              <a:t>https://www.andreasnick.com</a:t>
            </a:r>
            <a:br>
              <a:rPr lang="en-DE" sz="3200"/>
            </a:br>
            <a:endParaRPr lang="en-DE" sz="2200"/>
          </a:p>
          <a:p>
            <a:r>
              <a:rPr lang="de-DE"/>
              <a:t>James Forshaw</a:t>
            </a:r>
            <a:r>
              <a:rPr lang="en-DE"/>
              <a:t> (Tyranid's lair)</a:t>
            </a:r>
            <a:br>
              <a:rPr lang="en-DE"/>
            </a:br>
            <a:r>
              <a:rPr lang="de-DE" sz="3200"/>
              <a:t>https://www.tiraniddo.dev</a:t>
            </a:r>
            <a:br>
              <a:rPr lang="en-DE" sz="3200"/>
            </a:br>
            <a:endParaRPr lang="en-DE" sz="2200"/>
          </a:p>
          <a:p>
            <a:r>
              <a:rPr lang="en-DE"/>
              <a:t>Keivan Beigi</a:t>
            </a:r>
            <a:br>
              <a:rPr lang="en-DE"/>
            </a:br>
            <a:r>
              <a:rPr lang="en-DE" sz="3200"/>
              <a:t>keivan.io</a:t>
            </a:r>
            <a:br>
              <a:rPr lang="en-DE" sz="3200"/>
            </a:br>
            <a:endParaRPr lang="en-DE" sz="3200"/>
          </a:p>
          <a:p>
            <a:endParaRPr lang="en-DE"/>
          </a:p>
          <a:p>
            <a:endParaRPr lang="en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29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4C2690-F97F-4CAB-BAC1-583229758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00008B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Title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  :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en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Winget – behind the scenes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",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00008B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Speaker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":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Thorsten Butz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",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00008B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Uri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thorsten-butz.de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",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00008B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Twitter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":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en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@</a:t>
            </a:r>
            <a:r>
              <a:rPr lang="de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thorstenbutz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",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  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00008B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Podcast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":</a:t>
            </a:r>
            <a:r>
              <a:rPr lang="de-DE" sz="3200">
                <a:solidFill>
                  <a:srgbClr val="33333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r>
              <a:rPr lang="de-DE" sz="3200">
                <a:solidFill>
                  <a:srgbClr val="8B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slidingwindows.de</a:t>
            </a:r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"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de-DE" sz="320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  <a:endParaRPr lang="de-DE" sz="3200">
              <a:solidFill>
                <a:srgbClr val="3333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320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570EF8A-ADC9-403F-B5C4-A87E6D03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1" y="368300"/>
            <a:ext cx="11149013" cy="747897"/>
          </a:xfrm>
        </p:spPr>
        <p:txBody>
          <a:bodyPr/>
          <a:lstStyle/>
          <a:p>
            <a:r>
              <a:rPr lang="en-US" sz="4400"/>
              <a:t>Bedankt voor je aandacht</a:t>
            </a:r>
            <a:r>
              <a:rPr lang="en-DE" sz="4400"/>
              <a:t> en p</a:t>
            </a:r>
            <a:r>
              <a:rPr lang="de-DE" sz="4400"/>
              <a:t>rettige paasdagen</a:t>
            </a:r>
            <a:r>
              <a:rPr lang="en-DE" sz="4400"/>
              <a:t>!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382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DB3F89-1667-41A9-818B-5221C20A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0"/>
            <a:ext cx="63547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FBDCC6-4F5C-4698-A98C-2BA84B20A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8600" y="2441037"/>
            <a:ext cx="8785225" cy="1975926"/>
          </a:xfrm>
        </p:spPr>
        <p:txBody>
          <a:bodyPr/>
          <a:lstStyle/>
          <a:p>
            <a:r>
              <a:rPr lang="en-DE"/>
              <a:t>Windows Package Manager</a:t>
            </a:r>
          </a:p>
          <a:p>
            <a:r>
              <a:rPr lang="en-DE"/>
              <a:t>(Desktop) App Installer (CLI)</a:t>
            </a:r>
          </a:p>
          <a:p>
            <a:r>
              <a:rPr lang="en-DE"/>
              <a:t>WinGet</a:t>
            </a:r>
          </a:p>
          <a:p>
            <a:r>
              <a:rPr lang="en-DE"/>
              <a:t>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A2463F-FE5D-4D8C-B114-7A80DB5D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 Definition of terms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3602B-01B6-47AE-86E9-D1DB515FD663}"/>
              </a:ext>
            </a:extLst>
          </p:cNvPr>
          <p:cNvSpPr txBox="1"/>
          <p:nvPr/>
        </p:nvSpPr>
        <p:spPr>
          <a:xfrm>
            <a:off x="888999" y="1898200"/>
            <a:ext cx="1778001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4200">
                <a:solidFill>
                  <a:srgbClr val="314D76"/>
                </a:solidFill>
                <a:latin typeface="+mj-lt"/>
              </a:rPr>
              <a:t>¿</a:t>
            </a:r>
            <a:endParaRPr lang="de-DE" sz="14200">
              <a:solidFill>
                <a:srgbClr val="314D76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1F8AF-8292-4F27-81D7-6B9F676C8F3B}"/>
              </a:ext>
            </a:extLst>
          </p:cNvPr>
          <p:cNvSpPr txBox="1"/>
          <p:nvPr/>
        </p:nvSpPr>
        <p:spPr>
          <a:xfrm>
            <a:off x="9408896" y="2290226"/>
            <a:ext cx="163647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4200">
                <a:solidFill>
                  <a:srgbClr val="314D76"/>
                </a:solidFill>
                <a:latin typeface="+mj-lt"/>
              </a:rPr>
              <a:t>?</a:t>
            </a:r>
            <a:endParaRPr lang="de-DE" sz="14200">
              <a:solidFill>
                <a:srgbClr val="314D7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5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D97771-D2FA-4D74-9DC8-16BE4385C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82112" y="976497"/>
            <a:ext cx="2906713" cy="19759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DE" sz="2800"/>
              <a:t>Min. required OS: 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DE" sz="2800" b="1"/>
              <a:t>Windows 10 v1809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DE" sz="2800"/>
              <a:t>(build 17763.0)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DE" sz="2800"/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DE" sz="280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DE" sz="2800"/>
              <a:t>Includes "WinGet"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DE" sz="2800"/>
              <a:t>starting with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DE" sz="2800"/>
              <a:t>v1.11.11451.0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56368B-894F-4A8A-9B30-4CB62530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App Installer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C0481-69F8-46B9-A07C-E4EF0F72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096778"/>
            <a:ext cx="8357984" cy="5532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C3770-C97E-4405-9A89-417D1AEF1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8601" y="-19050"/>
            <a:ext cx="6115050" cy="3448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3B28CE-59C0-4E2D-8F34-5A38EC5D2D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221"/>
          <a:stretch/>
        </p:blipFill>
        <p:spPr>
          <a:xfrm>
            <a:off x="12398601" y="3686175"/>
            <a:ext cx="8686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837A5-750F-4961-B0D9-1F1E40A12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DE">
                <a:solidFill>
                  <a:srgbClr val="005BBB"/>
                </a:solidFill>
              </a:rPr>
              <a:t>Demo A</a:t>
            </a:r>
            <a:endParaRPr lang="de-DE">
              <a:solidFill>
                <a:srgbClr val="005B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3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8F4A-5B7F-4743-A93A-D752BC83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Pre/Post update in Win10 21H2</a:t>
            </a:r>
            <a:br>
              <a:rPr lang="en-DE"/>
            </a:b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7395B-C681-4427-B6F3-CC2E3286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9" y="3970052"/>
            <a:ext cx="10641377" cy="1801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70E59-36CE-49FB-89A2-6FB3E837D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1452505"/>
            <a:ext cx="10607924" cy="16199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7464C0-65F4-436E-8FE0-078DAA48356D}"/>
              </a:ext>
            </a:extLst>
          </p:cNvPr>
          <p:cNvCxnSpPr>
            <a:cxnSpLocks/>
          </p:cNvCxnSpPr>
          <p:nvPr/>
        </p:nvCxnSpPr>
        <p:spPr>
          <a:xfrm flipH="1">
            <a:off x="10559667" y="5420299"/>
            <a:ext cx="113473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AF2F07-EF75-4627-9FA4-1D30190E5818}"/>
              </a:ext>
            </a:extLst>
          </p:cNvPr>
          <p:cNvCxnSpPr>
            <a:cxnSpLocks/>
          </p:cNvCxnSpPr>
          <p:nvPr/>
        </p:nvCxnSpPr>
        <p:spPr>
          <a:xfrm flipH="1">
            <a:off x="10420120" y="2697297"/>
            <a:ext cx="113473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948426-DCCE-4D1B-9587-5C762F509A97}"/>
              </a:ext>
            </a:extLst>
          </p:cNvPr>
          <p:cNvCxnSpPr>
            <a:cxnSpLocks/>
          </p:cNvCxnSpPr>
          <p:nvPr/>
        </p:nvCxnSpPr>
        <p:spPr>
          <a:xfrm flipH="1">
            <a:off x="10420120" y="2144617"/>
            <a:ext cx="1134738" cy="0"/>
          </a:xfrm>
          <a:prstGeom prst="straightConnector1">
            <a:avLst/>
          </a:prstGeom>
          <a:ln w="25400">
            <a:solidFill>
              <a:schemeClr val="accent3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B6684A-75E8-430E-9124-D30E1CE69FC3}"/>
              </a:ext>
            </a:extLst>
          </p:cNvPr>
          <p:cNvCxnSpPr>
            <a:cxnSpLocks/>
          </p:cNvCxnSpPr>
          <p:nvPr/>
        </p:nvCxnSpPr>
        <p:spPr>
          <a:xfrm flipH="1">
            <a:off x="10533387" y="4630642"/>
            <a:ext cx="1134738" cy="0"/>
          </a:xfrm>
          <a:prstGeom prst="straightConnector1">
            <a:avLst/>
          </a:prstGeom>
          <a:ln w="25400">
            <a:solidFill>
              <a:schemeClr val="accent3">
                <a:lumMod val="75000"/>
                <a:lumOff val="2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18CF8-632B-4486-9F47-D6E3000F25D5}"/>
              </a:ext>
            </a:extLst>
          </p:cNvPr>
          <p:cNvCxnSpPr>
            <a:cxnSpLocks/>
          </p:cNvCxnSpPr>
          <p:nvPr/>
        </p:nvCxnSpPr>
        <p:spPr>
          <a:xfrm flipH="1">
            <a:off x="10727674" y="2402022"/>
            <a:ext cx="1134738" cy="0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D84F33-EEC5-41A6-BBF6-EBA0F4B4B2E0}"/>
              </a:ext>
            </a:extLst>
          </p:cNvPr>
          <p:cNvCxnSpPr>
            <a:cxnSpLocks/>
          </p:cNvCxnSpPr>
          <p:nvPr/>
        </p:nvCxnSpPr>
        <p:spPr>
          <a:xfrm flipH="1">
            <a:off x="10879730" y="5145222"/>
            <a:ext cx="1134738" cy="0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2C89841-60E5-479F-872B-960CC4074197}"/>
              </a:ext>
            </a:extLst>
          </p:cNvPr>
          <p:cNvSpPr txBox="1">
            <a:spLocks/>
          </p:cNvSpPr>
          <p:nvPr/>
        </p:nvSpPr>
        <p:spPr>
          <a:xfrm>
            <a:off x="8792531" y="6175819"/>
            <a:ext cx="2308225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r"/>
            <a:r>
              <a:rPr lang="en-DE" sz="2200">
                <a:solidFill>
                  <a:schemeClr val="bg1">
                    <a:lumMod val="50000"/>
                  </a:schemeClr>
                </a:solidFill>
              </a:rPr>
              <a:t>January 2022</a:t>
            </a:r>
            <a:endParaRPr lang="de-DE" sz="22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5-30055_Office Template 2012 - 16x9 - White Background">
  <a:themeElements>
    <a:clrScheme name="PoSh">
      <a:dk1>
        <a:sysClr val="windowText" lastClr="000000"/>
      </a:dk1>
      <a:lt1>
        <a:sysClr val="window" lastClr="FFFFFF"/>
      </a:lt1>
      <a:dk2>
        <a:srgbClr val="012456"/>
      </a:dk2>
      <a:lt2>
        <a:srgbClr val="EAEAEA"/>
      </a:lt2>
      <a:accent1>
        <a:srgbClr val="012456"/>
      </a:accent1>
      <a:accent2>
        <a:srgbClr val="00BFFF"/>
      </a:accent2>
      <a:accent3>
        <a:srgbClr val="006400"/>
      </a:accent3>
      <a:accent4>
        <a:srgbClr val="8A2BE2"/>
      </a:accent4>
      <a:accent5>
        <a:srgbClr val="F9F1A5"/>
      </a:accent5>
      <a:accent6>
        <a:srgbClr val="F79646"/>
      </a:accent6>
      <a:hlink>
        <a:srgbClr val="262626"/>
      </a:hlink>
      <a:folHlink>
        <a:srgbClr val="595959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365 Template Orange.potx" id="{A418BC41-9312-4E81-974D-3B62BBA9F7CA}" vid="{6D227263-DACE-442F-8D98-551E7A302C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Office365 Template Orange</Template>
  <TotalTime>0</TotalTime>
  <Words>1803</Words>
  <Application>Microsoft Office PowerPoint</Application>
  <PresentationFormat>Benutzerdefiniert</PresentationFormat>
  <Paragraphs>328</Paragraphs>
  <Slides>42</Slides>
  <Notes>42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9" baseType="lpstr">
      <vt:lpstr>Arial</vt:lpstr>
      <vt:lpstr>Consolas</vt:lpstr>
      <vt:lpstr>Fira Code</vt:lpstr>
      <vt:lpstr>Segoe UI</vt:lpstr>
      <vt:lpstr>Segoe UI Light</vt:lpstr>
      <vt:lpstr>Wingdings</vt:lpstr>
      <vt:lpstr>5-30055_Office Template 2012 - 16x9 - White Background</vt:lpstr>
      <vt:lpstr>Start-DUPSUGMeeting -Date '2022-04-13 19:00'</vt:lpstr>
      <vt:lpstr>DUPSUG Easter 2022</vt:lpstr>
      <vt:lpstr>about_Session</vt:lpstr>
      <vt:lpstr>about_AppInstaller</vt:lpstr>
      <vt:lpstr>PowerPoint-Präsentation</vt:lpstr>
      <vt:lpstr> Definition of terms</vt:lpstr>
      <vt:lpstr>App Installer</vt:lpstr>
      <vt:lpstr>PowerPoint-Präsentation</vt:lpstr>
      <vt:lpstr>Pre/Post update in Win10 21H2 </vt:lpstr>
      <vt:lpstr>Versioning is not a problem *</vt:lpstr>
      <vt:lpstr>Pre/Post update in Win10 21H2 </vt:lpstr>
      <vt:lpstr>Versioning is not a problem *</vt:lpstr>
      <vt:lpstr>PowerPoint-Präsentation</vt:lpstr>
      <vt:lpstr>about_ModernApps</vt:lpstr>
      <vt:lpstr>The AppInstallerCLI.exe (aka winget.exe)</vt:lpstr>
      <vt:lpstr>WinGet.exe (prev. AppInstallerCLI.exe )</vt:lpstr>
      <vt:lpstr>PowerPoint-Präsentation</vt:lpstr>
      <vt:lpstr>Reparse points</vt:lpstr>
      <vt:lpstr>AppExec links and PwSh</vt:lpstr>
      <vt:lpstr>PowerPoint-Präsentation</vt:lpstr>
      <vt:lpstr>Create your own app execution aliases</vt:lpstr>
      <vt:lpstr>Create your own app execution aliases</vt:lpstr>
      <vt:lpstr>about_WinGet</vt:lpstr>
      <vt:lpstr>WinGet basics</vt:lpstr>
      <vt:lpstr>PowerPoint-Präsentation</vt:lpstr>
      <vt:lpstr>Scope: user vs machine</vt:lpstr>
      <vt:lpstr>Settings</vt:lpstr>
      <vt:lpstr>about_Manifests</vt:lpstr>
      <vt:lpstr>PowerPoint-Präsentation</vt:lpstr>
      <vt:lpstr>PowerPoint-Präsentation</vt:lpstr>
      <vt:lpstr>WinGetCreate: &lt;package&gt;.yaml</vt:lpstr>
      <vt:lpstr>&lt;package&gt;.locale.en-US.yaml</vt:lpstr>
      <vt:lpstr>&lt;package&gt;.installer.yaml</vt:lpstr>
      <vt:lpstr>PowerPoint-Präsentation</vt:lpstr>
      <vt:lpstr>about_Origins</vt:lpstr>
      <vt:lpstr>Keivan Beigi</vt:lpstr>
      <vt:lpstr>Keivan Beigi</vt:lpstr>
      <vt:lpstr>PowerPoint-Präsentation</vt:lpstr>
      <vt:lpstr>Manifests</vt:lpstr>
      <vt:lpstr>PowerPoint-Präsentation</vt:lpstr>
      <vt:lpstr>Standing on the shoulders of giants</vt:lpstr>
      <vt:lpstr>Bedankt voor je aandacht en prettige paasdagen!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2015-11-29T15:38:23Z</dcterms:created>
  <dcterms:modified xsi:type="dcterms:W3CDTF">2022-04-26T15:58:12Z</dcterms:modified>
</cp:coreProperties>
</file>