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880" r:id="rId5"/>
    <p:sldId id="1074" r:id="rId6"/>
    <p:sldId id="1112" r:id="rId7"/>
    <p:sldId id="1114" r:id="rId8"/>
    <p:sldId id="1115" r:id="rId9"/>
    <p:sldId id="1116" r:id="rId10"/>
    <p:sldId id="1117" r:id="rId11"/>
    <p:sldId id="1113" r:id="rId12"/>
    <p:sldId id="1111" r:id="rId13"/>
    <p:sldId id="1088" r:id="rId14"/>
    <p:sldId id="1108" r:id="rId15"/>
    <p:sldId id="1110" r:id="rId16"/>
    <p:sldId id="1084" r:id="rId17"/>
    <p:sldId id="1085" r:id="rId1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 id="1112"/>
            <p14:sldId id="1114"/>
            <p14:sldId id="1115"/>
            <p14:sldId id="1116"/>
            <p14:sldId id="1117"/>
            <p14:sldId id="1113"/>
            <p14:sldId id="1111"/>
            <p14:sldId id="1088"/>
            <p14:sldId id="1108"/>
            <p14:sldId id="1110"/>
            <p14:sldId id="1084"/>
            <p14:sldId id="108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A141A"/>
    <a:srgbClr val="007233"/>
    <a:srgbClr val="442359"/>
    <a:srgbClr val="FF8C00"/>
    <a:srgbClr val="0072C6"/>
    <a:srgbClr val="00188F"/>
    <a:srgbClr val="333333"/>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76" autoAdjust="0"/>
    <p:restoredTop sz="93055" autoAdjust="0"/>
  </p:normalViewPr>
  <p:slideViewPr>
    <p:cSldViewPr>
      <p:cViewPr varScale="1">
        <p:scale>
          <a:sx n="93" d="100"/>
          <a:sy n="93" d="100"/>
        </p:scale>
        <p:origin x="396"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9/3/2019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9/3/2019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D4A50-5F77-4BB0-88D7-B3CAD056EA45}"/>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az24scfc.aspx"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Generics, Collections, Iterators, and Regular Expressions</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en-US" dirty="0">
                <a:hlinkClick r:id="rId2"/>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endParaRPr lang="en-US" dirty="0"/>
          </a:p>
        </p:txBody>
      </p:sp>
      <p:sp>
        <p:nvSpPr>
          <p:cNvPr id="3" name="TextBox 2"/>
          <p:cNvSpPr txBox="1"/>
          <p:nvPr/>
        </p:nvSpPr>
        <p:spPr>
          <a:xfrm>
            <a:off x="1770416"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1770415" y="3107676"/>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4" name="Group 3"/>
          <p:cNvGrpSpPr/>
          <p:nvPr/>
        </p:nvGrpSpPr>
        <p:grpSpPr>
          <a:xfrm>
            <a:off x="273050" y="5626531"/>
            <a:ext cx="5502771" cy="572464"/>
            <a:chOff x="256797" y="4371310"/>
            <a:chExt cx="5502771" cy="572464"/>
          </a:xfrm>
        </p:grpSpPr>
        <p:sp>
          <p:nvSpPr>
            <p:cNvPr id="7" name="TextBox 6"/>
            <p:cNvSpPr txBox="1"/>
            <p:nvPr/>
          </p:nvSpPr>
          <p:spPr>
            <a:xfrm>
              <a:off x="256797"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4261722"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1906599" y="4371310"/>
              <a:ext cx="2203167"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LinkedList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10" name="TextBox 9"/>
          <p:cNvSpPr txBox="1"/>
          <p:nvPr/>
        </p:nvSpPr>
        <p:spPr>
          <a:xfrm>
            <a:off x="5026898" y="2587613"/>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5026898" y="4107072"/>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656365" y="2587613"/>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List&lt;T&gt;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233173" y="3680140"/>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4" name="TextBox 13"/>
          <p:cNvSpPr txBox="1"/>
          <p:nvPr/>
        </p:nvSpPr>
        <p:spPr>
          <a:xfrm>
            <a:off x="7092108" y="5209325"/>
            <a:ext cx="20621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5" name="Straight Arrow Connector 14"/>
          <p:cNvCxnSpPr>
            <a:stCxn id="12" idx="1"/>
            <a:endCxn id="10" idx="3"/>
          </p:cNvCxnSpPr>
          <p:nvPr/>
        </p:nvCxnSpPr>
        <p:spPr>
          <a:xfrm flipH="1">
            <a:off x="6524744" y="2873845"/>
            <a:ext cx="11316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1"/>
            <a:endCxn id="11" idx="3"/>
          </p:cNvCxnSpPr>
          <p:nvPr/>
        </p:nvCxnSpPr>
        <p:spPr>
          <a:xfrm flipH="1">
            <a:off x="6383680" y="3966372"/>
            <a:ext cx="849493" cy="42693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a:endCxn id="11" idx="3"/>
          </p:cNvCxnSpPr>
          <p:nvPr/>
        </p:nvCxnSpPr>
        <p:spPr>
          <a:xfrm flipH="1" flipV="1">
            <a:off x="6383680" y="4393304"/>
            <a:ext cx="708428" cy="110225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a:endCxn id="6" idx="2"/>
          </p:cNvCxnSpPr>
          <p:nvPr/>
        </p:nvCxnSpPr>
        <p:spPr>
          <a:xfrm flipH="1" flipV="1">
            <a:off x="2942531"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6" idx="2"/>
          </p:cNvCxnSpPr>
          <p:nvPr/>
        </p:nvCxnSpPr>
        <p:spPr>
          <a:xfrm flipH="1" flipV="1">
            <a:off x="2942531" y="3680140"/>
            <a:ext cx="81905"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6" idx="2"/>
          </p:cNvCxnSpPr>
          <p:nvPr/>
        </p:nvCxnSpPr>
        <p:spPr>
          <a:xfrm flipV="1">
            <a:off x="1021973"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3" idx="2"/>
          </p:cNvCxnSpPr>
          <p:nvPr/>
        </p:nvCxnSpPr>
        <p:spPr>
          <a:xfrm flipV="1">
            <a:off x="2942531"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1"/>
            <a:endCxn id="6" idx="3"/>
          </p:cNvCxnSpPr>
          <p:nvPr/>
        </p:nvCxnSpPr>
        <p:spPr>
          <a:xfrm flipH="1">
            <a:off x="4114646" y="2873845"/>
            <a:ext cx="912252"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1"/>
            <a:endCxn id="6" idx="3"/>
          </p:cNvCxnSpPr>
          <p:nvPr/>
        </p:nvCxnSpPr>
        <p:spPr>
          <a:xfrm flipH="1" flipV="1">
            <a:off x="4114646" y="3393908"/>
            <a:ext cx="912252" cy="99939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4519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r>
              <a:rPr lang="en-US" dirty="0"/>
              <a:t> 2</a:t>
            </a:r>
          </a:p>
        </p:txBody>
      </p:sp>
      <p:sp>
        <p:nvSpPr>
          <p:cNvPr id="3" name="TextBox 2"/>
          <p:cNvSpPr txBox="1"/>
          <p:nvPr/>
        </p:nvSpPr>
        <p:spPr>
          <a:xfrm>
            <a:off x="565118" y="1920560"/>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565118" y="312056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2758185" y="5626531"/>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Dictionary&lt;K,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5647662" y="5626531"/>
            <a:ext cx="34727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378084" y="1920560"/>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7" name="Straight Arrow Connector 26"/>
          <p:cNvCxnSpPr>
            <a:stCxn id="9" idx="0"/>
            <a:endCxn id="31" idx="2"/>
          </p:cNvCxnSpPr>
          <p:nvPr/>
        </p:nvCxnSpPr>
        <p:spPr>
          <a:xfrm flipH="1" flipV="1">
            <a:off x="6749246" y="4859189"/>
            <a:ext cx="634789"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31" idx="2"/>
          </p:cNvCxnSpPr>
          <p:nvPr/>
        </p:nvCxnSpPr>
        <p:spPr>
          <a:xfrm flipV="1">
            <a:off x="4071365" y="4859189"/>
            <a:ext cx="2677881"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737233" y="2493024"/>
            <a:ext cx="0" cy="61465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8964" y="3120567"/>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6" name="Straight Arrow Connector 25"/>
          <p:cNvCxnSpPr>
            <a:stCxn id="25" idx="0"/>
            <a:endCxn id="10" idx="2"/>
          </p:cNvCxnSpPr>
          <p:nvPr/>
        </p:nvCxnSpPr>
        <p:spPr>
          <a:xfrm flipH="1" flipV="1">
            <a:off x="6749246" y="2493024"/>
            <a:ext cx="0" cy="62754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65534" y="4286725"/>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32" name="Straight Arrow Connector 31"/>
          <p:cNvCxnSpPr>
            <a:stCxn id="31" idx="0"/>
            <a:endCxn id="25" idx="2"/>
          </p:cNvCxnSpPr>
          <p:nvPr/>
        </p:nvCxnSpPr>
        <p:spPr>
          <a:xfrm flipV="1">
            <a:off x="6749246" y="3693031"/>
            <a:ext cx="0" cy="59369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5" idx="1"/>
            <a:endCxn id="6" idx="3"/>
          </p:cNvCxnSpPr>
          <p:nvPr/>
        </p:nvCxnSpPr>
        <p:spPr>
          <a:xfrm flipH="1">
            <a:off x="2909349" y="3406799"/>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09349" y="2217116"/>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4939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System.Collections.Concurrent</a:t>
            </a:r>
            <a:endParaRPr lang="en-US" dirty="0"/>
          </a:p>
        </p:txBody>
      </p:sp>
      <p:sp>
        <p:nvSpPr>
          <p:cNvPr id="45" name="TextBox 44"/>
          <p:cNvSpPr txBox="1"/>
          <p:nvPr/>
        </p:nvSpPr>
        <p:spPr>
          <a:xfrm>
            <a:off x="2003942"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6" name="TextBox 45"/>
          <p:cNvSpPr txBox="1"/>
          <p:nvPr/>
        </p:nvSpPr>
        <p:spPr>
          <a:xfrm>
            <a:off x="875427" y="3134539"/>
            <a:ext cx="46012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IProducerConsumerCollection</a:t>
            </a:r>
            <a:r>
              <a:rPr lang="da-DK" sz="2000" dirty="0">
                <a:latin typeface="Consolas" panose="020B0609020204030204" pitchFamily="49" charset="0"/>
              </a:rPr>
              <a:t>&lt;T&gt;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8" name="TextBox 47"/>
          <p:cNvSpPr txBox="1"/>
          <p:nvPr/>
        </p:nvSpPr>
        <p:spPr>
          <a:xfrm>
            <a:off x="134312" y="5308124"/>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ConcurrentStack</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9" name="TextBox 48"/>
          <p:cNvSpPr txBox="1"/>
          <p:nvPr/>
        </p:nvSpPr>
        <p:spPr>
          <a:xfrm>
            <a:off x="3309313" y="5307089"/>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ConcurrentQueue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0" name="TextBox 49"/>
          <p:cNvSpPr txBox="1"/>
          <p:nvPr/>
        </p:nvSpPr>
        <p:spPr>
          <a:xfrm>
            <a:off x="1862877" y="6198995"/>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ConcurrentBag</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59" name="Straight Arrow Connector 58"/>
          <p:cNvCxnSpPr>
            <a:stCxn id="49" idx="0"/>
            <a:endCxn id="46" idx="2"/>
          </p:cNvCxnSpPr>
          <p:nvPr/>
        </p:nvCxnSpPr>
        <p:spPr>
          <a:xfrm flipH="1" flipV="1">
            <a:off x="3176057" y="3707003"/>
            <a:ext cx="1587501" cy="160008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0"/>
            <a:endCxn id="46" idx="2"/>
          </p:cNvCxnSpPr>
          <p:nvPr/>
        </p:nvCxnSpPr>
        <p:spPr>
          <a:xfrm flipV="1">
            <a:off x="3176057" y="3707003"/>
            <a:ext cx="0" cy="249199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0"/>
            <a:endCxn id="46" idx="2"/>
          </p:cNvCxnSpPr>
          <p:nvPr/>
        </p:nvCxnSpPr>
        <p:spPr>
          <a:xfrm flipV="1">
            <a:off x="1588557" y="3707003"/>
            <a:ext cx="1587500" cy="160112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0"/>
            <a:endCxn id="45" idx="2"/>
          </p:cNvCxnSpPr>
          <p:nvPr/>
        </p:nvCxnSpPr>
        <p:spPr>
          <a:xfrm flipV="1">
            <a:off x="3176057" y="2487571"/>
            <a:ext cx="1" cy="64696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63826" y="2554403"/>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2" name="TextBox 71"/>
          <p:cNvSpPr txBox="1"/>
          <p:nvPr/>
        </p:nvSpPr>
        <p:spPr>
          <a:xfrm>
            <a:off x="5029037" y="4045896"/>
            <a:ext cx="40370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ConcurrentDictionary</a:t>
            </a:r>
            <a:r>
              <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p>
        </p:txBody>
      </p:sp>
      <p:cxnSp>
        <p:nvCxnSpPr>
          <p:cNvPr id="73" name="Straight Arrow Connector 72"/>
          <p:cNvCxnSpPr>
            <a:stCxn id="72" idx="0"/>
            <a:endCxn id="71" idx="2"/>
          </p:cNvCxnSpPr>
          <p:nvPr/>
        </p:nvCxnSpPr>
        <p:spPr>
          <a:xfrm flipH="1" flipV="1">
            <a:off x="7047538" y="3126867"/>
            <a:ext cx="1" cy="91902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1664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0" y="295275"/>
            <a:ext cx="8778875" cy="917575"/>
          </a:xfrm>
          <a:ln/>
        </p:spPr>
        <p:txBody>
          <a:bodyPr/>
          <a:lstStyle/>
          <a:p>
            <a:r>
              <a:rPr lang="en-US" dirty="0"/>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13</a:t>
            </a:fld>
            <a:endParaRPr lang="da-DK"/>
          </a:p>
        </p:txBody>
      </p:sp>
      <p:graphicFrame>
        <p:nvGraphicFramePr>
          <p:cNvPr id="50178" name="Group 2"/>
          <p:cNvGraphicFramePr>
            <a:graphicFrameLocks noGrp="1"/>
          </p:cNvGraphicFramePr>
          <p:nvPr>
            <p:extLst>
              <p:ext uri="{D42A27DB-BD31-4B8C-83A1-F6EECF244321}">
                <p14:modId xmlns:p14="http://schemas.microsoft.com/office/powerpoint/2010/main" val="2125153496"/>
              </p:ext>
            </p:extLst>
          </p:nvPr>
        </p:nvGraphicFramePr>
        <p:xfrm>
          <a:off x="1320846" y="1302726"/>
          <a:ext cx="6684872" cy="5245896"/>
        </p:xfrm>
        <a:graphic>
          <a:graphicData uri="http://schemas.openxmlformats.org/drawingml/2006/table">
            <a:tbl>
              <a:tblPr/>
              <a:tblGrid>
                <a:gridCol w="784380">
                  <a:extLst>
                    <a:ext uri="{9D8B030D-6E8A-4147-A177-3AD203B41FA5}">
                      <a16:colId xmlns:a16="http://schemas.microsoft.com/office/drawing/2014/main" val="1124367644"/>
                    </a:ext>
                  </a:extLst>
                </a:gridCol>
                <a:gridCol w="5900492">
                  <a:extLst>
                    <a:ext uri="{9D8B030D-6E8A-4147-A177-3AD203B41FA5}">
                      <a16:colId xmlns:a16="http://schemas.microsoft.com/office/drawing/2014/main" val="157934860"/>
                    </a:ext>
                  </a:extLst>
                </a:gridCol>
              </a:tblGrid>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179834"/>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Once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91737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one time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01816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single character (not \n)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880689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whitespace character (e.g. tab)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0906646"/>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non-whitespace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6116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Word boundary</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11486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boundary position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354511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word character (a-z, A-Z, 0-9)</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8464510"/>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0429973"/>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Start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2579565"/>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End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32042"/>
                  </a:ext>
                </a:extLst>
              </a:tr>
            </a:tbl>
          </a:graphicData>
        </a:graphic>
      </p:graphicFrame>
    </p:spTree>
    <p:extLst>
      <p:ext uri="{BB962C8B-B14F-4D97-AF65-F5344CB8AC3E}">
        <p14:creationId xmlns:p14="http://schemas.microsoft.com/office/powerpoint/2010/main" val="39939045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0" y="295275"/>
            <a:ext cx="8778875" cy="917575"/>
          </a:xfrm>
          <a:ln/>
        </p:spPr>
        <p:txBody>
          <a:bodyPr/>
          <a:lstStyle/>
          <a:p>
            <a:r>
              <a:rPr lang="en-US"/>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14</a:t>
            </a:fld>
            <a:endParaRPr lang="da-DK"/>
          </a:p>
        </p:txBody>
      </p:sp>
      <p:graphicFrame>
        <p:nvGraphicFramePr>
          <p:cNvPr id="51203" name="Group 3"/>
          <p:cNvGraphicFramePr>
            <a:graphicFrameLocks noGrp="1"/>
          </p:cNvGraphicFramePr>
          <p:nvPr>
            <p:extLst>
              <p:ext uri="{D42A27DB-BD31-4B8C-83A1-F6EECF244321}">
                <p14:modId xmlns:p14="http://schemas.microsoft.com/office/powerpoint/2010/main" val="1781596996"/>
              </p:ext>
            </p:extLst>
          </p:nvPr>
        </p:nvGraphicFramePr>
        <p:xfrm>
          <a:off x="1010054" y="1485604"/>
          <a:ext cx="7296209" cy="4398900"/>
        </p:xfrm>
        <a:graphic>
          <a:graphicData uri="http://schemas.openxmlformats.org/drawingml/2006/table">
            <a:tbl>
              <a:tblPr/>
              <a:tblGrid>
                <a:gridCol w="3109057">
                  <a:extLst>
                    <a:ext uri="{9D8B030D-6E8A-4147-A177-3AD203B41FA5}">
                      <a16:colId xmlns:a16="http://schemas.microsoft.com/office/drawing/2014/main" val="1342599459"/>
                    </a:ext>
                  </a:extLst>
                </a:gridCol>
                <a:gridCol w="4187152">
                  <a:extLst>
                    <a:ext uri="{9D8B030D-6E8A-4147-A177-3AD203B41FA5}">
                      <a16:colId xmlns:a16="http://schemas.microsoft.com/office/drawing/2014/main" val="2412888391"/>
                    </a:ext>
                  </a:extLst>
                </a:gridCol>
              </a:tblGrid>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[1c]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matches character ‘1’ or ‘c’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499546"/>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lower-case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1676565"/>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94587"/>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integer numbers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4855990"/>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floating point</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0737158"/>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[0-2][0-9]:[0-5][0-9]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time e.g. 12:34</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5021187"/>
                  </a:ext>
                </a:extLst>
              </a:tr>
            </a:tbl>
          </a:graphicData>
        </a:graphic>
      </p:graphicFrame>
      <p:sp>
        <p:nvSpPr>
          <p:cNvPr id="51241" name="Rectangle 41"/>
          <p:cNvSpPr>
            <a:spLocks/>
          </p:cNvSpPr>
          <p:nvPr/>
        </p:nvSpPr>
        <p:spPr bwMode="auto">
          <a:xfrm>
            <a:off x="464745" y="6436067"/>
            <a:ext cx="5784589" cy="28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836" u="sng" dirty="0">
                <a:ea typeface="Gill Sans" charset="0"/>
                <a:cs typeface="Gill Sans" charset="0"/>
                <a:hlinkClick r:id="rId2"/>
              </a:rPr>
              <a:t>http://msdn.microsoft.com/en-us/library/az24scfc.aspx</a:t>
            </a:r>
            <a:endParaRPr lang="en-US" sz="1836" u="sng" dirty="0">
              <a:ea typeface="Gill Sans" charset="0"/>
              <a:cs typeface="Gill Sans" charset="0"/>
            </a:endParaRPr>
          </a:p>
        </p:txBody>
      </p:sp>
    </p:spTree>
    <p:extLst>
      <p:ext uri="{BB962C8B-B14F-4D97-AF65-F5344CB8AC3E}">
        <p14:creationId xmlns:p14="http://schemas.microsoft.com/office/powerpoint/2010/main" val="30356511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1228727"/>
            <a:ext cx="8778240" cy="1354146"/>
          </a:xfrm>
        </p:spPr>
        <p:txBody>
          <a:bodyPr/>
          <a:lstStyle/>
          <a:p>
            <a:r>
              <a:rPr lang="en-US" dirty="0"/>
              <a:t>Agenda</a:t>
            </a:r>
          </a:p>
        </p:txBody>
      </p:sp>
      <p:sp>
        <p:nvSpPr>
          <p:cNvPr id="3" name="Rectangle 2"/>
          <p:cNvSpPr/>
          <p:nvPr/>
        </p:nvSpPr>
        <p:spPr>
          <a:xfrm>
            <a:off x="269384" y="3030232"/>
            <a:ext cx="8230091" cy="2265236"/>
          </a:xfrm>
          <a:prstGeom prst="rect">
            <a:avLst/>
          </a:prstGeom>
        </p:spPr>
        <p:txBody>
          <a:bodyPr wrap="square" lIns="182880" tIns="146304" rIns="182880" bIns="146304">
            <a:spAutoFit/>
          </a:bodyPr>
          <a:lstStyle/>
          <a:p>
            <a:r>
              <a:rPr lang="en-US" sz="3200" dirty="0">
                <a:latin typeface="+mj-lt"/>
              </a:rPr>
              <a:t>Generics</a:t>
            </a:r>
          </a:p>
          <a:p>
            <a:r>
              <a:rPr lang="en-US" sz="3200" dirty="0">
                <a:latin typeface="+mj-lt"/>
              </a:rPr>
              <a:t>Iterators, enumerators, and enumerations</a:t>
            </a:r>
          </a:p>
          <a:p>
            <a:r>
              <a:rPr lang="en-US" sz="3200" dirty="0">
                <a:latin typeface="+mj-lt"/>
              </a:rPr>
              <a:t>Collections</a:t>
            </a:r>
          </a:p>
          <a:p>
            <a:r>
              <a:rPr lang="en-US" sz="3200" dirty="0">
                <a:latin typeface="+mj-lt"/>
              </a:rPr>
              <a:t>Regular Expressions</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Generics</a:t>
            </a:r>
          </a:p>
        </p:txBody>
      </p:sp>
      <p:sp>
        <p:nvSpPr>
          <p:cNvPr id="3" name="Rectangle 2"/>
          <p:cNvSpPr/>
          <p:nvPr/>
        </p:nvSpPr>
        <p:spPr>
          <a:xfrm>
            <a:off x="269384" y="2308555"/>
            <a:ext cx="8230091" cy="3681008"/>
          </a:xfrm>
          <a:prstGeom prst="rect">
            <a:avLst/>
          </a:prstGeom>
        </p:spPr>
        <p:txBody>
          <a:bodyPr wrap="square" lIns="182880" tIns="146304" rIns="182880" bIns="146304">
            <a:spAutoFit/>
          </a:bodyPr>
          <a:lstStyle/>
          <a:p>
            <a:r>
              <a:rPr lang="en-US" sz="4400" dirty="0">
                <a:latin typeface="+mj-lt"/>
              </a:rPr>
              <a:t>“Parametric Polymorphism”</a:t>
            </a:r>
          </a:p>
          <a:p>
            <a:r>
              <a:rPr lang="en-US" sz="4400" dirty="0">
                <a:latin typeface="+mj-lt"/>
              </a:rPr>
              <a:t>Built-in</a:t>
            </a:r>
          </a:p>
          <a:p>
            <a:r>
              <a:rPr lang="en-US" sz="4400" dirty="0">
                <a:latin typeface="+mj-lt"/>
              </a:rPr>
              <a:t>Create your own?</a:t>
            </a:r>
          </a:p>
          <a:p>
            <a:r>
              <a:rPr lang="en-US" sz="4400" dirty="0">
                <a:latin typeface="+mj-lt"/>
              </a:rPr>
              <a:t>Type Constraints</a:t>
            </a:r>
          </a:p>
          <a:p>
            <a:r>
              <a:rPr lang="en-US" sz="4400">
                <a:latin typeface="+mj-lt"/>
              </a:rPr>
              <a:t>(Co- and contravariance)</a:t>
            </a:r>
            <a:endParaRPr lang="en-US" sz="4400" dirty="0">
              <a:latin typeface="+mj-lt"/>
            </a:endParaRPr>
          </a:p>
        </p:txBody>
      </p:sp>
    </p:spTree>
    <p:extLst>
      <p:ext uri="{BB962C8B-B14F-4D97-AF65-F5344CB8AC3E}">
        <p14:creationId xmlns:p14="http://schemas.microsoft.com/office/powerpoint/2010/main" val="259550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60B2D6-A177-405E-AB62-78947783773C}"/>
              </a:ext>
            </a:extLst>
          </p:cNvPr>
          <p:cNvSpPr txBox="1"/>
          <p:nvPr/>
        </p:nvSpPr>
        <p:spPr>
          <a:xfrm>
            <a:off x="1973121" y="1028409"/>
            <a:ext cx="5380319" cy="794064"/>
          </a:xfrm>
          <a:prstGeom prst="rect">
            <a:avLst/>
          </a:prstGeom>
          <a:noFill/>
        </p:spPr>
        <p:txBody>
          <a:bodyPr wrap="none" lIns="182880" tIns="146304" rIns="182880" bIns="146304" rtlCol="0">
            <a:spAutoFit/>
          </a:bodyPr>
          <a:lstStyle/>
          <a:p>
            <a:pPr>
              <a:lnSpc>
                <a:spcPct val="90000"/>
              </a:lnSpc>
            </a:pPr>
            <a:r>
              <a:rPr lang="en-US" sz="3600" dirty="0" err="1">
                <a:gradFill>
                  <a:gsLst>
                    <a:gs pos="2917">
                      <a:schemeClr val="tx1"/>
                    </a:gs>
                    <a:gs pos="30000">
                      <a:schemeClr val="tx1"/>
                    </a:gs>
                  </a:gsLst>
                  <a:lin ang="5400000" scaled="0"/>
                </a:gradFill>
                <a:latin typeface="Consolas" panose="020B0609020204030204" pitchFamily="49" charset="0"/>
              </a:rPr>
              <a:t>ArrayList</a:t>
            </a:r>
            <a:r>
              <a:rPr lang="en-US" sz="3600" dirty="0">
                <a:gradFill>
                  <a:gsLst>
                    <a:gs pos="2917">
                      <a:schemeClr val="tx1"/>
                    </a:gs>
                    <a:gs pos="30000">
                      <a:schemeClr val="tx1"/>
                    </a:gs>
                  </a:gsLst>
                  <a:lin ang="5400000" scaled="0"/>
                </a:gradFill>
                <a:latin typeface="Consolas" panose="020B0609020204030204" pitchFamily="49" charset="0"/>
              </a:rPr>
              <a:t> </a:t>
            </a:r>
            <a:r>
              <a:rPr lang="en-US" sz="3600" dirty="0">
                <a:gradFill>
                  <a:gsLst>
                    <a:gs pos="2917">
                      <a:schemeClr val="tx1"/>
                    </a:gs>
                    <a:gs pos="30000">
                      <a:schemeClr val="tx1"/>
                    </a:gs>
                  </a:gsLst>
                  <a:lin ang="5400000" scaled="0"/>
                </a:gradFill>
                <a:latin typeface="Consolas" panose="020B0609020204030204" pitchFamily="49" charset="0"/>
                <a:sym typeface="Wingdings" panose="05000000000000000000" pitchFamily="2" charset="2"/>
              </a:rPr>
              <a:t> List&lt;T&gt;</a:t>
            </a:r>
            <a:endParaRPr lang="en-US" sz="3600" dirty="0">
              <a:gradFill>
                <a:gsLst>
                  <a:gs pos="2917">
                    <a:schemeClr val="tx1"/>
                  </a:gs>
                  <a:gs pos="30000">
                    <a:schemeClr val="tx1"/>
                  </a:gs>
                </a:gsLst>
                <a:lin ang="5400000" scaled="0"/>
              </a:gradFill>
              <a:latin typeface="Consolas" panose="020B0609020204030204" pitchFamily="49" charset="0"/>
            </a:endParaRPr>
          </a:p>
        </p:txBody>
      </p:sp>
      <p:sp>
        <p:nvSpPr>
          <p:cNvPr id="6" name="Rectangle 5">
            <a:extLst>
              <a:ext uri="{FF2B5EF4-FFF2-40B4-BE49-F238E27FC236}">
                <a16:creationId xmlns:a16="http://schemas.microsoft.com/office/drawing/2014/main" id="{BDF3FBDC-23D5-4EFC-8C23-C0FCF522587F}"/>
              </a:ext>
            </a:extLst>
          </p:cNvPr>
          <p:cNvSpPr/>
          <p:nvPr/>
        </p:nvSpPr>
        <p:spPr>
          <a:xfrm>
            <a:off x="1097160" y="2204602"/>
            <a:ext cx="7130656" cy="3416320"/>
          </a:xfrm>
          <a:prstGeom prst="rect">
            <a:avLst/>
          </a:prstGeom>
        </p:spPr>
        <p:txBody>
          <a:bodyPr wrap="square">
            <a:spAutoFit/>
          </a:bodyPr>
          <a:lstStyle/>
          <a:p>
            <a:r>
              <a:rPr lang="en-US" sz="2400" dirty="0">
                <a:solidFill>
                  <a:srgbClr val="008000"/>
                </a:solidFill>
                <a:latin typeface="Consolas" panose="020B0609020204030204" pitchFamily="49" charset="0"/>
              </a:rPr>
              <a:t>// Non-generic</a:t>
            </a:r>
            <a:endParaRPr lang="en-US" sz="2400" dirty="0">
              <a:solidFill>
                <a:srgbClr val="000000"/>
              </a:solidFill>
              <a:latin typeface="Consolas" panose="020B0609020204030204" pitchFamily="49" charset="0"/>
            </a:endParaRPr>
          </a:p>
          <a:p>
            <a:r>
              <a:rPr lang="en-US" sz="2400" dirty="0" err="1">
                <a:solidFill>
                  <a:srgbClr val="267F99"/>
                </a:solidFill>
                <a:latin typeface="Consolas" panose="020B0609020204030204" pitchFamily="49" charset="0"/>
              </a:rPr>
              <a:t>IList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list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ArrayList</a:t>
            </a:r>
            <a:r>
              <a:rPr lang="en-US" sz="2400" dirty="0">
                <a:solidFill>
                  <a:srgbClr val="000000"/>
                </a:solidFill>
                <a:latin typeface="Consolas" panose="020B0609020204030204" pitchFamily="49" charset="0"/>
              </a:rPr>
              <a:t>();</a:t>
            </a:r>
          </a:p>
          <a:p>
            <a:r>
              <a:rPr lang="en-US" sz="2400" dirty="0" err="1">
                <a:solidFill>
                  <a:srgbClr val="001080"/>
                </a:solidFill>
                <a:latin typeface="Consolas" panose="020B0609020204030204" pitchFamily="49" charset="0"/>
              </a:rPr>
              <a:t>list</a:t>
            </a:r>
            <a:r>
              <a:rPr lang="en-US" sz="2400" dirty="0" err="1">
                <a:solidFill>
                  <a:srgbClr val="000000"/>
                </a:solidFill>
                <a:latin typeface="Consolas" panose="020B0609020204030204" pitchFamily="49" charset="0"/>
              </a:rPr>
              <a:t>.</a:t>
            </a:r>
            <a:r>
              <a:rPr lang="en-US" sz="2400" dirty="0" err="1">
                <a:solidFill>
                  <a:srgbClr val="795E26"/>
                </a:solidFill>
                <a:latin typeface="Consolas" panose="020B0609020204030204" pitchFamily="49" charset="0"/>
              </a:rPr>
              <a:t>Add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list</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a:solidFill>
                  <a:srgbClr val="008000"/>
                </a:solidFill>
                <a:latin typeface="Consolas" panose="020B0609020204030204" pitchFamily="49" charset="0"/>
              </a:rPr>
              <a:t>// Generic</a:t>
            </a:r>
            <a:endParaRPr lang="en-US" sz="2400" dirty="0">
              <a:solidFill>
                <a:srgbClr val="000000"/>
              </a:solidFill>
              <a:latin typeface="Consolas" panose="020B0609020204030204" pitchFamily="49" charset="0"/>
            </a:endParaRPr>
          </a:p>
          <a:p>
            <a:r>
              <a:rPr lang="en-US" sz="2400" dirty="0" err="1">
                <a:solidFill>
                  <a:srgbClr val="267F99"/>
                </a:solidFill>
                <a:latin typeface="Consolas" panose="020B0609020204030204" pitchFamily="49" charset="0"/>
              </a:rPr>
              <a:t>IList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&gt; </a:t>
            </a:r>
            <a:r>
              <a:rPr lang="en-US" sz="2400" dirty="0">
                <a:solidFill>
                  <a:srgbClr val="001080"/>
                </a:solidFill>
                <a:latin typeface="Consolas" panose="020B0609020204030204" pitchFamily="49" charset="0"/>
              </a:rPr>
              <a:t>list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List</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&gt;();</a:t>
            </a:r>
          </a:p>
          <a:p>
            <a:r>
              <a:rPr lang="en-US" sz="2400" dirty="0" err="1">
                <a:solidFill>
                  <a:srgbClr val="001080"/>
                </a:solidFill>
                <a:latin typeface="Consolas" panose="020B0609020204030204" pitchFamily="49" charset="0"/>
              </a:rPr>
              <a:t>list</a:t>
            </a:r>
            <a:r>
              <a:rPr lang="en-US" sz="2400" dirty="0" err="1">
                <a:solidFill>
                  <a:srgbClr val="000000"/>
                </a:solidFill>
                <a:latin typeface="Consolas" panose="020B0609020204030204" pitchFamily="49" charset="0"/>
              </a:rPr>
              <a:t>.</a:t>
            </a:r>
            <a:r>
              <a:rPr lang="en-US" sz="2400" dirty="0" err="1">
                <a:solidFill>
                  <a:srgbClr val="795E26"/>
                </a:solidFill>
                <a:latin typeface="Consolas" panose="020B0609020204030204" pitchFamily="49" charset="0"/>
              </a:rPr>
              <a:t>Add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001080"/>
                </a:solidFill>
                <a:latin typeface="Consolas" panose="020B0609020204030204" pitchFamily="49" charset="0"/>
              </a:rPr>
              <a:t>list</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09849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3393-27E4-4E83-8203-02D31D6759C9}"/>
              </a:ext>
            </a:extLst>
          </p:cNvPr>
          <p:cNvSpPr>
            <a:spLocks noGrp="1"/>
          </p:cNvSpPr>
          <p:nvPr>
            <p:ph type="title"/>
          </p:nvPr>
        </p:nvSpPr>
        <p:spPr/>
        <p:txBody>
          <a:bodyPr/>
          <a:lstStyle/>
          <a:p>
            <a:r>
              <a:rPr lang="en-US" dirty="0"/>
              <a:t>Create your own generic class</a:t>
            </a:r>
          </a:p>
        </p:txBody>
      </p:sp>
      <p:sp>
        <p:nvSpPr>
          <p:cNvPr id="3" name="Rectangle 2">
            <a:extLst>
              <a:ext uri="{FF2B5EF4-FFF2-40B4-BE49-F238E27FC236}">
                <a16:creationId xmlns:a16="http://schemas.microsoft.com/office/drawing/2014/main" id="{13349FD0-0A09-429A-A309-171B99FE7641}"/>
              </a:ext>
            </a:extLst>
          </p:cNvPr>
          <p:cNvSpPr/>
          <p:nvPr/>
        </p:nvSpPr>
        <p:spPr>
          <a:xfrm>
            <a:off x="1690719" y="1942799"/>
            <a:ext cx="5943536" cy="3785652"/>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MyStack</a:t>
            </a:r>
            <a:r>
              <a:rPr lang="en-US" sz="2400" dirty="0">
                <a:solidFill>
                  <a:srgbClr val="000000"/>
                </a:solidFill>
                <a:latin typeface="Consolas" panose="020B0609020204030204" pitchFamily="49" charset="0"/>
              </a:rPr>
              <a:t>&lt;</a:t>
            </a:r>
            <a:r>
              <a:rPr lang="en-US" sz="2400" dirty="0">
                <a:solidFill>
                  <a:srgbClr val="267F99"/>
                </a:solidFill>
                <a:latin typeface="Consolas" panose="020B0609020204030204" pitchFamily="49" charset="0"/>
              </a:rPr>
              <a:t>T</a:t>
            </a:r>
            <a:r>
              <a:rPr lang="en-US" sz="2400" dirty="0">
                <a:solidFill>
                  <a:srgbClr val="000000"/>
                </a:solidFill>
                <a:latin typeface="Consolas" panose="020B0609020204030204" pitchFamily="49" charset="0"/>
              </a:rPr>
              <a:t>&gt;</a:t>
            </a:r>
          </a:p>
          <a:p>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    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Clear</a:t>
            </a:r>
            <a:r>
              <a:rPr lang="en-US" sz="2400" dirty="0">
                <a:solidFill>
                  <a:srgbClr val="000000"/>
                </a:solidFill>
                <a:latin typeface="Consolas" panose="020B0609020204030204" pitchFamily="49" charset="0"/>
              </a:rPr>
              <a:t>() { }</a:t>
            </a:r>
          </a:p>
          <a:p>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T</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Peek</a:t>
            </a:r>
            <a:r>
              <a:rPr lang="en-US" sz="2400" dirty="0">
                <a:solidFill>
                  <a:srgbClr val="000000"/>
                </a:solidFill>
                <a:latin typeface="Consolas" panose="020B0609020204030204" pitchFamily="49" charset="0"/>
              </a:rPr>
              <a:t>() { }</a:t>
            </a:r>
          </a:p>
          <a:p>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T</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Pop</a:t>
            </a:r>
            <a:r>
              <a:rPr lang="en-US" sz="2400" dirty="0">
                <a:solidFill>
                  <a:srgbClr val="000000"/>
                </a:solidFill>
                <a:latin typeface="Consolas" panose="020B0609020204030204" pitchFamily="49" charset="0"/>
              </a:rPr>
              <a:t>() { }</a:t>
            </a:r>
          </a:p>
          <a:p>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Push</a:t>
            </a:r>
            <a:r>
              <a:rPr lang="en-US" sz="2400" dirty="0">
                <a:solidFill>
                  <a:srgbClr val="000000"/>
                </a:solidFill>
                <a:latin typeface="Consolas" panose="020B0609020204030204" pitchFamily="49" charset="0"/>
              </a:rPr>
              <a:t>(</a:t>
            </a:r>
            <a:r>
              <a:rPr lang="en-US" sz="2400" dirty="0">
                <a:solidFill>
                  <a:srgbClr val="267F99"/>
                </a:solidFill>
                <a:latin typeface="Consolas" panose="020B0609020204030204" pitchFamily="49" charset="0"/>
              </a:rPr>
              <a:t>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item</a:t>
            </a:r>
            <a:r>
              <a:rPr lang="en-US" sz="2400" dirty="0">
                <a:solidFill>
                  <a:srgbClr val="000000"/>
                </a:solidFill>
                <a:latin typeface="Consolas" panose="020B0609020204030204" pitchFamily="49" charset="0"/>
              </a:rPr>
              <a:t>) { }</a:t>
            </a:r>
          </a:p>
          <a:p>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250369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3393-27E4-4E83-8203-02D31D6759C9}"/>
              </a:ext>
            </a:extLst>
          </p:cNvPr>
          <p:cNvSpPr>
            <a:spLocks noGrp="1"/>
          </p:cNvSpPr>
          <p:nvPr>
            <p:ph type="title"/>
          </p:nvPr>
        </p:nvSpPr>
        <p:spPr/>
        <p:txBody>
          <a:bodyPr/>
          <a:lstStyle/>
          <a:p>
            <a:r>
              <a:rPr lang="en-US" dirty="0"/>
              <a:t>Create your own generic method</a:t>
            </a:r>
          </a:p>
        </p:txBody>
      </p:sp>
      <p:sp>
        <p:nvSpPr>
          <p:cNvPr id="4" name="Rectangle 3">
            <a:extLst>
              <a:ext uri="{FF2B5EF4-FFF2-40B4-BE49-F238E27FC236}">
                <a16:creationId xmlns:a16="http://schemas.microsoft.com/office/drawing/2014/main" id="{4170100C-0A4A-4635-BDE2-573E29B42A7A}"/>
              </a:ext>
            </a:extLst>
          </p:cNvPr>
          <p:cNvSpPr/>
          <p:nvPr/>
        </p:nvSpPr>
        <p:spPr>
          <a:xfrm>
            <a:off x="1188599" y="3174098"/>
            <a:ext cx="6947778" cy="461665"/>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Serialize</a:t>
            </a:r>
            <a:r>
              <a:rPr lang="en-US" sz="2400" dirty="0">
                <a:solidFill>
                  <a:srgbClr val="000000"/>
                </a:solidFill>
                <a:latin typeface="Consolas" panose="020B0609020204030204" pitchFamily="49" charset="0"/>
              </a:rPr>
              <a:t>&lt;</a:t>
            </a:r>
            <a:r>
              <a:rPr lang="en-US" sz="2400" dirty="0">
                <a:solidFill>
                  <a:srgbClr val="267F99"/>
                </a:solidFill>
                <a:latin typeface="Consolas" panose="020B0609020204030204" pitchFamily="49" charset="0"/>
              </a:rPr>
              <a:t>T</a:t>
            </a:r>
            <a:r>
              <a:rPr lang="en-US" sz="2400" dirty="0">
                <a:solidFill>
                  <a:srgbClr val="000000"/>
                </a:solidFill>
                <a:latin typeface="Consolas" panose="020B0609020204030204" pitchFamily="49" charset="0"/>
              </a:rPr>
              <a:t>&gt;(</a:t>
            </a:r>
            <a:r>
              <a:rPr lang="en-US" sz="2400" dirty="0">
                <a:solidFill>
                  <a:srgbClr val="267F99"/>
                </a:solidFill>
                <a:latin typeface="Consolas" panose="020B0609020204030204" pitchFamily="49" charset="0"/>
              </a:rPr>
              <a:t>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obj</a:t>
            </a:r>
            <a:r>
              <a:rPr lang="en-US" sz="2400" dirty="0">
                <a:solidFill>
                  <a:srgbClr val="000000"/>
                </a:solidFill>
                <a:latin typeface="Consolas" panose="020B0609020204030204" pitchFamily="49" charset="0"/>
              </a:rPr>
              <a:t>) {}</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654791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6F25-6D4A-4120-B302-1AB4902302FD}"/>
              </a:ext>
            </a:extLst>
          </p:cNvPr>
          <p:cNvSpPr>
            <a:spLocks noGrp="1"/>
          </p:cNvSpPr>
          <p:nvPr>
            <p:ph type="title"/>
          </p:nvPr>
        </p:nvSpPr>
        <p:spPr/>
        <p:txBody>
          <a:bodyPr/>
          <a:lstStyle/>
          <a:p>
            <a:r>
              <a:rPr lang="da-DK" dirty="0"/>
              <a:t>Type constraints</a:t>
            </a:r>
            <a:endParaRPr lang="en-US" dirty="0"/>
          </a:p>
        </p:txBody>
      </p:sp>
      <p:sp>
        <p:nvSpPr>
          <p:cNvPr id="3" name="Rectangle 2">
            <a:extLst>
              <a:ext uri="{FF2B5EF4-FFF2-40B4-BE49-F238E27FC236}">
                <a16:creationId xmlns:a16="http://schemas.microsoft.com/office/drawing/2014/main" id="{78AEEFFD-1C05-46E3-9D1B-7C184794CCDD}"/>
              </a:ext>
            </a:extLst>
          </p:cNvPr>
          <p:cNvSpPr/>
          <p:nvPr/>
        </p:nvSpPr>
        <p:spPr>
          <a:xfrm>
            <a:off x="457087" y="1927603"/>
            <a:ext cx="8410802" cy="4893647"/>
          </a:xfrm>
          <a:prstGeom prst="rect">
            <a:avLst/>
          </a:prstGeom>
        </p:spPr>
        <p:txBody>
          <a:bodyPr wrap="square">
            <a:spAutoFit/>
          </a:bodyPr>
          <a:lstStyle/>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MyConstrainedGenericClass</a:t>
            </a:r>
            <a:r>
              <a:rPr lang="en-US" sz="2400" dirty="0">
                <a:solidFill>
                  <a:srgbClr val="000000"/>
                </a:solidFill>
                <a:latin typeface="Consolas" panose="020B0609020204030204" pitchFamily="49" charset="0"/>
              </a:rPr>
              <a:t>&lt;</a:t>
            </a:r>
            <a:r>
              <a:rPr lang="en-US" sz="2400" dirty="0">
                <a:solidFill>
                  <a:srgbClr val="267F99"/>
                </a:solidFill>
                <a:latin typeface="Consolas" panose="020B0609020204030204" pitchFamily="49" charset="0"/>
              </a:rPr>
              <a:t>T</a:t>
            </a:r>
            <a:r>
              <a:rPr lang="en-US" sz="2400" dirty="0">
                <a:solidFill>
                  <a:srgbClr val="000000"/>
                </a:solidFill>
                <a:latin typeface="Consolas" panose="020B0609020204030204" pitchFamily="49" charset="0"/>
              </a:rPr>
              <a:t>&gt;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where</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 }</a:t>
            </a:r>
          </a:p>
          <a:p>
            <a:br>
              <a:rPr lang="en-US" sz="2400" dirty="0">
                <a:solidFill>
                  <a:srgbClr val="000000"/>
                </a:solidFill>
                <a:latin typeface="Consolas" panose="020B0609020204030204" pitchFamily="49" charset="0"/>
              </a:rPr>
            </a:b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MyConstrainedGenericClass</a:t>
            </a:r>
            <a:r>
              <a:rPr lang="en-US" sz="2400" dirty="0">
                <a:solidFill>
                  <a:srgbClr val="000000"/>
                </a:solidFill>
                <a:latin typeface="Consolas" panose="020B0609020204030204" pitchFamily="49" charset="0"/>
              </a:rPr>
              <a:t>&lt;</a:t>
            </a:r>
            <a:r>
              <a:rPr lang="en-US" sz="2400" dirty="0">
                <a:solidFill>
                  <a:srgbClr val="267F99"/>
                </a:solidFill>
                <a:latin typeface="Consolas" panose="020B0609020204030204" pitchFamily="49" charset="0"/>
              </a:rPr>
              <a:t>T</a:t>
            </a:r>
            <a:r>
              <a:rPr lang="en-US" sz="2400" dirty="0">
                <a:solidFill>
                  <a:srgbClr val="000000"/>
                </a:solidFill>
                <a:latin typeface="Consolas" panose="020B0609020204030204" pitchFamily="49" charset="0"/>
              </a:rPr>
              <a:t>&gt;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where</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struct</a:t>
            </a:r>
            <a:r>
              <a:rPr lang="en-US" sz="2400" dirty="0">
                <a:solidFill>
                  <a:srgbClr val="000000"/>
                </a:solidFill>
                <a:latin typeface="Consolas" panose="020B0609020204030204" pitchFamily="49" charset="0"/>
              </a:rPr>
              <a:t> { }</a:t>
            </a:r>
          </a:p>
          <a:p>
            <a:br>
              <a:rPr lang="en-US" sz="2400" dirty="0">
                <a:solidFill>
                  <a:srgbClr val="000000"/>
                </a:solidFill>
                <a:latin typeface="Consolas" panose="020B0609020204030204" pitchFamily="49" charset="0"/>
              </a:rPr>
            </a:b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267F99"/>
                </a:solidFill>
                <a:latin typeface="Consolas" panose="020B0609020204030204" pitchFamily="49" charset="0"/>
              </a:rPr>
              <a:t>MyConstrainedGenericClass</a:t>
            </a:r>
            <a:r>
              <a:rPr lang="en-US" sz="2400" dirty="0">
                <a:solidFill>
                  <a:srgbClr val="000000"/>
                </a:solidFill>
                <a:latin typeface="Consolas" panose="020B0609020204030204" pitchFamily="49" charset="0"/>
              </a:rPr>
              <a:t>&lt;</a:t>
            </a:r>
            <a:r>
              <a:rPr lang="en-US" sz="2400" dirty="0">
                <a:solidFill>
                  <a:srgbClr val="267F99"/>
                </a:solidFill>
                <a:latin typeface="Consolas" panose="020B0609020204030204" pitchFamily="49" charset="0"/>
              </a:rPr>
              <a:t>T1</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T2</a:t>
            </a:r>
            <a:r>
              <a:rPr lang="en-US" sz="2400" dirty="0">
                <a:solidFill>
                  <a:srgbClr val="000000"/>
                </a:solidFill>
                <a:latin typeface="Consolas" panose="020B0609020204030204" pitchFamily="49" charset="0"/>
              </a:rPr>
              <a:t>&gt;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where</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T1</a:t>
            </a:r>
            <a:r>
              <a:rPr lang="en-US" sz="2400" dirty="0">
                <a:solidFill>
                  <a:srgbClr val="000000"/>
                </a:solidFill>
                <a:latin typeface="Consolas" panose="020B0609020204030204" pitchFamily="49" charset="0"/>
              </a:rPr>
              <a:t> : </a:t>
            </a:r>
            <a:r>
              <a:rPr lang="en-US" sz="2400" dirty="0">
                <a:solidFill>
                  <a:srgbClr val="267F99"/>
                </a:solidFill>
                <a:latin typeface="Consolas" panose="020B0609020204030204" pitchFamily="49" charset="0"/>
              </a:rPr>
              <a:t>Foo</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where</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T2</a:t>
            </a:r>
            <a:r>
              <a:rPr lang="en-US" sz="2400" dirty="0">
                <a:solidFill>
                  <a:srgbClr val="000000"/>
                </a:solidFill>
                <a:latin typeface="Consolas" panose="020B0609020204030204" pitchFamily="49" charset="0"/>
              </a:rPr>
              <a:t> : </a:t>
            </a:r>
            <a:r>
              <a:rPr lang="en-US" sz="2400" dirty="0" err="1">
                <a:solidFill>
                  <a:srgbClr val="267F99"/>
                </a:solidFill>
                <a:latin typeface="Consolas" panose="020B0609020204030204" pitchFamily="49" charset="0"/>
              </a:rPr>
              <a:t>IBar</a:t>
            </a:r>
            <a:r>
              <a:rPr lang="en-US" sz="2400" dirty="0">
                <a:solidFill>
                  <a:srgbClr val="000000"/>
                </a:solidFill>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T2</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MyConstrainedMethod</a:t>
            </a:r>
            <a:r>
              <a:rPr lang="en-US" sz="2400" dirty="0">
                <a:solidFill>
                  <a:srgbClr val="000000"/>
                </a:solidFill>
                <a:latin typeface="Consolas" panose="020B0609020204030204" pitchFamily="49" charset="0"/>
              </a:rPr>
              <a:t>&lt;</a:t>
            </a:r>
            <a:r>
              <a:rPr lang="en-US" sz="2400" dirty="0">
                <a:solidFill>
                  <a:srgbClr val="267F99"/>
                </a:solidFill>
                <a:latin typeface="Consolas" panose="020B0609020204030204" pitchFamily="49" charset="0"/>
              </a:rPr>
              <a:t>T1</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T2</a:t>
            </a:r>
            <a:r>
              <a:rPr lang="en-US" sz="2400" dirty="0">
                <a:solidFill>
                  <a:srgbClr val="000000"/>
                </a:solidFill>
                <a:latin typeface="Consolas" panose="020B0609020204030204" pitchFamily="49" charset="0"/>
              </a:rPr>
              <a:t>&gt;(</a:t>
            </a:r>
            <a:r>
              <a:rPr lang="en-US" sz="2400" dirty="0">
                <a:solidFill>
                  <a:srgbClr val="267F99"/>
                </a:solidFill>
                <a:latin typeface="Consolas" panose="020B0609020204030204" pitchFamily="49" charset="0"/>
              </a:rPr>
              <a:t>T1</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item</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    where</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T1</a:t>
            </a:r>
            <a:r>
              <a:rPr lang="en-US" sz="2400" dirty="0">
                <a:solidFill>
                  <a:srgbClr val="000000"/>
                </a:solidFill>
                <a:latin typeface="Consolas" panose="020B0609020204030204" pitchFamily="49" charset="0"/>
              </a:rPr>
              <a:t> : </a:t>
            </a:r>
            <a:r>
              <a:rPr lang="en-US" sz="2400" dirty="0">
                <a:solidFill>
                  <a:srgbClr val="267F99"/>
                </a:solidFill>
                <a:latin typeface="Consolas" panose="020B0609020204030204" pitchFamily="49" charset="0"/>
              </a:rPr>
              <a:t>Foo</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    where</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T2</a:t>
            </a:r>
            <a:r>
              <a:rPr lang="en-US" sz="2400" dirty="0">
                <a:solidFill>
                  <a:srgbClr val="000000"/>
                </a:solidFill>
                <a:latin typeface="Consolas" panose="020B0609020204030204" pitchFamily="49" charset="0"/>
              </a:rPr>
              <a:t> : </a:t>
            </a:r>
            <a:r>
              <a:rPr lang="en-US" sz="2400" dirty="0" err="1">
                <a:solidFill>
                  <a:srgbClr val="267F99"/>
                </a:solidFill>
                <a:latin typeface="Consolas" panose="020B0609020204030204" pitchFamily="49" charset="0"/>
              </a:rPr>
              <a:t>IBar</a:t>
            </a:r>
            <a:r>
              <a:rPr lang="en-US" sz="2400" dirty="0">
                <a:solidFill>
                  <a:srgbClr val="000000"/>
                </a:solidFill>
                <a:latin typeface="Consolas" panose="020B0609020204030204" pitchFamily="49" charset="0"/>
              </a:rPr>
              <a:t> {}</a:t>
            </a:r>
          </a:p>
          <a:p>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442361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Iterators</a:t>
            </a:r>
            <a:endParaRPr lang="da-DK" dirty="0"/>
          </a:p>
        </p:txBody>
      </p:sp>
      <p:sp>
        <p:nvSpPr>
          <p:cNvPr id="3" name="TextBox 2"/>
          <p:cNvSpPr txBox="1"/>
          <p:nvPr/>
        </p:nvSpPr>
        <p:spPr>
          <a:xfrm>
            <a:off x="639965"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133689" y="155399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 name="TextBox 4"/>
          <p:cNvSpPr txBox="1"/>
          <p:nvPr/>
        </p:nvSpPr>
        <p:spPr>
          <a:xfrm>
            <a:off x="5239129" y="148560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4745406"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7" name="Straight Arrow Connector 6"/>
          <p:cNvCxnSpPr>
            <a:stCxn id="3" idx="0"/>
            <a:endCxn id="4" idx="2"/>
          </p:cNvCxnSpPr>
          <p:nvPr/>
        </p:nvCxnSpPr>
        <p:spPr>
          <a:xfrm flipH="1" flipV="1">
            <a:off x="2094209" y="2126458"/>
            <a:ext cx="1" cy="91360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199649" y="2058068"/>
            <a:ext cx="1" cy="98199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6722" y="4294820"/>
            <a:ext cx="1527487" cy="572464"/>
          </a:xfrm>
          <a:prstGeom prst="rect">
            <a:avLst/>
          </a:prstGeom>
          <a:solidFill>
            <a:srgbClr val="007233"/>
          </a:solidFill>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Producer</a:t>
            </a:r>
          </a:p>
        </p:txBody>
      </p:sp>
      <p:sp>
        <p:nvSpPr>
          <p:cNvPr id="13" name="TextBox 12"/>
          <p:cNvSpPr txBox="1"/>
          <p:nvPr/>
        </p:nvSpPr>
        <p:spPr>
          <a:xfrm>
            <a:off x="365648" y="5413652"/>
            <a:ext cx="2953162" cy="572464"/>
          </a:xfrm>
          <a:prstGeom prst="rect">
            <a:avLst/>
          </a:prstGeom>
          <a:solidFill>
            <a:srgbClr val="00188F"/>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Building block for </a:t>
            </a:r>
            <a:r>
              <a:rPr lang="en-US" sz="2000" dirty="0" err="1">
                <a:gradFill>
                  <a:gsLst>
                    <a:gs pos="2917">
                      <a:schemeClr val="tx1"/>
                    </a:gs>
                    <a:gs pos="30000">
                      <a:schemeClr val="tx1"/>
                    </a:gs>
                  </a:gsLst>
                  <a:lin ang="5400000" scaled="0"/>
                </a:gradFill>
              </a:rPr>
              <a:t>Linq</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4690562" y="5301202"/>
            <a:ext cx="4297632" cy="1126462"/>
          </a:xfrm>
          <a:prstGeom prst="rect">
            <a:avLst/>
          </a:prstGeom>
          <a:solidFill>
            <a:srgbClr val="333333"/>
          </a:solidFill>
          <a:ln>
            <a:noFill/>
          </a:ln>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foreach</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var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item in items)</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5" name="TextBox 14"/>
          <p:cNvSpPr txBox="1"/>
          <p:nvPr/>
        </p:nvSpPr>
        <p:spPr>
          <a:xfrm>
            <a:off x="6949256" y="4454448"/>
            <a:ext cx="2103098" cy="572464"/>
          </a:xfrm>
          <a:prstGeom prst="rect">
            <a:avLst/>
          </a:prstGeom>
          <a:solidFill>
            <a:srgbClr val="BA141A"/>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break;</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6" name="TextBox 15"/>
          <p:cNvSpPr txBox="1"/>
          <p:nvPr/>
        </p:nvSpPr>
        <p:spPr>
          <a:xfrm>
            <a:off x="4275097" y="4454448"/>
            <a:ext cx="2518963" cy="572464"/>
          </a:xfrm>
          <a:prstGeom prst="rect">
            <a:avLst/>
          </a:prstGeom>
          <a:solidFill>
            <a:srgbClr val="0072C6"/>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return 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548214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a:t>
            </a:r>
            <a:endParaRPr lang="da-DK" dirty="0"/>
          </a:p>
        </p:txBody>
      </p:sp>
      <p:sp>
        <p:nvSpPr>
          <p:cNvPr id="3" name="TextBox 2"/>
          <p:cNvSpPr txBox="1"/>
          <p:nvPr/>
        </p:nvSpPr>
        <p:spPr>
          <a:xfrm>
            <a:off x="1770416" y="1915107"/>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770415" y="3107676"/>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5" name="Group 4"/>
          <p:cNvGrpSpPr/>
          <p:nvPr/>
        </p:nvGrpSpPr>
        <p:grpSpPr>
          <a:xfrm>
            <a:off x="273050" y="5626531"/>
            <a:ext cx="5079578" cy="572464"/>
            <a:chOff x="256797" y="4371310"/>
            <a:chExt cx="5079578" cy="572464"/>
          </a:xfrm>
        </p:grpSpPr>
        <p:sp>
          <p:nvSpPr>
            <p:cNvPr id="6" name="TextBox 5"/>
            <p:cNvSpPr txBox="1"/>
            <p:nvPr/>
          </p:nvSpPr>
          <p:spPr>
            <a:xfrm>
              <a:off x="256797"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4261722"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1906599" y="437131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9" name="TextBox 8"/>
          <p:cNvSpPr txBox="1"/>
          <p:nvPr/>
        </p:nvSpPr>
        <p:spPr>
          <a:xfrm>
            <a:off x="5026898" y="2587613"/>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754720" y="407967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7373599" y="2587613"/>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406451" y="368014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Hashtable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335919" y="4745475"/>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4" name="Straight Arrow Connector 13"/>
          <p:cNvCxnSpPr>
            <a:stCxn id="11" idx="1"/>
            <a:endCxn id="9" idx="3"/>
          </p:cNvCxnSpPr>
          <p:nvPr/>
        </p:nvCxnSpPr>
        <p:spPr>
          <a:xfrm flipH="1">
            <a:off x="6101551" y="2873845"/>
            <a:ext cx="1272048"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a:endCxn id="10" idx="3"/>
          </p:cNvCxnSpPr>
          <p:nvPr/>
        </p:nvCxnSpPr>
        <p:spPr>
          <a:xfrm flipH="1">
            <a:off x="6675759" y="3966372"/>
            <a:ext cx="730692" cy="39953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1"/>
            <a:endCxn id="10" idx="3"/>
          </p:cNvCxnSpPr>
          <p:nvPr/>
        </p:nvCxnSpPr>
        <p:spPr>
          <a:xfrm flipH="1" flipV="1">
            <a:off x="6675759" y="4365906"/>
            <a:ext cx="660160" cy="66580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4" idx="2"/>
          </p:cNvCxnSpPr>
          <p:nvPr/>
        </p:nvCxnSpPr>
        <p:spPr>
          <a:xfrm flipH="1" flipV="1">
            <a:off x="2730935"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0"/>
            <a:endCxn id="4" idx="2"/>
          </p:cNvCxnSpPr>
          <p:nvPr/>
        </p:nvCxnSpPr>
        <p:spPr>
          <a:xfrm flipH="1" flipV="1">
            <a:off x="2730935" y="3680140"/>
            <a:ext cx="11372"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810377"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3" idx="2"/>
          </p:cNvCxnSpPr>
          <p:nvPr/>
        </p:nvCxnSpPr>
        <p:spPr>
          <a:xfrm flipV="1">
            <a:off x="2730935"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1"/>
            <a:endCxn id="4" idx="3"/>
          </p:cNvCxnSpPr>
          <p:nvPr/>
        </p:nvCxnSpPr>
        <p:spPr>
          <a:xfrm flipH="1">
            <a:off x="3691454" y="2873845"/>
            <a:ext cx="1335444"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4" idx="3"/>
          </p:cNvCxnSpPr>
          <p:nvPr/>
        </p:nvCxnSpPr>
        <p:spPr>
          <a:xfrm flipH="1" flipV="1">
            <a:off x="3691454" y="3393908"/>
            <a:ext cx="1063266" cy="97199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6772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18366</TotalTime>
  <Words>489</Words>
  <Application>Microsoft Office PowerPoint</Application>
  <PresentationFormat>Custom</PresentationFormat>
  <Paragraphs>138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Consolas</vt:lpstr>
      <vt:lpstr>Gill Sans</vt:lpstr>
      <vt:lpstr>Segoe UI</vt:lpstr>
      <vt:lpstr>Segoe UI Light</vt:lpstr>
      <vt:lpstr>Wingdings</vt:lpstr>
      <vt:lpstr>MSVID_White_4x3_2012-08-18</vt:lpstr>
      <vt:lpstr>C♯ Generics, Collections, Iterators, and Regular Expressions</vt:lpstr>
      <vt:lpstr>Agenda</vt:lpstr>
      <vt:lpstr>Generics</vt:lpstr>
      <vt:lpstr>PowerPoint Presentation</vt:lpstr>
      <vt:lpstr>Create your own generic class</vt:lpstr>
      <vt:lpstr>Create your own generic method</vt:lpstr>
      <vt:lpstr>Type constraints</vt:lpstr>
      <vt:lpstr>PowerPoint Presentation</vt:lpstr>
      <vt:lpstr>PowerPoint Presentation</vt:lpstr>
      <vt:lpstr>System.Collections.Generic</vt:lpstr>
      <vt:lpstr>System.Collections.Generic 2</vt:lpstr>
      <vt:lpstr>System.Collections.Concurrent</vt:lpstr>
      <vt:lpstr>Regular Expressions</vt:lpstr>
      <vt:lpstr>Regular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137</cp:revision>
  <dcterms:created xsi:type="dcterms:W3CDTF">2012-05-22T07:38:31Z</dcterms:created>
  <dcterms:modified xsi:type="dcterms:W3CDTF">2019-09-03T21:33:28Z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