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16"/>
  </p:notesMasterIdLst>
  <p:handoutMasterIdLst>
    <p:handoutMasterId r:id="rId17"/>
  </p:handoutMasterIdLst>
  <p:sldIdLst>
    <p:sldId id="1663" r:id="rId6"/>
    <p:sldId id="1664" r:id="rId7"/>
    <p:sldId id="1666" r:id="rId8"/>
    <p:sldId id="1667" r:id="rId9"/>
    <p:sldId id="1671" r:id="rId10"/>
    <p:sldId id="1669" r:id="rId11"/>
    <p:sldId id="1668" r:id="rId12"/>
    <p:sldId id="1670" r:id="rId13"/>
    <p:sldId id="1672" r:id="rId14"/>
    <p:sldId id="1665" r:id="rId1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663"/>
            <p14:sldId id="1664"/>
            <p14:sldId id="1666"/>
            <p14:sldId id="1667"/>
            <p14:sldId id="1671"/>
            <p14:sldId id="1669"/>
            <p14:sldId id="1668"/>
            <p14:sldId id="1670"/>
            <p14:sldId id="1672"/>
            <p14:sldId id="166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E5D0"/>
    <a:srgbClr val="000000"/>
    <a:srgbClr val="0078D4"/>
    <a:srgbClr val="50E6FF"/>
    <a:srgbClr val="A92E01"/>
    <a:srgbClr val="C13501"/>
    <a:srgbClr val="FF9349"/>
    <a:srgbClr val="E6E6E6"/>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2101" autoAdjust="0"/>
  </p:normalViewPr>
  <p:slideViewPr>
    <p:cSldViewPr snapToGrid="0">
      <p:cViewPr varScale="1">
        <p:scale>
          <a:sx n="94" d="100"/>
          <a:sy n="94" d="100"/>
        </p:scale>
        <p:origin x="33" y="135"/>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10/25/2019 9:06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10/25/2019 9:02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10/25/2019 9:02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7" name="Picture 6" descr="A close up of a flower&#10;&#10;Description automatically generated">
            <a:extLst>
              <a:ext uri="{FF2B5EF4-FFF2-40B4-BE49-F238E27FC236}">
                <a16:creationId xmlns:a16="http://schemas.microsoft.com/office/drawing/2014/main" id="{794BB97E-932E-430A-B7ED-6D9A70FA6253}"/>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7" name="Picture 16" descr="A desk with computer and other accessories.&#10;&#10;Description automatically generated">
            <a:extLst>
              <a:ext uri="{FF2B5EF4-FFF2-40B4-BE49-F238E27FC236}">
                <a16:creationId xmlns:a16="http://schemas.microsoft.com/office/drawing/2014/main" id="{811C744C-AAF4-4A90-A801-B9A848FD4F8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DC4C780F-57AE-4634-9E1E-F137146E8A9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youtu.be/8bZh5LMaSmE" TargetMode="External"/><Relationship Id="rId2" Type="http://schemas.openxmlformats.org/officeDocument/2006/relationships/hyperlink" Target="https://martinfowler.com/articles/preparatory-refactoring-example.html" TargetMode="External"/><Relationship Id="rId1" Type="http://schemas.openxmlformats.org/officeDocument/2006/relationships/slideLayout" Target="../slideLayouts/slideLayout6.xml"/><Relationship Id="rId5" Type="http://schemas.openxmlformats.org/officeDocument/2006/relationships/hyperlink" Target="https://kata-log.rocks/" TargetMode="External"/><Relationship Id="rId4" Type="http://schemas.openxmlformats.org/officeDocument/2006/relationships/hyperlink" Target="https://github.com/NotMyself/GildedRos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425541"/>
            <a:ext cx="4167887" cy="1107996"/>
          </a:xfrm>
        </p:spPr>
        <p:txBody>
          <a:bodyPr/>
          <a:lstStyle/>
          <a:p>
            <a:r>
              <a:rPr lang="en-US" dirty="0"/>
              <a:t>C</a:t>
            </a:r>
            <a:r>
              <a:rPr lang="en-US" baseline="30000" dirty="0"/>
              <a:t>♯</a:t>
            </a:r>
            <a:br>
              <a:rPr lang="en-US" dirty="0"/>
            </a:br>
            <a:r>
              <a:rPr lang="en-US" dirty="0"/>
              <a:t>Gilded Rose</a:t>
            </a:r>
          </a:p>
        </p:txBody>
      </p:sp>
      <p:sp>
        <p:nvSpPr>
          <p:cNvPr id="5" name="Text Placeholder 4"/>
          <p:cNvSpPr>
            <a:spLocks noGrp="1"/>
          </p:cNvSpPr>
          <p:nvPr>
            <p:ph type="body" sz="quarter" idx="12"/>
          </p:nvPr>
        </p:nvSpPr>
        <p:spPr>
          <a:xfrm>
            <a:off x="582042" y="3962400"/>
            <a:ext cx="4164583" cy="1354217"/>
          </a:xfrm>
        </p:spPr>
        <p:txBody>
          <a:bodyPr/>
          <a:lstStyle/>
          <a:p>
            <a:r>
              <a:rPr lang="en-US" dirty="0"/>
              <a:t>Rasmus Lystrøm</a:t>
            </a:r>
          </a:p>
          <a:p>
            <a:r>
              <a:rPr lang="en-US" dirty="0"/>
              <a:t>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55A53-C35D-4E58-BD9D-522482C11229}"/>
              </a:ext>
            </a:extLst>
          </p:cNvPr>
          <p:cNvSpPr>
            <a:spLocks noGrp="1"/>
          </p:cNvSpPr>
          <p:nvPr>
            <p:ph type="title"/>
          </p:nvPr>
        </p:nvSpPr>
        <p:spPr/>
        <p:txBody>
          <a:bodyPr/>
          <a:lstStyle/>
          <a:p>
            <a:r>
              <a:rPr lang="en-US" dirty="0"/>
              <a:t>Resources</a:t>
            </a:r>
          </a:p>
        </p:txBody>
      </p:sp>
      <p:sp>
        <p:nvSpPr>
          <p:cNvPr id="3" name="Text Placeholder 2">
            <a:extLst>
              <a:ext uri="{FF2B5EF4-FFF2-40B4-BE49-F238E27FC236}">
                <a16:creationId xmlns:a16="http://schemas.microsoft.com/office/drawing/2014/main" id="{A2164C45-13E4-466E-B4AC-6C00D55A0EE8}"/>
              </a:ext>
            </a:extLst>
          </p:cNvPr>
          <p:cNvSpPr>
            <a:spLocks noGrp="1"/>
          </p:cNvSpPr>
          <p:nvPr>
            <p:ph type="body" sz="quarter" idx="10"/>
          </p:nvPr>
        </p:nvSpPr>
        <p:spPr>
          <a:xfrm>
            <a:off x="586390" y="1434370"/>
            <a:ext cx="11018520" cy="4744376"/>
          </a:xfrm>
        </p:spPr>
        <p:txBody>
          <a:bodyPr/>
          <a:lstStyle/>
          <a:p>
            <a:pPr>
              <a:spcAft>
                <a:spcPts val="2688"/>
              </a:spcAft>
            </a:pPr>
            <a:r>
              <a:rPr lang="en-US" dirty="0"/>
              <a:t>Martin Fowler on Refactoring: </a:t>
            </a:r>
            <a:r>
              <a:rPr lang="en-US" dirty="0">
                <a:hlinkClick r:id="rId2"/>
              </a:rPr>
              <a:t>https://martinfowler.com/articles/preparatory-refactoring-example.html</a:t>
            </a:r>
            <a:r>
              <a:rPr lang="en-US" dirty="0"/>
              <a:t> </a:t>
            </a:r>
          </a:p>
          <a:p>
            <a:pPr>
              <a:spcAft>
                <a:spcPts val="2688"/>
              </a:spcAft>
            </a:pPr>
            <a:r>
              <a:rPr lang="en-US" dirty="0"/>
              <a:t>Sandy Metz on solving the </a:t>
            </a:r>
            <a:r>
              <a:rPr lang="en-US" dirty="0" err="1"/>
              <a:t>Guilded</a:t>
            </a:r>
            <a:r>
              <a:rPr lang="en-US" dirty="0"/>
              <a:t> Rose in Ruby: </a:t>
            </a:r>
            <a:r>
              <a:rPr lang="en-US" dirty="0">
                <a:hlinkClick r:id="rId3"/>
              </a:rPr>
              <a:t>https://youtu.be/8bZh5LMaSmE</a:t>
            </a:r>
            <a:r>
              <a:rPr lang="en-US" dirty="0"/>
              <a:t> </a:t>
            </a:r>
          </a:p>
          <a:p>
            <a:pPr>
              <a:spcAft>
                <a:spcPts val="2688"/>
              </a:spcAft>
            </a:pPr>
            <a:r>
              <a:rPr lang="en-US" dirty="0"/>
              <a:t>The original </a:t>
            </a:r>
            <a:r>
              <a:rPr lang="en-US" dirty="0" err="1"/>
              <a:t>Guilded</a:t>
            </a:r>
            <a:r>
              <a:rPr lang="en-US" dirty="0"/>
              <a:t> Rose by Terry Hughes and Bobby Johnson: </a:t>
            </a:r>
            <a:r>
              <a:rPr lang="en-US" dirty="0">
                <a:hlinkClick r:id="rId4"/>
              </a:rPr>
              <a:t>https://github.com/NotMyself/GildedRose</a:t>
            </a:r>
            <a:r>
              <a:rPr lang="en-US" dirty="0"/>
              <a:t> </a:t>
            </a:r>
          </a:p>
          <a:p>
            <a:pPr>
              <a:spcAft>
                <a:spcPts val="2688"/>
              </a:spcAft>
            </a:pPr>
            <a:r>
              <a:rPr lang="en-US" dirty="0"/>
              <a:t>More katas: </a:t>
            </a:r>
            <a:r>
              <a:rPr lang="en-US" dirty="0">
                <a:hlinkClick r:id="rId5"/>
              </a:rPr>
              <a:t>https://kata-log.rocks/</a:t>
            </a:r>
            <a:endParaRPr lang="en-US" dirty="0"/>
          </a:p>
        </p:txBody>
      </p:sp>
    </p:spTree>
    <p:extLst>
      <p:ext uri="{BB962C8B-B14F-4D97-AF65-F5344CB8AC3E}">
        <p14:creationId xmlns:p14="http://schemas.microsoft.com/office/powerpoint/2010/main" val="13932628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8FD1A4-EFAC-45D7-BC7F-B509F7BE96C3}"/>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id="{41957933-3588-428F-A3A1-7BE5CD071F12}"/>
              </a:ext>
            </a:extLst>
          </p:cNvPr>
          <p:cNvSpPr>
            <a:spLocks noGrp="1"/>
          </p:cNvSpPr>
          <p:nvPr>
            <p:ph type="body" sz="quarter" idx="10"/>
          </p:nvPr>
        </p:nvSpPr>
        <p:spPr>
          <a:xfrm>
            <a:off x="586390" y="1434370"/>
            <a:ext cx="11018520" cy="2499146"/>
          </a:xfrm>
        </p:spPr>
        <p:txBody>
          <a:bodyPr/>
          <a:lstStyle/>
          <a:p>
            <a:r>
              <a:rPr lang="en-US" dirty="0"/>
              <a:t>Refactoring kata</a:t>
            </a:r>
          </a:p>
          <a:p>
            <a:r>
              <a:rPr lang="en-US" dirty="0"/>
              <a:t>Gilded Rose</a:t>
            </a:r>
          </a:p>
          <a:p>
            <a:r>
              <a:rPr lang="en-US" dirty="0"/>
              <a:t>Pointers</a:t>
            </a:r>
          </a:p>
          <a:p>
            <a:r>
              <a:rPr lang="en-US" dirty="0"/>
              <a:t>Code Coverage</a:t>
            </a:r>
          </a:p>
          <a:p>
            <a:r>
              <a:rPr lang="en-US" dirty="0"/>
              <a:t>Resources</a:t>
            </a:r>
          </a:p>
        </p:txBody>
      </p:sp>
    </p:spTree>
    <p:extLst>
      <p:ext uri="{BB962C8B-B14F-4D97-AF65-F5344CB8AC3E}">
        <p14:creationId xmlns:p14="http://schemas.microsoft.com/office/powerpoint/2010/main" val="27097892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75E5D-0097-4CFE-BC2F-B66426B7C367}"/>
              </a:ext>
            </a:extLst>
          </p:cNvPr>
          <p:cNvSpPr>
            <a:spLocks noGrp="1"/>
          </p:cNvSpPr>
          <p:nvPr>
            <p:ph type="title"/>
          </p:nvPr>
        </p:nvSpPr>
        <p:spPr/>
        <p:txBody>
          <a:bodyPr/>
          <a:lstStyle/>
          <a:p>
            <a:r>
              <a:rPr lang="en-US" dirty="0"/>
              <a:t>Refactoring kata</a:t>
            </a:r>
          </a:p>
        </p:txBody>
      </p:sp>
      <p:sp>
        <p:nvSpPr>
          <p:cNvPr id="3" name="Text Placeholder 2">
            <a:extLst>
              <a:ext uri="{FF2B5EF4-FFF2-40B4-BE49-F238E27FC236}">
                <a16:creationId xmlns:a16="http://schemas.microsoft.com/office/drawing/2014/main" id="{AE60B6F9-DC27-4A8E-B239-B30A4F4FBA9A}"/>
              </a:ext>
            </a:extLst>
          </p:cNvPr>
          <p:cNvSpPr>
            <a:spLocks noGrp="1"/>
          </p:cNvSpPr>
          <p:nvPr>
            <p:ph type="body" sz="quarter" idx="10"/>
          </p:nvPr>
        </p:nvSpPr>
        <p:spPr>
          <a:xfrm>
            <a:off x="586390" y="1434370"/>
            <a:ext cx="11018520" cy="2930033"/>
          </a:xfrm>
        </p:spPr>
        <p:txBody>
          <a:bodyPr/>
          <a:lstStyle/>
          <a:p>
            <a:r>
              <a:rPr lang="en-US" dirty="0"/>
              <a:t>Kata: Japanese word, literally meaning “</a:t>
            </a:r>
            <a:r>
              <a:rPr lang="en-US" i="1" dirty="0"/>
              <a:t>form</a:t>
            </a:r>
            <a:r>
              <a:rPr lang="en-US" dirty="0"/>
              <a:t>”.</a:t>
            </a:r>
          </a:p>
          <a:p>
            <a:endParaRPr lang="en-US" dirty="0"/>
          </a:p>
          <a:p>
            <a:r>
              <a:rPr lang="en-US" dirty="0"/>
              <a:t>~ any basic form, routine, or pattern of behavior that is practiced to various levels of mastery</a:t>
            </a:r>
          </a:p>
          <a:p>
            <a:endParaRPr lang="en-US" dirty="0"/>
          </a:p>
          <a:p>
            <a:r>
              <a:rPr lang="en-US" dirty="0"/>
              <a:t>Practice makes perfect</a:t>
            </a:r>
          </a:p>
        </p:txBody>
      </p:sp>
    </p:spTree>
    <p:extLst>
      <p:ext uri="{BB962C8B-B14F-4D97-AF65-F5344CB8AC3E}">
        <p14:creationId xmlns:p14="http://schemas.microsoft.com/office/powerpoint/2010/main" val="98566901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47D04-075F-469C-AA7E-0C6FAAD2D5C6}"/>
              </a:ext>
            </a:extLst>
          </p:cNvPr>
          <p:cNvSpPr>
            <a:spLocks noGrp="1"/>
          </p:cNvSpPr>
          <p:nvPr>
            <p:ph type="title"/>
          </p:nvPr>
        </p:nvSpPr>
        <p:spPr/>
        <p:txBody>
          <a:bodyPr/>
          <a:lstStyle/>
          <a:p>
            <a:r>
              <a:rPr lang="en-US" dirty="0"/>
              <a:t>Gilded Rose background</a:t>
            </a:r>
          </a:p>
        </p:txBody>
      </p:sp>
      <p:sp>
        <p:nvSpPr>
          <p:cNvPr id="3" name="Text Placeholder 2">
            <a:extLst>
              <a:ext uri="{FF2B5EF4-FFF2-40B4-BE49-F238E27FC236}">
                <a16:creationId xmlns:a16="http://schemas.microsoft.com/office/drawing/2014/main" id="{7D2CCC3C-0EAC-4E8C-9F4D-14A8DA8795C9}"/>
              </a:ext>
            </a:extLst>
          </p:cNvPr>
          <p:cNvSpPr>
            <a:spLocks noGrp="1"/>
          </p:cNvSpPr>
          <p:nvPr>
            <p:ph type="body" sz="quarter" idx="10"/>
          </p:nvPr>
        </p:nvSpPr>
        <p:spPr>
          <a:xfrm>
            <a:off x="586390" y="1434370"/>
            <a:ext cx="11018520" cy="3776418"/>
          </a:xfrm>
        </p:spPr>
        <p:txBody>
          <a:bodyPr/>
          <a:lstStyle/>
          <a:p>
            <a:pPr>
              <a:spcAft>
                <a:spcPts val="600"/>
              </a:spcAft>
            </a:pPr>
            <a:r>
              <a:rPr lang="en-US" sz="2400" dirty="0"/>
              <a:t>Hi and welcome to team Gilded Rose. As you know, we are a small inn with a prime location in a prominent city ran by a friendly innkeeper named Allison. We also buy and sell only the finest goods.</a:t>
            </a:r>
          </a:p>
          <a:p>
            <a:pPr>
              <a:spcAft>
                <a:spcPts val="600"/>
              </a:spcAft>
            </a:pPr>
            <a:r>
              <a:rPr lang="en-US" sz="2400" dirty="0"/>
              <a:t>Unfortunately, our goods are constantly degrading in quality as they approach their sell by date. </a:t>
            </a:r>
          </a:p>
          <a:p>
            <a:pPr>
              <a:spcAft>
                <a:spcPts val="600"/>
              </a:spcAft>
            </a:pPr>
            <a:r>
              <a:rPr lang="en-US" sz="2400" dirty="0"/>
              <a:t>We have a system in place that updates our inventory for us. It was developed by a no-nonsense type named Leeroy, who has moved on to new adventures. </a:t>
            </a:r>
          </a:p>
          <a:p>
            <a:pPr>
              <a:spcAft>
                <a:spcPts val="600"/>
              </a:spcAft>
            </a:pPr>
            <a:r>
              <a:rPr lang="en-US" sz="2400" dirty="0"/>
              <a:t>Your task is to add the new feature to our system so that we can begin selling a new category of items. First an introduction to our system:</a:t>
            </a:r>
          </a:p>
        </p:txBody>
      </p:sp>
    </p:spTree>
    <p:extLst>
      <p:ext uri="{BB962C8B-B14F-4D97-AF65-F5344CB8AC3E}">
        <p14:creationId xmlns:p14="http://schemas.microsoft.com/office/powerpoint/2010/main" val="369165909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1B00C-094D-4EE1-AE56-4E519D863B08}"/>
              </a:ext>
            </a:extLst>
          </p:cNvPr>
          <p:cNvSpPr>
            <a:spLocks noGrp="1"/>
          </p:cNvSpPr>
          <p:nvPr>
            <p:ph type="title"/>
          </p:nvPr>
        </p:nvSpPr>
        <p:spPr/>
        <p:txBody>
          <a:bodyPr/>
          <a:lstStyle/>
          <a:p>
            <a:r>
              <a:rPr lang="en-US" dirty="0"/>
              <a:t>Gilded Rose specification</a:t>
            </a:r>
          </a:p>
        </p:txBody>
      </p:sp>
      <p:sp>
        <p:nvSpPr>
          <p:cNvPr id="3" name="Text Placeholder 2">
            <a:extLst>
              <a:ext uri="{FF2B5EF4-FFF2-40B4-BE49-F238E27FC236}">
                <a16:creationId xmlns:a16="http://schemas.microsoft.com/office/drawing/2014/main" id="{A8B0B926-AC59-4DF0-A237-511C5AE6CC42}"/>
              </a:ext>
            </a:extLst>
          </p:cNvPr>
          <p:cNvSpPr>
            <a:spLocks noGrp="1"/>
          </p:cNvSpPr>
          <p:nvPr>
            <p:ph type="body" sz="quarter" idx="10"/>
          </p:nvPr>
        </p:nvSpPr>
        <p:spPr>
          <a:xfrm>
            <a:off x="586390" y="1434370"/>
            <a:ext cx="11018520" cy="4924425"/>
          </a:xfrm>
        </p:spPr>
        <p:txBody>
          <a:bodyPr/>
          <a:lstStyle/>
          <a:p>
            <a:pPr marL="171450" indent="-171450">
              <a:buFont typeface="Arial" panose="020B0604020202020204" pitchFamily="34" charset="0"/>
              <a:buChar char="•"/>
            </a:pPr>
            <a:r>
              <a:rPr lang="en-US" sz="1600" dirty="0"/>
              <a:t>All items have a </a:t>
            </a:r>
            <a:r>
              <a:rPr lang="en-US" sz="1600" b="1" dirty="0" err="1"/>
              <a:t>SellIn</a:t>
            </a:r>
            <a:r>
              <a:rPr lang="en-US" sz="1600" dirty="0"/>
              <a:t> value which denotes the number of days we have to sell the item</a:t>
            </a:r>
          </a:p>
          <a:p>
            <a:pPr marL="171450" indent="-171450">
              <a:buFont typeface="Arial" panose="020B0604020202020204" pitchFamily="34" charset="0"/>
              <a:buChar char="•"/>
            </a:pPr>
            <a:r>
              <a:rPr lang="en-US" sz="1600" dirty="0"/>
              <a:t>All items have a </a:t>
            </a:r>
            <a:r>
              <a:rPr lang="en-US" sz="1600" b="1" dirty="0"/>
              <a:t>Quality</a:t>
            </a:r>
            <a:r>
              <a:rPr lang="en-US" sz="1600" dirty="0"/>
              <a:t> value which denotes how valuable the item is</a:t>
            </a:r>
          </a:p>
          <a:p>
            <a:pPr marL="171450" indent="-171450">
              <a:buFont typeface="Arial" panose="020B0604020202020204" pitchFamily="34" charset="0"/>
              <a:buChar char="•"/>
            </a:pPr>
            <a:r>
              <a:rPr lang="en-US" sz="1600" dirty="0"/>
              <a:t>At the end of each day our system lowers both values for every item</a:t>
            </a:r>
          </a:p>
          <a:p>
            <a:endParaRPr lang="en-US" sz="1600" dirty="0"/>
          </a:p>
          <a:p>
            <a:r>
              <a:rPr lang="en-US" sz="1600" dirty="0"/>
              <a:t>Pretty simple, right? Well this is where it gets interesting:</a:t>
            </a:r>
          </a:p>
          <a:p>
            <a:endParaRPr lang="en-US" sz="1600" dirty="0"/>
          </a:p>
          <a:p>
            <a:pPr marL="171450" indent="-171450">
              <a:buFont typeface="Arial" panose="020B0604020202020204" pitchFamily="34" charset="0"/>
              <a:buChar char="•"/>
            </a:pPr>
            <a:r>
              <a:rPr lang="en-US" sz="1600" dirty="0"/>
              <a:t>Once the sell by date has passed, </a:t>
            </a:r>
            <a:r>
              <a:rPr lang="en-US" sz="1600" b="1" dirty="0"/>
              <a:t>Quality</a:t>
            </a:r>
            <a:r>
              <a:rPr lang="en-US" sz="1600" dirty="0"/>
              <a:t> degrades twice as fast</a:t>
            </a:r>
          </a:p>
          <a:p>
            <a:pPr marL="171450" indent="-171450">
              <a:buFont typeface="Arial" panose="020B0604020202020204" pitchFamily="34" charset="0"/>
              <a:buChar char="•"/>
            </a:pPr>
            <a:r>
              <a:rPr lang="en-US" sz="1600" dirty="0"/>
              <a:t>The </a:t>
            </a:r>
            <a:r>
              <a:rPr lang="en-US" sz="1600" b="1" dirty="0"/>
              <a:t>Quality</a:t>
            </a:r>
            <a:r>
              <a:rPr lang="en-US" sz="1600" dirty="0"/>
              <a:t> of an item is never negative</a:t>
            </a:r>
          </a:p>
          <a:p>
            <a:pPr marL="171450" indent="-171450">
              <a:buFont typeface="Arial" panose="020B0604020202020204" pitchFamily="34" charset="0"/>
              <a:buChar char="•"/>
            </a:pPr>
            <a:r>
              <a:rPr lang="en-US" sz="1600" dirty="0"/>
              <a:t>"</a:t>
            </a:r>
            <a:r>
              <a:rPr lang="en-US" sz="1600" i="1" dirty="0"/>
              <a:t>Aged Brie</a:t>
            </a:r>
            <a:r>
              <a:rPr lang="en-US" sz="1600" dirty="0"/>
              <a:t>" actually increases in </a:t>
            </a:r>
            <a:r>
              <a:rPr lang="en-US" sz="1600" b="1" dirty="0"/>
              <a:t>Quality</a:t>
            </a:r>
            <a:r>
              <a:rPr lang="en-US" sz="1600" dirty="0"/>
              <a:t> the older it gets</a:t>
            </a:r>
          </a:p>
          <a:p>
            <a:pPr marL="171450" indent="-171450">
              <a:buFont typeface="Arial" panose="020B0604020202020204" pitchFamily="34" charset="0"/>
              <a:buChar char="•"/>
            </a:pPr>
            <a:r>
              <a:rPr lang="en-US" sz="1600" dirty="0"/>
              <a:t>The </a:t>
            </a:r>
            <a:r>
              <a:rPr lang="en-US" sz="1600" b="1" dirty="0"/>
              <a:t>Quality</a:t>
            </a:r>
            <a:r>
              <a:rPr lang="en-US" sz="1600" dirty="0"/>
              <a:t> of an item is never more than 50</a:t>
            </a:r>
          </a:p>
          <a:p>
            <a:pPr marL="171450" indent="-171450">
              <a:buFont typeface="Arial" panose="020B0604020202020204" pitchFamily="34" charset="0"/>
              <a:buChar char="•"/>
            </a:pPr>
            <a:r>
              <a:rPr lang="en-US" sz="1600" dirty="0"/>
              <a:t>"</a:t>
            </a:r>
            <a:r>
              <a:rPr lang="en-US" sz="1600" i="1" dirty="0" err="1"/>
              <a:t>Sulfuras</a:t>
            </a:r>
            <a:r>
              <a:rPr lang="en-US" sz="1600" dirty="0"/>
              <a:t>", being a legendary item, never has to be sold or decreases in </a:t>
            </a:r>
            <a:r>
              <a:rPr lang="en-US" sz="1600" b="1" dirty="0"/>
              <a:t>Quality</a:t>
            </a:r>
          </a:p>
          <a:p>
            <a:pPr marL="171450" indent="-171450">
              <a:buFont typeface="Arial" panose="020B0604020202020204" pitchFamily="34" charset="0"/>
              <a:buChar char="•"/>
            </a:pPr>
            <a:r>
              <a:rPr lang="en-US" sz="1600" dirty="0"/>
              <a:t>"</a:t>
            </a:r>
            <a:r>
              <a:rPr lang="en-US" sz="1600" i="1" dirty="0"/>
              <a:t>Backstage passes</a:t>
            </a:r>
            <a:r>
              <a:rPr lang="en-US" sz="1600" dirty="0"/>
              <a:t>", like </a:t>
            </a:r>
            <a:r>
              <a:rPr lang="en-US" sz="1600" i="1" dirty="0"/>
              <a:t>aged brie</a:t>
            </a:r>
            <a:r>
              <a:rPr lang="en-US" sz="1600" dirty="0"/>
              <a:t>, increases in </a:t>
            </a:r>
            <a:r>
              <a:rPr lang="en-US" sz="1600" b="1" dirty="0"/>
              <a:t>Quality</a:t>
            </a:r>
            <a:r>
              <a:rPr lang="en-US" sz="1600" dirty="0"/>
              <a:t> as it's </a:t>
            </a:r>
            <a:r>
              <a:rPr lang="en-US" sz="1600" b="1" dirty="0" err="1"/>
              <a:t>SellIn</a:t>
            </a:r>
            <a:r>
              <a:rPr lang="en-US" sz="1600" dirty="0"/>
              <a:t> value approaches; </a:t>
            </a:r>
            <a:r>
              <a:rPr lang="en-US" sz="1600" b="1" dirty="0"/>
              <a:t>Quality</a:t>
            </a:r>
            <a:r>
              <a:rPr lang="en-US" sz="1600" dirty="0"/>
              <a:t> increases by 2 when there are 10 days or less and by 3 when there are 5 days or less but </a:t>
            </a:r>
            <a:r>
              <a:rPr lang="en-US" sz="1600" b="1" dirty="0"/>
              <a:t>Quality</a:t>
            </a:r>
            <a:r>
              <a:rPr lang="en-US" sz="1600" dirty="0"/>
              <a:t> drops to 0 after the concert</a:t>
            </a:r>
          </a:p>
          <a:p>
            <a:endParaRPr lang="en-US" sz="1600" dirty="0"/>
          </a:p>
          <a:p>
            <a:r>
              <a:rPr lang="en-US" sz="1600" dirty="0"/>
              <a:t>We have recently signed a supplier of conjured items. This requires an update to our system:</a:t>
            </a:r>
          </a:p>
          <a:p>
            <a:endParaRPr lang="en-US" sz="1600" dirty="0"/>
          </a:p>
          <a:p>
            <a:r>
              <a:rPr lang="en-US" sz="1600" dirty="0"/>
              <a:t>- "</a:t>
            </a:r>
            <a:r>
              <a:rPr lang="en-US" sz="1600" i="1" dirty="0"/>
              <a:t>Conjured</a:t>
            </a:r>
            <a:r>
              <a:rPr lang="en-US" sz="1600" dirty="0"/>
              <a:t>" items degrade in </a:t>
            </a:r>
            <a:r>
              <a:rPr lang="en-US" sz="1600" b="1" dirty="0"/>
              <a:t>Quality</a:t>
            </a:r>
            <a:r>
              <a:rPr lang="en-US" sz="1600" dirty="0"/>
              <a:t> twice as fast as normal items</a:t>
            </a:r>
          </a:p>
        </p:txBody>
      </p:sp>
    </p:spTree>
    <p:extLst>
      <p:ext uri="{BB962C8B-B14F-4D97-AF65-F5344CB8AC3E}">
        <p14:creationId xmlns:p14="http://schemas.microsoft.com/office/powerpoint/2010/main" val="191205329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BC3796EF-E869-4AAE-8FB2-AA1E1800EB55}"/>
              </a:ext>
            </a:extLst>
          </p:cNvPr>
          <p:cNvSpPr>
            <a:spLocks noGrp="1"/>
          </p:cNvSpPr>
          <p:nvPr>
            <p:ph type="title"/>
          </p:nvPr>
        </p:nvSpPr>
        <p:spPr>
          <a:xfrm>
            <a:off x="588263" y="2996526"/>
            <a:ext cx="4163125" cy="430887"/>
          </a:xfrm>
        </p:spPr>
        <p:txBody>
          <a:bodyPr/>
          <a:lstStyle/>
          <a:p>
            <a:r>
              <a:rPr lang="en-US" dirty="0">
                <a:latin typeface="+mn-lt"/>
              </a:rPr>
              <a:t>Implement “Conjured”</a:t>
            </a:r>
          </a:p>
        </p:txBody>
      </p:sp>
      <p:pic>
        <p:nvPicPr>
          <p:cNvPr id="16" name="Picture Placeholder 15" descr="A screenshot of a cell phone&#10;&#10;Description automatically generated">
            <a:extLst>
              <a:ext uri="{FF2B5EF4-FFF2-40B4-BE49-F238E27FC236}">
                <a16:creationId xmlns:a16="http://schemas.microsoft.com/office/drawing/2014/main" id="{5B60C0D6-01BC-4340-82BE-F2C6D311C0A0}"/>
              </a:ext>
            </a:extLst>
          </p:cNvPr>
          <p:cNvPicPr>
            <a:picLocks noGrp="1" noChangeAspect="1"/>
          </p:cNvPicPr>
          <p:nvPr>
            <p:ph type="pic" sz="quarter" idx="11"/>
          </p:nvPr>
        </p:nvPicPr>
        <p:blipFill>
          <a:blip r:embed="rId2"/>
          <a:srcRect/>
          <a:stretch>
            <a:fillRect/>
          </a:stretch>
        </p:blipFill>
        <p:spPr/>
      </p:pic>
    </p:spTree>
    <p:extLst>
      <p:ext uri="{BB962C8B-B14F-4D97-AF65-F5344CB8AC3E}">
        <p14:creationId xmlns:p14="http://schemas.microsoft.com/office/powerpoint/2010/main" val="40666621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A37D-D5AB-4BAA-980A-8DFAB5BC83DD}"/>
              </a:ext>
            </a:extLst>
          </p:cNvPr>
          <p:cNvSpPr>
            <a:spLocks noGrp="1"/>
          </p:cNvSpPr>
          <p:nvPr>
            <p:ph type="title"/>
          </p:nvPr>
        </p:nvSpPr>
        <p:spPr/>
        <p:txBody>
          <a:bodyPr/>
          <a:lstStyle/>
          <a:p>
            <a:r>
              <a:rPr lang="en-US" dirty="0"/>
              <a:t>Pointers</a:t>
            </a:r>
          </a:p>
        </p:txBody>
      </p:sp>
      <p:sp>
        <p:nvSpPr>
          <p:cNvPr id="3" name="Text Placeholder 2">
            <a:extLst>
              <a:ext uri="{FF2B5EF4-FFF2-40B4-BE49-F238E27FC236}">
                <a16:creationId xmlns:a16="http://schemas.microsoft.com/office/drawing/2014/main" id="{4C644CC5-42D4-4BB7-B393-CAE1F9B4D6BB}"/>
              </a:ext>
            </a:extLst>
          </p:cNvPr>
          <p:cNvSpPr>
            <a:spLocks noGrp="1"/>
          </p:cNvSpPr>
          <p:nvPr>
            <p:ph type="body" sz="quarter" idx="10"/>
          </p:nvPr>
        </p:nvSpPr>
        <p:spPr>
          <a:xfrm>
            <a:off x="586390" y="1434370"/>
            <a:ext cx="11018520" cy="4998291"/>
          </a:xfrm>
        </p:spPr>
        <p:txBody>
          <a:bodyPr/>
          <a:lstStyle/>
          <a:p>
            <a:r>
              <a:rPr lang="en-US" dirty="0"/>
              <a:t>“</a:t>
            </a:r>
            <a:r>
              <a:rPr lang="en-US" i="1" dirty="0"/>
              <a:t>make the change easy (warning: this may be hard), then make the easy change</a:t>
            </a:r>
            <a:r>
              <a:rPr lang="en-US" dirty="0"/>
              <a:t>”</a:t>
            </a:r>
          </a:p>
          <a:p>
            <a:pPr algn="r"/>
            <a:r>
              <a:rPr lang="en-US" dirty="0"/>
              <a:t>Kent Beck, 2012</a:t>
            </a:r>
          </a:p>
          <a:p>
            <a:r>
              <a:rPr lang="en-US" dirty="0"/>
              <a:t>But first: </a:t>
            </a:r>
            <a:r>
              <a:rPr lang="en-US" b="1" dirty="0"/>
              <a:t>MAKE THEN CHANGE SAFE!</a:t>
            </a:r>
          </a:p>
          <a:p>
            <a:endParaRPr lang="en-US" dirty="0"/>
          </a:p>
          <a:p>
            <a:r>
              <a:rPr lang="en-US" dirty="0"/>
              <a:t>Ensure 100% code coverage in </a:t>
            </a:r>
            <a:r>
              <a:rPr lang="en-US" b="1" dirty="0" err="1">
                <a:latin typeface="Consolas" panose="020B0609020204030204" pitchFamily="49" charset="0"/>
              </a:rPr>
              <a:t>GildedRose.cs</a:t>
            </a:r>
            <a:endParaRPr lang="en-US" b="1" dirty="0">
              <a:latin typeface="Consolas" panose="020B0609020204030204" pitchFamily="49" charset="0"/>
            </a:endParaRPr>
          </a:p>
          <a:p>
            <a:r>
              <a:rPr lang="en-US" dirty="0"/>
              <a:t>Test </a:t>
            </a:r>
            <a:r>
              <a:rPr lang="en-US" b="1" dirty="0">
                <a:latin typeface="Consolas" panose="020B0609020204030204" pitchFamily="49" charset="0"/>
              </a:rPr>
              <a:t>Main</a:t>
            </a:r>
            <a:r>
              <a:rPr lang="en-US" dirty="0"/>
              <a:t> to verify that in generates the same output </a:t>
            </a:r>
          </a:p>
          <a:p>
            <a:r>
              <a:rPr lang="en-US" dirty="0"/>
              <a:t>(</a:t>
            </a:r>
            <a:r>
              <a:rPr lang="en-US" dirty="0">
                <a:latin typeface="Consolas" panose="020B0609020204030204" pitchFamily="49" charset="0"/>
              </a:rPr>
              <a:t>dotnet run &gt; output.txt</a:t>
            </a:r>
            <a:r>
              <a:rPr lang="en-US" dirty="0"/>
              <a:t>)</a:t>
            </a:r>
            <a:endParaRPr lang="en-US" dirty="0">
              <a:latin typeface="Consolas" panose="020B0609020204030204" pitchFamily="49" charset="0"/>
            </a:endParaRPr>
          </a:p>
          <a:p>
            <a:endParaRPr lang="en-US" dirty="0">
              <a:latin typeface="Consolas" panose="020B0609020204030204" pitchFamily="49" charset="0"/>
            </a:endParaRPr>
          </a:p>
          <a:p>
            <a:r>
              <a:rPr lang="en-US" dirty="0"/>
              <a:t>Extract method </a:t>
            </a:r>
            <a:r>
              <a:rPr lang="en-US" dirty="0">
                <a:sym typeface="Wingdings" panose="05000000000000000000" pitchFamily="2" charset="2"/>
              </a:rPr>
              <a:t> Polymorphism</a:t>
            </a:r>
            <a:endParaRPr lang="en-US" dirty="0"/>
          </a:p>
        </p:txBody>
      </p:sp>
    </p:spTree>
    <p:extLst>
      <p:ext uri="{BB962C8B-B14F-4D97-AF65-F5344CB8AC3E}">
        <p14:creationId xmlns:p14="http://schemas.microsoft.com/office/powerpoint/2010/main" val="86653109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AB792-AFAA-43E7-B67F-6D0C87BF8F7E}"/>
              </a:ext>
            </a:extLst>
          </p:cNvPr>
          <p:cNvSpPr>
            <a:spLocks noGrp="1"/>
          </p:cNvSpPr>
          <p:nvPr>
            <p:ph type="title"/>
          </p:nvPr>
        </p:nvSpPr>
        <p:spPr/>
        <p:txBody>
          <a:bodyPr/>
          <a:lstStyle/>
          <a:p>
            <a:r>
              <a:rPr lang="en-US" dirty="0"/>
              <a:t>Code Coverage</a:t>
            </a:r>
          </a:p>
        </p:txBody>
      </p:sp>
      <p:sp>
        <p:nvSpPr>
          <p:cNvPr id="4" name="Text Placeholder 3">
            <a:extLst>
              <a:ext uri="{FF2B5EF4-FFF2-40B4-BE49-F238E27FC236}">
                <a16:creationId xmlns:a16="http://schemas.microsoft.com/office/drawing/2014/main" id="{5779C697-DE31-4B48-9A48-D6669BF0FFFA}"/>
              </a:ext>
            </a:extLst>
          </p:cNvPr>
          <p:cNvSpPr>
            <a:spLocks noGrp="1"/>
          </p:cNvSpPr>
          <p:nvPr>
            <p:ph type="body" sz="quarter" idx="10"/>
          </p:nvPr>
        </p:nvSpPr>
        <p:spPr>
          <a:xfrm>
            <a:off x="588263" y="1436688"/>
            <a:ext cx="11018520" cy="5084469"/>
          </a:xfrm>
        </p:spPr>
        <p:txBody>
          <a:bodyPr/>
          <a:lstStyle/>
          <a:p>
            <a:r>
              <a:rPr lang="en-US" dirty="0"/>
              <a:t>dotnet add package </a:t>
            </a:r>
            <a:r>
              <a:rPr lang="en-US" dirty="0" err="1"/>
              <a:t>coverlet.collector</a:t>
            </a:r>
            <a:endParaRPr lang="en-US" dirty="0"/>
          </a:p>
          <a:p>
            <a:r>
              <a:rPr lang="en-US" dirty="0"/>
              <a:t>dotnet add package </a:t>
            </a:r>
            <a:r>
              <a:rPr lang="en-US" dirty="0" err="1"/>
              <a:t>coverlet.msbuild</a:t>
            </a:r>
            <a:endParaRPr lang="en-US" dirty="0"/>
          </a:p>
          <a:p>
            <a:endParaRPr lang="en-US" dirty="0"/>
          </a:p>
          <a:p>
            <a:r>
              <a:rPr lang="en-US" dirty="0"/>
              <a:t>dotnet test /</a:t>
            </a:r>
            <a:r>
              <a:rPr lang="en-US" dirty="0" err="1"/>
              <a:t>p:CollectCoverage</a:t>
            </a:r>
            <a:r>
              <a:rPr lang="en-US" dirty="0"/>
              <a:t>=true</a:t>
            </a:r>
          </a:p>
          <a:p>
            <a:endParaRPr lang="en-US" dirty="0"/>
          </a:p>
          <a:p>
            <a:r>
              <a:rPr lang="en-US" dirty="0"/>
              <a:t>+-----------------------+------+--------+--------+</a:t>
            </a:r>
          </a:p>
          <a:p>
            <a:r>
              <a:rPr lang="en-US" dirty="0"/>
              <a:t>| Module                | Line | Branch | Method |</a:t>
            </a:r>
          </a:p>
          <a:p>
            <a:r>
              <a:rPr lang="en-US" dirty="0"/>
              <a:t>+-----------------------+------+--------+--------+</a:t>
            </a:r>
          </a:p>
          <a:p>
            <a:r>
              <a:rPr lang="en-US" dirty="0"/>
              <a:t>| BDSA2019.Assignment07 | 0%   | 0%     | 0%     |</a:t>
            </a:r>
          </a:p>
          <a:p>
            <a:r>
              <a:rPr lang="en-US" dirty="0"/>
              <a:t>+-----------------------+------+--------+--------+</a:t>
            </a:r>
          </a:p>
        </p:txBody>
      </p:sp>
    </p:spTree>
    <p:extLst>
      <p:ext uri="{BB962C8B-B14F-4D97-AF65-F5344CB8AC3E}">
        <p14:creationId xmlns:p14="http://schemas.microsoft.com/office/powerpoint/2010/main" val="366768068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E7DBE-77FD-4CA1-A3B3-E784B2A8CC6C}"/>
              </a:ext>
            </a:extLst>
          </p:cNvPr>
          <p:cNvSpPr>
            <a:spLocks noGrp="1"/>
          </p:cNvSpPr>
          <p:nvPr>
            <p:ph type="title"/>
          </p:nvPr>
        </p:nvSpPr>
        <p:spPr/>
        <p:txBody>
          <a:bodyPr/>
          <a:lstStyle/>
          <a:p>
            <a:r>
              <a:rPr lang="en-US" dirty="0"/>
              <a:t>.NET Watcher</a:t>
            </a:r>
          </a:p>
        </p:txBody>
      </p:sp>
      <p:sp>
        <p:nvSpPr>
          <p:cNvPr id="3" name="Text Placeholder 2">
            <a:extLst>
              <a:ext uri="{FF2B5EF4-FFF2-40B4-BE49-F238E27FC236}">
                <a16:creationId xmlns:a16="http://schemas.microsoft.com/office/drawing/2014/main" id="{6CD141C0-5336-4220-A5FA-769A9A5752C3}"/>
              </a:ext>
            </a:extLst>
          </p:cNvPr>
          <p:cNvSpPr>
            <a:spLocks noGrp="1"/>
          </p:cNvSpPr>
          <p:nvPr>
            <p:ph type="body" sz="quarter" idx="10"/>
          </p:nvPr>
        </p:nvSpPr>
        <p:spPr>
          <a:xfrm>
            <a:off x="588263" y="1436688"/>
            <a:ext cx="11018520" cy="430887"/>
          </a:xfrm>
        </p:spPr>
        <p:txBody>
          <a:bodyPr/>
          <a:lstStyle/>
          <a:p>
            <a:r>
              <a:rPr lang="en-US" dirty="0"/>
              <a:t>From the tests folder:</a:t>
            </a:r>
          </a:p>
        </p:txBody>
      </p:sp>
      <p:sp>
        <p:nvSpPr>
          <p:cNvPr id="4" name="Text Placeholder 2">
            <a:extLst>
              <a:ext uri="{FF2B5EF4-FFF2-40B4-BE49-F238E27FC236}">
                <a16:creationId xmlns:a16="http://schemas.microsoft.com/office/drawing/2014/main" id="{55D1D149-9F17-4BA5-81DD-E57287367BDD}"/>
              </a:ext>
            </a:extLst>
          </p:cNvPr>
          <p:cNvSpPr txBox="1">
            <a:spLocks/>
          </p:cNvSpPr>
          <p:nvPr/>
        </p:nvSpPr>
        <p:spPr>
          <a:xfrm>
            <a:off x="586740" y="2384640"/>
            <a:ext cx="11018520" cy="94795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dotnet watch test /p:CollectCoverage=true</a:t>
            </a:r>
          </a:p>
          <a:p>
            <a:endParaRPr lang="en-US" dirty="0"/>
          </a:p>
        </p:txBody>
      </p:sp>
    </p:spTree>
    <p:extLst>
      <p:ext uri="{BB962C8B-B14F-4D97-AF65-F5344CB8AC3E}">
        <p14:creationId xmlns:p14="http://schemas.microsoft.com/office/powerpoint/2010/main" val="581262681"/>
      </p:ext>
    </p:extLst>
  </p:cSld>
  <p:clrMapOvr>
    <a:masterClrMapping/>
  </p:clrMapOvr>
  <p:transition>
    <p:fade/>
  </p:transition>
</p:sld>
</file>

<file path=ppt/theme/theme1.xml><?xml version="1.0" encoding="utf-8"?>
<a:theme xmlns:a="http://schemas.openxmlformats.org/drawingml/2006/main" name="White Template">
  <a:themeElements>
    <a:clrScheme name="Brand Template Teal (White Bak)">
      <a:dk1>
        <a:srgbClr val="000000"/>
      </a:dk1>
      <a:lt1>
        <a:srgbClr val="FFFFFF"/>
      </a:lt1>
      <a:dk2>
        <a:srgbClr val="274B47"/>
      </a:dk2>
      <a:lt2>
        <a:srgbClr val="E6E6E6"/>
      </a:lt2>
      <a:accent1>
        <a:srgbClr val="008575"/>
      </a:accent1>
      <a:accent2>
        <a:srgbClr val="274B47"/>
      </a:accent2>
      <a:accent3>
        <a:srgbClr val="D83B01"/>
      </a:accent3>
      <a:accent4>
        <a:srgbClr val="0078D4"/>
      </a:accent4>
      <a:accent5>
        <a:srgbClr val="8661C5"/>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9094E9A9-6EC1-40F6-A5E7-16079EBC0085}"/>
    </a:ext>
  </a:extLst>
</a:theme>
</file>

<file path=ppt/theme/theme2.xml><?xml version="1.0" encoding="utf-8"?>
<a:theme xmlns:a="http://schemas.openxmlformats.org/drawingml/2006/main" name="Black Template">
  <a:themeElements>
    <a:clrScheme name="Brand Template Teal (Black Bak)">
      <a:dk1>
        <a:srgbClr val="000000"/>
      </a:dk1>
      <a:lt1>
        <a:srgbClr val="FFFFFF"/>
      </a:lt1>
      <a:dk2>
        <a:srgbClr val="274B47"/>
      </a:dk2>
      <a:lt2>
        <a:srgbClr val="E6E6E6"/>
      </a:lt2>
      <a:accent1>
        <a:srgbClr val="008575"/>
      </a:accent1>
      <a:accent2>
        <a:srgbClr val="30E5D0"/>
      </a:accent2>
      <a:accent3>
        <a:srgbClr val="FFB900"/>
      </a:accent3>
      <a:accent4>
        <a:srgbClr val="0078D4"/>
      </a:accent4>
      <a:accent5>
        <a:srgbClr val="D83B01"/>
      </a:accent5>
      <a:accent6>
        <a:srgbClr val="E6E6E6"/>
      </a:accent6>
      <a:hlink>
        <a:srgbClr val="30E5D0"/>
      </a:hlink>
      <a:folHlink>
        <a:srgbClr val="30E5D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5923E26A-6146-4C44-BDB5-F8DA0EFBFD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e4aa919a-b200-49cb-beca-4c7e0810321e"/>
    <ds:schemaRef ds:uri="06670dda-0291-4061-b6e0-f6c0cb392c51"/>
    <ds:schemaRef ds:uri="http://schemas.microsoft.com/office/2006/documentManagement/types"/>
    <ds:schemaRef ds:uri="http://schemas.microsoft.com/office/infopath/2007/PartnerControls"/>
    <ds:schemaRef ds:uri="http://purl.org/dc/dcmitype/"/>
    <ds:schemaRef ds:uri="http://schemas.microsoft.com/sharepoint/v3"/>
    <ds:schemaRef ds:uri="http://schemas.openxmlformats.org/package/2006/metadata/core-properties"/>
    <ds:schemaRef ds:uri="http://www.w3.org/XML/1998/namespace"/>
    <ds:schemaRef ds:uri="http://purl.org/dc/terms/"/>
    <ds:schemaRef ds:uri="965de625-df5b-42e9-a277-2113da4f1195"/>
  </ds:schemaRefs>
</ds:datastoreItem>
</file>

<file path=customXml/itemProps2.xml><?xml version="1.0" encoding="utf-8"?>
<ds:datastoreItem xmlns:ds="http://schemas.openxmlformats.org/officeDocument/2006/customXml" ds:itemID="{B28DDFE8-80D6-4A60-B5D6-41E509D3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16-9_Teal_Education_2019_10</Template>
  <TotalTime>218</TotalTime>
  <Words>605</Words>
  <Application>Microsoft Office PowerPoint</Application>
  <PresentationFormat>Widescreen</PresentationFormat>
  <Paragraphs>72</Paragraphs>
  <Slides>10</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Consolas</vt:lpstr>
      <vt:lpstr>Segoe UI</vt:lpstr>
      <vt:lpstr>Segoe UI Semibold</vt:lpstr>
      <vt:lpstr>Wingdings</vt:lpstr>
      <vt:lpstr>White Template</vt:lpstr>
      <vt:lpstr>Black Template</vt:lpstr>
      <vt:lpstr>C♯ Gilded Rose</vt:lpstr>
      <vt:lpstr>Agenda</vt:lpstr>
      <vt:lpstr>Refactoring kata</vt:lpstr>
      <vt:lpstr>Gilded Rose background</vt:lpstr>
      <vt:lpstr>Gilded Rose specification</vt:lpstr>
      <vt:lpstr>Implement “Conjured”</vt:lpstr>
      <vt:lpstr>Pointers</vt:lpstr>
      <vt:lpstr>Code Coverage</vt:lpstr>
      <vt:lpstr>.NET Watcher</vt:lpstr>
      <vt:lpstr>Resources</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&lt;Event name&gt;</dc:subject>
  <dc:creator>Rasmus Lystrøm</dc:creator>
  <cp:keywords/>
  <dc:description/>
  <cp:lastModifiedBy>Rasmus Lystrøm</cp:lastModifiedBy>
  <cp:revision>31</cp:revision>
  <dcterms:created xsi:type="dcterms:W3CDTF">2019-10-06T12:35:47Z</dcterms:created>
  <dcterms:modified xsi:type="dcterms:W3CDTF">2019-10-25T07:09:10Z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0x010100BD9FAF4CD5AD2F4B99B5B2414089ABF7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