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7"/>
  </p:notesMasterIdLst>
  <p:handoutMasterIdLst>
    <p:handoutMasterId r:id="rId28"/>
  </p:handoutMasterIdLst>
  <p:sldIdLst>
    <p:sldId id="1663" r:id="rId6"/>
    <p:sldId id="1677" r:id="rId7"/>
    <p:sldId id="1678" r:id="rId8"/>
    <p:sldId id="1679" r:id="rId9"/>
    <p:sldId id="1680" r:id="rId10"/>
    <p:sldId id="1685" r:id="rId11"/>
    <p:sldId id="1681" r:id="rId12"/>
    <p:sldId id="1682" r:id="rId13"/>
    <p:sldId id="1683" r:id="rId14"/>
    <p:sldId id="1664" r:id="rId15"/>
    <p:sldId id="1666" r:id="rId16"/>
    <p:sldId id="1670" r:id="rId17"/>
    <p:sldId id="1667" r:id="rId18"/>
    <p:sldId id="1668" r:id="rId19"/>
    <p:sldId id="1671" r:id="rId20"/>
    <p:sldId id="1672" r:id="rId21"/>
    <p:sldId id="1684" r:id="rId22"/>
    <p:sldId id="1673" r:id="rId23"/>
    <p:sldId id="1674" r:id="rId24"/>
    <p:sldId id="1675" r:id="rId25"/>
    <p:sldId id="1676"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77"/>
            <p14:sldId id="1678"/>
            <p14:sldId id="1679"/>
            <p14:sldId id="1680"/>
            <p14:sldId id="1685"/>
            <p14:sldId id="1681"/>
            <p14:sldId id="1682"/>
            <p14:sldId id="1683"/>
            <p14:sldId id="1664"/>
            <p14:sldId id="1666"/>
            <p14:sldId id="1670"/>
            <p14:sldId id="1667"/>
            <p14:sldId id="1668"/>
            <p14:sldId id="1671"/>
            <p14:sldId id="1672"/>
            <p14:sldId id="1684"/>
            <p14:sldId id="1673"/>
            <p14:sldId id="1674"/>
            <p14:sldId id="1675"/>
            <p14:sldId id="16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94" d="100"/>
          <a:sy n="94" d="100"/>
        </p:scale>
        <p:origin x="33" y="135"/>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Cyclomatic Complexity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Initial Code</c:v>
                </c:pt>
              </c:strCache>
            </c:strRef>
          </c:tx>
          <c:spPr>
            <a:solidFill>
              <a:schemeClr val="accent1"/>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Sheet1!$B$2:$B$8</c:f>
              <c:numCache>
                <c:formatCode>General</c:formatCode>
                <c:ptCount val="7"/>
                <c:pt idx="0">
                  <c:v>20</c:v>
                </c:pt>
                <c:pt idx="1">
                  <c:v>6</c:v>
                </c:pt>
                <c:pt idx="6">
                  <c:v>3</c:v>
                </c:pt>
              </c:numCache>
            </c:numRef>
          </c:val>
          <c:extLst>
            <c:ext xmlns:c16="http://schemas.microsoft.com/office/drawing/2014/chart" uri="{C3380CC4-5D6E-409C-BE32-E72D297353CC}">
              <c16:uniqueId val="{00000000-CC3E-4029-8A32-B8B47014D362}"/>
            </c:ext>
          </c:extLst>
        </c:ser>
        <c:ser>
          <c:idx val="1"/>
          <c:order val="1"/>
          <c:tx>
            <c:strRef>
              <c:f>Sheet1!$C$1</c:f>
              <c:strCache>
                <c:ptCount val="1"/>
                <c:pt idx="0">
                  <c:v>Refactor to methods</c:v>
                </c:pt>
              </c:strCache>
            </c:strRef>
          </c:tx>
          <c:spPr>
            <a:solidFill>
              <a:schemeClr val="accent2"/>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Sheet1!$C$2:$C$8</c:f>
              <c:numCache>
                <c:formatCode>General</c:formatCode>
                <c:ptCount val="7"/>
                <c:pt idx="0">
                  <c:v>16</c:v>
                </c:pt>
                <c:pt idx="1">
                  <c:v>6</c:v>
                </c:pt>
                <c:pt idx="6">
                  <c:v>3</c:v>
                </c:pt>
              </c:numCache>
            </c:numRef>
          </c:val>
          <c:extLst>
            <c:ext xmlns:c16="http://schemas.microsoft.com/office/drawing/2014/chart" uri="{C3380CC4-5D6E-409C-BE32-E72D297353CC}">
              <c16:uniqueId val="{00000001-CC3E-4029-8A32-B8B47014D362}"/>
            </c:ext>
          </c:extLst>
        </c:ser>
        <c:ser>
          <c:idx val="2"/>
          <c:order val="2"/>
          <c:tx>
            <c:strRef>
              <c:f>Sheet1!$D$1</c:f>
              <c:strCache>
                <c:ptCount val="1"/>
                <c:pt idx="0">
                  <c:v>Implement Conjured</c:v>
                </c:pt>
              </c:strCache>
            </c:strRef>
          </c:tx>
          <c:spPr>
            <a:solidFill>
              <a:schemeClr val="accent3"/>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Sheet1!$D$2:$D$8</c:f>
              <c:numCache>
                <c:formatCode>General</c:formatCode>
                <c:ptCount val="7"/>
                <c:pt idx="0">
                  <c:v>19</c:v>
                </c:pt>
                <c:pt idx="1">
                  <c:v>6</c:v>
                </c:pt>
                <c:pt idx="6">
                  <c:v>3</c:v>
                </c:pt>
              </c:numCache>
            </c:numRef>
          </c:val>
          <c:extLst>
            <c:ext xmlns:c16="http://schemas.microsoft.com/office/drawing/2014/chart" uri="{C3380CC4-5D6E-409C-BE32-E72D297353CC}">
              <c16:uniqueId val="{00000002-CC3E-4029-8A32-B8B47014D362}"/>
            </c:ext>
          </c:extLst>
        </c:ser>
        <c:ser>
          <c:idx val="3"/>
          <c:order val="3"/>
          <c:tx>
            <c:strRef>
              <c:f>Sheet1!$E$1</c:f>
              <c:strCache>
                <c:ptCount val="1"/>
                <c:pt idx="0">
                  <c:v>Polymorphism</c:v>
                </c:pt>
              </c:strCache>
            </c:strRef>
          </c:tx>
          <c:spPr>
            <a:solidFill>
              <a:schemeClr val="accent4"/>
            </a:solidFill>
            <a:ln>
              <a:noFill/>
            </a:ln>
            <a:effectLst/>
          </c:spPr>
          <c:invertIfNegative val="0"/>
          <c:cat>
            <c:strRef>
              <c:f>Sheet1!$A$2:$A$8</c:f>
              <c:strCache>
                <c:ptCount val="7"/>
                <c:pt idx="0">
                  <c:v>GildedRose</c:v>
                </c:pt>
                <c:pt idx="1">
                  <c:v>Item</c:v>
                </c:pt>
                <c:pt idx="2">
                  <c:v>AgedBrie</c:v>
                </c:pt>
                <c:pt idx="3">
                  <c:v>BackstagePasses</c:v>
                </c:pt>
                <c:pt idx="4">
                  <c:v>Conjured</c:v>
                </c:pt>
                <c:pt idx="5">
                  <c:v>Sulfuras</c:v>
                </c:pt>
                <c:pt idx="6">
                  <c:v>Program</c:v>
                </c:pt>
              </c:strCache>
            </c:strRef>
          </c:cat>
          <c:val>
            <c:numRef>
              <c:f>Sheet1!$E$2:$E$8</c:f>
              <c:numCache>
                <c:formatCode>General</c:formatCode>
                <c:ptCount val="7"/>
                <c:pt idx="0">
                  <c:v>2</c:v>
                </c:pt>
                <c:pt idx="1">
                  <c:v>8</c:v>
                </c:pt>
                <c:pt idx="2">
                  <c:v>2</c:v>
                </c:pt>
                <c:pt idx="3">
                  <c:v>4</c:v>
                </c:pt>
                <c:pt idx="4">
                  <c:v>2</c:v>
                </c:pt>
                <c:pt idx="5">
                  <c:v>1</c:v>
                </c:pt>
                <c:pt idx="6">
                  <c:v>3</c:v>
                </c:pt>
              </c:numCache>
            </c:numRef>
          </c:val>
          <c:extLst>
            <c:ext xmlns:c16="http://schemas.microsoft.com/office/drawing/2014/chart" uri="{C3380CC4-5D6E-409C-BE32-E72D297353CC}">
              <c16:uniqueId val="{00000003-CC3E-4029-8A32-B8B47014D362}"/>
            </c:ext>
          </c:extLst>
        </c:ser>
        <c:dLbls>
          <c:showLegendKey val="0"/>
          <c:showVal val="0"/>
          <c:showCatName val="0"/>
          <c:showSerName val="0"/>
          <c:showPercent val="0"/>
          <c:showBubbleSize val="0"/>
        </c:dLbls>
        <c:gapWidth val="219"/>
        <c:overlap val="-27"/>
        <c:axId val="98007808"/>
        <c:axId val="604340768"/>
      </c:barChart>
      <c:catAx>
        <c:axId val="9800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4340768"/>
        <c:crosses val="autoZero"/>
        <c:auto val="1"/>
        <c:lblAlgn val="ctr"/>
        <c:lblOffset val="100"/>
        <c:noMultiLvlLbl val="0"/>
      </c:catAx>
      <c:valAx>
        <c:axId val="604340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007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10/25/2019 9:12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10/25/2019 9:11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10/25/2019 9:11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visualstudio/code-quality/code-metrics-values"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C</a:t>
            </a:r>
            <a:r>
              <a:rPr lang="en-US" baseline="30000" dirty="0"/>
              <a:t>♯</a:t>
            </a:r>
            <a:br>
              <a:rPr lang="en-US" dirty="0"/>
            </a:br>
            <a:r>
              <a:rPr lang="en-US" dirty="0"/>
              <a:t>Design Patterns </a:t>
            </a:r>
            <a:r>
              <a:rPr lang="en-US"/>
              <a:t>in Practice</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FD1A4-EFAC-45D7-BC7F-B509F7BE96C3}"/>
              </a:ext>
            </a:extLst>
          </p:cNvPr>
          <p:cNvSpPr>
            <a:spLocks noGrp="1"/>
          </p:cNvSpPr>
          <p:nvPr>
            <p:ph type="title"/>
          </p:nvPr>
        </p:nvSpPr>
        <p:spPr/>
        <p:txBody>
          <a:bodyPr/>
          <a:lstStyle/>
          <a:p>
            <a:r>
              <a:rPr lang="en-US" dirty="0"/>
              <a:t>Design Patterns</a:t>
            </a:r>
          </a:p>
        </p:txBody>
      </p:sp>
      <p:sp>
        <p:nvSpPr>
          <p:cNvPr id="5" name="Text Placeholder 4">
            <a:extLst>
              <a:ext uri="{FF2B5EF4-FFF2-40B4-BE49-F238E27FC236}">
                <a16:creationId xmlns:a16="http://schemas.microsoft.com/office/drawing/2014/main" id="{41957933-3588-428F-A3A1-7BE5CD071F12}"/>
              </a:ext>
            </a:extLst>
          </p:cNvPr>
          <p:cNvSpPr>
            <a:spLocks noGrp="1"/>
          </p:cNvSpPr>
          <p:nvPr>
            <p:ph type="body" sz="quarter" idx="10"/>
          </p:nvPr>
        </p:nvSpPr>
        <p:spPr/>
        <p:txBody>
          <a:bodyPr>
            <a:noAutofit/>
          </a:bodyPr>
          <a:lstStyle/>
          <a:p>
            <a:r>
              <a:rPr lang="en-US" dirty="0" err="1"/>
              <a:t>IoC</a:t>
            </a:r>
            <a:r>
              <a:rPr lang="en-US" dirty="0"/>
              <a:t> Container</a:t>
            </a:r>
          </a:p>
          <a:p>
            <a:r>
              <a:rPr lang="en-US" dirty="0"/>
              <a:t>Adapter</a:t>
            </a:r>
          </a:p>
          <a:p>
            <a:r>
              <a:rPr lang="en-US" dirty="0"/>
              <a:t>Factory Method</a:t>
            </a:r>
          </a:p>
          <a:p>
            <a:r>
              <a:rPr lang="en-US" dirty="0"/>
              <a:t>Singleton</a:t>
            </a:r>
          </a:p>
          <a:p>
            <a:r>
              <a:rPr lang="en-US" dirty="0"/>
              <a:t>Iterator</a:t>
            </a:r>
          </a:p>
          <a:p>
            <a:r>
              <a:rPr lang="en-US" dirty="0"/>
              <a:t>Façade</a:t>
            </a:r>
          </a:p>
          <a:p>
            <a:r>
              <a:rPr lang="en-US" dirty="0"/>
              <a:t>Chain of Responsibility</a:t>
            </a:r>
          </a:p>
          <a:p>
            <a:r>
              <a:rPr lang="en-US" dirty="0"/>
              <a:t>Strategy</a:t>
            </a:r>
          </a:p>
          <a:p>
            <a:r>
              <a:rPr lang="en-US" dirty="0"/>
              <a:t>Bridge</a:t>
            </a:r>
          </a:p>
        </p:txBody>
      </p:sp>
      <p:sp>
        <p:nvSpPr>
          <p:cNvPr id="2" name="Text Placeholder 1">
            <a:extLst>
              <a:ext uri="{FF2B5EF4-FFF2-40B4-BE49-F238E27FC236}">
                <a16:creationId xmlns:a16="http://schemas.microsoft.com/office/drawing/2014/main" id="{167BFD34-E210-4459-831D-2CCB97CF41BF}"/>
              </a:ext>
            </a:extLst>
          </p:cNvPr>
          <p:cNvSpPr>
            <a:spLocks noGrp="1"/>
          </p:cNvSpPr>
          <p:nvPr>
            <p:ph type="body" sz="quarter" idx="12"/>
          </p:nvPr>
        </p:nvSpPr>
        <p:spPr>
          <a:xfrm>
            <a:off x="6397171" y="1435100"/>
            <a:ext cx="5212080" cy="2185214"/>
          </a:xfrm>
        </p:spPr>
        <p:txBody>
          <a:bodyPr/>
          <a:lstStyle/>
          <a:p>
            <a:r>
              <a:rPr lang="en-US" b="1" dirty="0"/>
              <a:t>Saved for later:</a:t>
            </a:r>
          </a:p>
          <a:p>
            <a:r>
              <a:rPr lang="en-US" dirty="0"/>
              <a:t>Command (MVVM)</a:t>
            </a:r>
          </a:p>
          <a:p>
            <a:r>
              <a:rPr lang="en-US" dirty="0"/>
              <a:t>Observer (MVVM)</a:t>
            </a:r>
          </a:p>
          <a:p>
            <a:r>
              <a:rPr lang="en-US" dirty="0"/>
              <a:t>Proxy (Web API)</a:t>
            </a:r>
          </a:p>
        </p:txBody>
      </p:sp>
    </p:spTree>
    <p:extLst>
      <p:ext uri="{BB962C8B-B14F-4D97-AF65-F5344CB8AC3E}">
        <p14:creationId xmlns:p14="http://schemas.microsoft.com/office/powerpoint/2010/main" val="2709789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5E5D-0097-4CFE-BC2F-B66426B7C367}"/>
              </a:ext>
            </a:extLst>
          </p:cNvPr>
          <p:cNvSpPr>
            <a:spLocks noGrp="1"/>
          </p:cNvSpPr>
          <p:nvPr>
            <p:ph type="title"/>
          </p:nvPr>
        </p:nvSpPr>
        <p:spPr/>
        <p:txBody>
          <a:bodyPr/>
          <a:lstStyle/>
          <a:p>
            <a:r>
              <a:rPr lang="en-US" dirty="0" err="1"/>
              <a:t>IoC</a:t>
            </a:r>
            <a:r>
              <a:rPr lang="en-US" dirty="0"/>
              <a:t> Container</a:t>
            </a:r>
          </a:p>
        </p:txBody>
      </p:sp>
      <p:sp>
        <p:nvSpPr>
          <p:cNvPr id="3" name="Text Placeholder 2">
            <a:extLst>
              <a:ext uri="{FF2B5EF4-FFF2-40B4-BE49-F238E27FC236}">
                <a16:creationId xmlns:a16="http://schemas.microsoft.com/office/drawing/2014/main" id="{AE60B6F9-DC27-4A8E-B239-B30A4F4FBA9A}"/>
              </a:ext>
            </a:extLst>
          </p:cNvPr>
          <p:cNvSpPr>
            <a:spLocks noGrp="1"/>
          </p:cNvSpPr>
          <p:nvPr>
            <p:ph type="body" sz="quarter" idx="10"/>
          </p:nvPr>
        </p:nvSpPr>
        <p:spPr>
          <a:xfrm>
            <a:off x="586390" y="1434370"/>
            <a:ext cx="11018520" cy="4481227"/>
          </a:xfrm>
        </p:spPr>
        <p:txBody>
          <a:bodyPr/>
          <a:lstStyle/>
          <a:p>
            <a:r>
              <a:rPr lang="en-US" dirty="0"/>
              <a:t>Tool to facilitate dependency injection.</a:t>
            </a:r>
          </a:p>
          <a:p>
            <a:r>
              <a:rPr lang="en-US" dirty="0"/>
              <a:t>Using a factory to either manually or automatically create types at runtime.</a:t>
            </a:r>
          </a:p>
          <a:p>
            <a:r>
              <a:rPr lang="en-US" dirty="0"/>
              <a:t>Various implementations:</a:t>
            </a:r>
          </a:p>
          <a:p>
            <a:pPr marL="457200" indent="-457200">
              <a:buFont typeface="Arial" panose="020B0604020202020204" pitchFamily="34" charset="0"/>
              <a:buChar char="•"/>
            </a:pPr>
            <a:r>
              <a:rPr lang="en-US" dirty="0" err="1"/>
              <a:t>Microsoft.Extensions.DependencyInjection</a:t>
            </a:r>
            <a:endParaRPr lang="en-US" dirty="0"/>
          </a:p>
          <a:p>
            <a:pPr marL="457200" indent="-457200">
              <a:buFont typeface="Arial" panose="020B0604020202020204" pitchFamily="34" charset="0"/>
              <a:buChar char="•"/>
            </a:pPr>
            <a:r>
              <a:rPr lang="en-US" dirty="0" err="1"/>
              <a:t>Ninject</a:t>
            </a:r>
            <a:endParaRPr lang="en-US" dirty="0"/>
          </a:p>
          <a:p>
            <a:pPr marL="457200" indent="-457200">
              <a:buFont typeface="Arial" panose="020B0604020202020204" pitchFamily="34" charset="0"/>
              <a:buChar char="•"/>
            </a:pPr>
            <a:r>
              <a:rPr lang="en-US" dirty="0"/>
              <a:t>Unity</a:t>
            </a:r>
          </a:p>
          <a:p>
            <a:pPr marL="457200" indent="-457200">
              <a:buFont typeface="Arial" panose="020B0604020202020204" pitchFamily="34" charset="0"/>
              <a:buChar char="•"/>
            </a:pPr>
            <a:r>
              <a:rPr lang="en-US" dirty="0" err="1"/>
              <a:t>AutoFac</a:t>
            </a:r>
            <a:endParaRPr lang="en-US" dirty="0"/>
          </a:p>
          <a:p>
            <a:pPr marL="457200" indent="-457200">
              <a:buFont typeface="Arial" panose="020B0604020202020204" pitchFamily="34" charset="0"/>
              <a:buChar char="•"/>
            </a:pPr>
            <a:r>
              <a:rPr lang="en-US" dirty="0" err="1"/>
              <a:t>StructureMap</a:t>
            </a:r>
            <a:endParaRPr lang="en-US" dirty="0"/>
          </a:p>
        </p:txBody>
      </p:sp>
    </p:spTree>
    <p:extLst>
      <p:ext uri="{BB962C8B-B14F-4D97-AF65-F5344CB8AC3E}">
        <p14:creationId xmlns:p14="http://schemas.microsoft.com/office/powerpoint/2010/main" val="9856690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D2A3-0AF1-42E5-AA03-ECE43847C364}"/>
              </a:ext>
            </a:extLst>
          </p:cNvPr>
          <p:cNvSpPr>
            <a:spLocks noGrp="1"/>
          </p:cNvSpPr>
          <p:nvPr>
            <p:ph type="title"/>
          </p:nvPr>
        </p:nvSpPr>
        <p:spPr>
          <a:xfrm>
            <a:off x="588263" y="457200"/>
            <a:ext cx="11018520" cy="553998"/>
          </a:xfrm>
        </p:spPr>
        <p:txBody>
          <a:bodyPr/>
          <a:lstStyle/>
          <a:p>
            <a:r>
              <a:rPr lang="en-US" dirty="0" err="1"/>
              <a:t>IoC</a:t>
            </a:r>
            <a:r>
              <a:rPr lang="en-US" dirty="0"/>
              <a:t> Container II</a:t>
            </a:r>
          </a:p>
        </p:txBody>
      </p:sp>
      <p:sp>
        <p:nvSpPr>
          <p:cNvPr id="3" name="Text Placeholder 2">
            <a:extLst>
              <a:ext uri="{FF2B5EF4-FFF2-40B4-BE49-F238E27FC236}">
                <a16:creationId xmlns:a16="http://schemas.microsoft.com/office/drawing/2014/main" id="{DCFF06C6-141C-4E16-8340-252F0D631019}"/>
              </a:ext>
            </a:extLst>
          </p:cNvPr>
          <p:cNvSpPr>
            <a:spLocks noGrp="1"/>
          </p:cNvSpPr>
          <p:nvPr>
            <p:ph type="body" sz="quarter" idx="10"/>
          </p:nvPr>
        </p:nvSpPr>
        <p:spPr>
          <a:xfrm>
            <a:off x="586390" y="1434370"/>
            <a:ext cx="11018520" cy="2499146"/>
          </a:xfrm>
        </p:spPr>
        <p:txBody>
          <a:bodyPr/>
          <a:lstStyle/>
          <a:p>
            <a:r>
              <a:rPr lang="en-US" dirty="0"/>
              <a:t>Lifetime:</a:t>
            </a:r>
          </a:p>
          <a:p>
            <a:endParaRPr lang="en-US" dirty="0"/>
          </a:p>
          <a:p>
            <a:r>
              <a:rPr lang="en-US" dirty="0"/>
              <a:t>Transient</a:t>
            </a:r>
          </a:p>
          <a:p>
            <a:r>
              <a:rPr lang="en-US" dirty="0"/>
              <a:t>Scoped</a:t>
            </a:r>
          </a:p>
          <a:p>
            <a:r>
              <a:rPr lang="en-US" dirty="0"/>
              <a:t>Singleton</a:t>
            </a:r>
          </a:p>
        </p:txBody>
      </p:sp>
      <p:sp>
        <p:nvSpPr>
          <p:cNvPr id="4" name="Text Placeholder 2">
            <a:extLst>
              <a:ext uri="{FF2B5EF4-FFF2-40B4-BE49-F238E27FC236}">
                <a16:creationId xmlns:a16="http://schemas.microsoft.com/office/drawing/2014/main" id="{E812DF4D-6632-4E81-A1E4-4D51AD3ECEE8}"/>
              </a:ext>
            </a:extLst>
          </p:cNvPr>
          <p:cNvSpPr txBox="1">
            <a:spLocks/>
          </p:cNvSpPr>
          <p:nvPr/>
        </p:nvSpPr>
        <p:spPr>
          <a:xfrm>
            <a:off x="586390" y="1434370"/>
            <a:ext cx="11018520" cy="249914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Lifetime:</a:t>
            </a:r>
          </a:p>
          <a:p>
            <a:endParaRPr lang="en-US" dirty="0"/>
          </a:p>
          <a:p>
            <a:r>
              <a:rPr lang="en-US" dirty="0"/>
              <a:t>Transient (every time)</a:t>
            </a:r>
          </a:p>
          <a:p>
            <a:r>
              <a:rPr lang="en-US" dirty="0"/>
              <a:t>Scoped (once per request)</a:t>
            </a:r>
          </a:p>
          <a:p>
            <a:r>
              <a:rPr lang="en-US" dirty="0"/>
              <a:t>Singleton (once)</a:t>
            </a:r>
          </a:p>
        </p:txBody>
      </p:sp>
    </p:spTree>
    <p:extLst>
      <p:ext uri="{BB962C8B-B14F-4D97-AF65-F5344CB8AC3E}">
        <p14:creationId xmlns:p14="http://schemas.microsoft.com/office/powerpoint/2010/main" val="1655590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Adapter aka Wrapper</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1455783"/>
          </a:xfrm>
        </p:spPr>
        <p:txBody>
          <a:bodyPr/>
          <a:lstStyle/>
          <a:p>
            <a:pPr>
              <a:spcAft>
                <a:spcPts val="600"/>
              </a:spcAft>
            </a:pPr>
            <a:r>
              <a:rPr lang="en-US" dirty="0"/>
              <a:t>Unmodifiable implementation which does not match the interface you need.</a:t>
            </a:r>
          </a:p>
          <a:p>
            <a:pPr>
              <a:spcAft>
                <a:spcPts val="600"/>
              </a:spcAft>
            </a:pPr>
            <a:r>
              <a:rPr lang="en-US" dirty="0"/>
              <a:t>Static or sealed class or class in another assembly.</a:t>
            </a:r>
          </a:p>
        </p:txBody>
      </p:sp>
      <p:pic>
        <p:nvPicPr>
          <p:cNvPr id="4" name="Picture 3">
            <a:extLst>
              <a:ext uri="{FF2B5EF4-FFF2-40B4-BE49-F238E27FC236}">
                <a16:creationId xmlns:a16="http://schemas.microsoft.com/office/drawing/2014/main" id="{5A70CD68-17F2-4D90-AAA4-F07838566C4D}"/>
              </a:ext>
            </a:extLst>
          </p:cNvPr>
          <p:cNvPicPr>
            <a:picLocks noChangeAspect="1"/>
          </p:cNvPicPr>
          <p:nvPr/>
        </p:nvPicPr>
        <p:blipFill>
          <a:blip r:embed="rId2"/>
          <a:stretch>
            <a:fillRect/>
          </a:stretch>
        </p:blipFill>
        <p:spPr>
          <a:xfrm>
            <a:off x="2880327" y="3116399"/>
            <a:ext cx="6431346" cy="3741601"/>
          </a:xfrm>
          <a:prstGeom prst="rect">
            <a:avLst/>
          </a:prstGeom>
        </p:spPr>
      </p:pic>
    </p:spTree>
    <p:extLst>
      <p:ext uri="{BB962C8B-B14F-4D97-AF65-F5344CB8AC3E}">
        <p14:creationId xmlns:p14="http://schemas.microsoft.com/office/powerpoint/2010/main" val="36916590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A37D-D5AB-4BAA-980A-8DFAB5BC83DD}"/>
              </a:ext>
            </a:extLst>
          </p:cNvPr>
          <p:cNvSpPr>
            <a:spLocks noGrp="1"/>
          </p:cNvSpPr>
          <p:nvPr>
            <p:ph type="title"/>
          </p:nvPr>
        </p:nvSpPr>
        <p:spPr>
          <a:xfrm>
            <a:off x="588263" y="457200"/>
            <a:ext cx="11018520" cy="553998"/>
          </a:xfrm>
        </p:spPr>
        <p:txBody>
          <a:bodyPr/>
          <a:lstStyle/>
          <a:p>
            <a:r>
              <a:rPr lang="en-US" dirty="0"/>
              <a:t>Factory Method</a:t>
            </a:r>
          </a:p>
        </p:txBody>
      </p:sp>
      <p:sp>
        <p:nvSpPr>
          <p:cNvPr id="3" name="Text Placeholder 2">
            <a:extLst>
              <a:ext uri="{FF2B5EF4-FFF2-40B4-BE49-F238E27FC236}">
                <a16:creationId xmlns:a16="http://schemas.microsoft.com/office/drawing/2014/main" id="{4C644CC5-42D4-4BB7-B393-CAE1F9B4D6BB}"/>
              </a:ext>
            </a:extLst>
          </p:cNvPr>
          <p:cNvSpPr>
            <a:spLocks noGrp="1"/>
          </p:cNvSpPr>
          <p:nvPr>
            <p:ph type="body" sz="quarter" idx="10"/>
          </p:nvPr>
        </p:nvSpPr>
        <p:spPr>
          <a:xfrm>
            <a:off x="586390" y="1434370"/>
            <a:ext cx="11018520" cy="430887"/>
          </a:xfrm>
        </p:spPr>
        <p:txBody>
          <a:bodyPr/>
          <a:lstStyle/>
          <a:p>
            <a:r>
              <a:rPr lang="en-US" dirty="0"/>
              <a:t>A method which can creates instances of a given type.</a:t>
            </a:r>
          </a:p>
        </p:txBody>
      </p:sp>
      <p:pic>
        <p:nvPicPr>
          <p:cNvPr id="4" name="Picture 3">
            <a:extLst>
              <a:ext uri="{FF2B5EF4-FFF2-40B4-BE49-F238E27FC236}">
                <a16:creationId xmlns:a16="http://schemas.microsoft.com/office/drawing/2014/main" id="{D0E5C3A7-8BA3-4EF8-BB88-0F03CD4A4B2B}"/>
              </a:ext>
            </a:extLst>
          </p:cNvPr>
          <p:cNvPicPr>
            <a:picLocks noChangeAspect="1"/>
          </p:cNvPicPr>
          <p:nvPr/>
        </p:nvPicPr>
        <p:blipFill>
          <a:blip r:embed="rId2"/>
          <a:stretch>
            <a:fillRect/>
          </a:stretch>
        </p:blipFill>
        <p:spPr>
          <a:xfrm>
            <a:off x="1544286" y="2992768"/>
            <a:ext cx="9103429" cy="3590905"/>
          </a:xfrm>
          <a:prstGeom prst="rect">
            <a:avLst/>
          </a:prstGeom>
        </p:spPr>
      </p:pic>
    </p:spTree>
    <p:extLst>
      <p:ext uri="{BB962C8B-B14F-4D97-AF65-F5344CB8AC3E}">
        <p14:creationId xmlns:p14="http://schemas.microsoft.com/office/powerpoint/2010/main" val="8665310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D04-075F-469C-AA7E-0C6FAAD2D5C6}"/>
              </a:ext>
            </a:extLst>
          </p:cNvPr>
          <p:cNvSpPr>
            <a:spLocks noGrp="1"/>
          </p:cNvSpPr>
          <p:nvPr>
            <p:ph type="title"/>
          </p:nvPr>
        </p:nvSpPr>
        <p:spPr/>
        <p:txBody>
          <a:bodyPr/>
          <a:lstStyle/>
          <a:p>
            <a:r>
              <a:rPr lang="en-US" dirty="0"/>
              <a:t>Singleton</a:t>
            </a:r>
          </a:p>
        </p:txBody>
      </p:sp>
      <p:sp>
        <p:nvSpPr>
          <p:cNvPr id="3" name="Text Placeholder 2">
            <a:extLst>
              <a:ext uri="{FF2B5EF4-FFF2-40B4-BE49-F238E27FC236}">
                <a16:creationId xmlns:a16="http://schemas.microsoft.com/office/drawing/2014/main" id="{7D2CCC3C-0EAC-4E8C-9F4D-14A8DA8795C9}"/>
              </a:ext>
            </a:extLst>
          </p:cNvPr>
          <p:cNvSpPr>
            <a:spLocks noGrp="1"/>
          </p:cNvSpPr>
          <p:nvPr>
            <p:ph type="body" sz="quarter" idx="10"/>
          </p:nvPr>
        </p:nvSpPr>
        <p:spPr>
          <a:xfrm>
            <a:off x="586390" y="1434370"/>
            <a:ext cx="11018520" cy="3447098"/>
          </a:xfrm>
        </p:spPr>
        <p:txBody>
          <a:bodyPr/>
          <a:lstStyle/>
          <a:p>
            <a:r>
              <a:rPr lang="en-US" dirty="0"/>
              <a:t>Only ever one single instance of a given type.</a:t>
            </a:r>
          </a:p>
          <a:p>
            <a:endParaRPr lang="en-US" dirty="0"/>
          </a:p>
          <a:p>
            <a:r>
              <a:rPr lang="en-US" dirty="0"/>
              <a:t>Considered an anti-pattern by many, it:</a:t>
            </a:r>
          </a:p>
          <a:p>
            <a:pPr marL="457200" indent="-457200">
              <a:buFont typeface="Arial" panose="020B0604020202020204" pitchFamily="34" charset="0"/>
              <a:buChar char="•"/>
            </a:pPr>
            <a:r>
              <a:rPr lang="en-US" dirty="0"/>
              <a:t>is overused</a:t>
            </a:r>
          </a:p>
          <a:p>
            <a:pPr marL="457200" indent="-457200">
              <a:buFont typeface="Arial" panose="020B0604020202020204" pitchFamily="34" charset="0"/>
              <a:buChar char="•"/>
            </a:pPr>
            <a:r>
              <a:rPr lang="en-US" dirty="0"/>
              <a:t>introduces unnecessary restrictions in situations where a sole instance of a class is not actually required</a:t>
            </a:r>
          </a:p>
          <a:p>
            <a:pPr marL="457200" indent="-457200">
              <a:buFont typeface="Arial" panose="020B0604020202020204" pitchFamily="34" charset="0"/>
              <a:buChar char="•"/>
            </a:pPr>
            <a:r>
              <a:rPr lang="en-US" dirty="0"/>
              <a:t>introduces global state into an application</a:t>
            </a:r>
          </a:p>
        </p:txBody>
      </p:sp>
    </p:spTree>
    <p:extLst>
      <p:ext uri="{BB962C8B-B14F-4D97-AF65-F5344CB8AC3E}">
        <p14:creationId xmlns:p14="http://schemas.microsoft.com/office/powerpoint/2010/main" val="24559765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6665-E88B-4DFB-901D-E4B56ABC07B1}"/>
              </a:ext>
            </a:extLst>
          </p:cNvPr>
          <p:cNvSpPr>
            <a:spLocks noGrp="1"/>
          </p:cNvSpPr>
          <p:nvPr>
            <p:ph type="title"/>
          </p:nvPr>
        </p:nvSpPr>
        <p:spPr/>
        <p:txBody>
          <a:bodyPr/>
          <a:lstStyle/>
          <a:p>
            <a:r>
              <a:rPr lang="en-US" dirty="0"/>
              <a:t>Singleton II</a:t>
            </a:r>
          </a:p>
        </p:txBody>
      </p:sp>
      <p:sp>
        <p:nvSpPr>
          <p:cNvPr id="3" name="Text Placeholder 2">
            <a:extLst>
              <a:ext uri="{FF2B5EF4-FFF2-40B4-BE49-F238E27FC236}">
                <a16:creationId xmlns:a16="http://schemas.microsoft.com/office/drawing/2014/main" id="{A48E6BFC-E36D-4FB5-A0A0-83F6B7F3F0AB}"/>
              </a:ext>
            </a:extLst>
          </p:cNvPr>
          <p:cNvSpPr>
            <a:spLocks noGrp="1"/>
          </p:cNvSpPr>
          <p:nvPr>
            <p:ph type="body" sz="quarter" idx="10"/>
          </p:nvPr>
        </p:nvSpPr>
        <p:spPr>
          <a:xfrm>
            <a:off x="586390" y="1434370"/>
            <a:ext cx="11018520" cy="1982081"/>
          </a:xfrm>
        </p:spPr>
        <p:txBody>
          <a:bodyPr/>
          <a:lstStyle/>
          <a:p>
            <a:r>
              <a:rPr lang="en-US" dirty="0"/>
              <a:t>Use carefully</a:t>
            </a:r>
          </a:p>
          <a:p>
            <a:r>
              <a:rPr lang="en-US" dirty="0"/>
              <a:t>Implement using an interface</a:t>
            </a:r>
          </a:p>
          <a:p>
            <a:r>
              <a:rPr lang="en-US" dirty="0"/>
              <a:t>Use an </a:t>
            </a:r>
            <a:r>
              <a:rPr lang="en-US" dirty="0" err="1"/>
              <a:t>IoC</a:t>
            </a:r>
            <a:r>
              <a:rPr lang="en-US" dirty="0"/>
              <a:t> container</a:t>
            </a:r>
          </a:p>
          <a:p>
            <a:endParaRPr lang="en-US" dirty="0"/>
          </a:p>
        </p:txBody>
      </p:sp>
      <p:pic>
        <p:nvPicPr>
          <p:cNvPr id="4" name="Picture 3">
            <a:extLst>
              <a:ext uri="{FF2B5EF4-FFF2-40B4-BE49-F238E27FC236}">
                <a16:creationId xmlns:a16="http://schemas.microsoft.com/office/drawing/2014/main" id="{EFCEF226-1653-4BCB-A0EF-112885623ED7}"/>
              </a:ext>
            </a:extLst>
          </p:cNvPr>
          <p:cNvPicPr>
            <a:picLocks noChangeAspect="1"/>
          </p:cNvPicPr>
          <p:nvPr/>
        </p:nvPicPr>
        <p:blipFill>
          <a:blip r:embed="rId2"/>
          <a:stretch>
            <a:fillRect/>
          </a:stretch>
        </p:blipFill>
        <p:spPr>
          <a:xfrm>
            <a:off x="2212110" y="3736012"/>
            <a:ext cx="7767780" cy="2465052"/>
          </a:xfrm>
          <a:prstGeom prst="rect">
            <a:avLst/>
          </a:prstGeom>
        </p:spPr>
      </p:pic>
    </p:spTree>
    <p:extLst>
      <p:ext uri="{BB962C8B-B14F-4D97-AF65-F5344CB8AC3E}">
        <p14:creationId xmlns:p14="http://schemas.microsoft.com/office/powerpoint/2010/main" val="198816985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CDCB-0E02-49BB-9DF3-89AD90F9681B}"/>
              </a:ext>
            </a:extLst>
          </p:cNvPr>
          <p:cNvSpPr>
            <a:spLocks noGrp="1"/>
          </p:cNvSpPr>
          <p:nvPr>
            <p:ph type="title"/>
          </p:nvPr>
        </p:nvSpPr>
        <p:spPr/>
        <p:txBody>
          <a:bodyPr/>
          <a:lstStyle/>
          <a:p>
            <a:r>
              <a:rPr lang="en-US" dirty="0"/>
              <a:t>Iterator</a:t>
            </a:r>
          </a:p>
        </p:txBody>
      </p:sp>
      <p:sp>
        <p:nvSpPr>
          <p:cNvPr id="3" name="Text Placeholder 2">
            <a:extLst>
              <a:ext uri="{FF2B5EF4-FFF2-40B4-BE49-F238E27FC236}">
                <a16:creationId xmlns:a16="http://schemas.microsoft.com/office/drawing/2014/main" id="{AC441A3B-B99A-4C8E-9650-5CE61363EEB1}"/>
              </a:ext>
            </a:extLst>
          </p:cNvPr>
          <p:cNvSpPr>
            <a:spLocks noGrp="1"/>
          </p:cNvSpPr>
          <p:nvPr>
            <p:ph type="body" sz="quarter" idx="10"/>
          </p:nvPr>
        </p:nvSpPr>
        <p:spPr>
          <a:xfrm>
            <a:off x="586390" y="1434370"/>
            <a:ext cx="11018520" cy="4395049"/>
          </a:xfrm>
        </p:spPr>
        <p:txBody>
          <a:bodyPr/>
          <a:lstStyle/>
          <a:p>
            <a:r>
              <a:rPr lang="en-US" dirty="0"/>
              <a:t>Provide a way to access the elements of an aggregate object (collection) sequentially without exposing the underlying representation</a:t>
            </a:r>
          </a:p>
          <a:p>
            <a:endParaRPr lang="en-US" dirty="0"/>
          </a:p>
          <a:p>
            <a:r>
              <a:rPr lang="en-US" dirty="0" err="1">
                <a:latin typeface="Consolas" panose="020B0609020204030204" pitchFamily="49" charset="0"/>
              </a:rPr>
              <a:t>IEnumerable</a:t>
            </a:r>
            <a:endParaRPr lang="en-US" dirty="0"/>
          </a:p>
          <a:p>
            <a:r>
              <a:rPr lang="en-US" dirty="0" err="1">
                <a:latin typeface="Consolas" panose="020B0609020204030204" pitchFamily="49" charset="0"/>
              </a:rPr>
              <a:t>IEnumerable</a:t>
            </a:r>
            <a:r>
              <a:rPr lang="en-US" dirty="0">
                <a:latin typeface="Consolas" panose="020B0609020204030204" pitchFamily="49" charset="0"/>
              </a:rPr>
              <a:t>&lt;T&gt;</a:t>
            </a:r>
          </a:p>
          <a:p>
            <a:r>
              <a:rPr lang="en-US" dirty="0" err="1">
                <a:latin typeface="Consolas" panose="020B0609020204030204" pitchFamily="49" charset="0"/>
              </a:rPr>
              <a:t>IEnumerator</a:t>
            </a:r>
            <a:endParaRPr lang="en-US" dirty="0">
              <a:latin typeface="Consolas" panose="020B0609020204030204" pitchFamily="49" charset="0"/>
            </a:endParaRPr>
          </a:p>
          <a:p>
            <a:r>
              <a:rPr lang="en-US" dirty="0" err="1">
                <a:latin typeface="Consolas" panose="020B0609020204030204" pitchFamily="49" charset="0"/>
              </a:rPr>
              <a:t>IEnumerator</a:t>
            </a:r>
            <a:r>
              <a:rPr lang="en-US" dirty="0">
                <a:latin typeface="Consolas" panose="020B0609020204030204" pitchFamily="49" charset="0"/>
              </a:rPr>
              <a:t>&lt;T&gt;</a:t>
            </a:r>
          </a:p>
          <a:p>
            <a:r>
              <a:rPr lang="en-US" dirty="0">
                <a:latin typeface="Consolas" panose="020B0609020204030204" pitchFamily="49" charset="0"/>
              </a:rPr>
              <a:t>foreach...</a:t>
            </a:r>
          </a:p>
        </p:txBody>
      </p:sp>
      <p:pic>
        <p:nvPicPr>
          <p:cNvPr id="1026" name="Picture 2">
            <a:extLst>
              <a:ext uri="{FF2B5EF4-FFF2-40B4-BE49-F238E27FC236}">
                <a16:creationId xmlns:a16="http://schemas.microsoft.com/office/drawing/2014/main" id="{4C158993-D74D-41E9-86CE-57134AC1C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50" y="2412365"/>
            <a:ext cx="626745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46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8B27-9B02-4A09-BA30-501063540498}"/>
              </a:ext>
            </a:extLst>
          </p:cNvPr>
          <p:cNvSpPr>
            <a:spLocks noGrp="1"/>
          </p:cNvSpPr>
          <p:nvPr>
            <p:ph type="title"/>
          </p:nvPr>
        </p:nvSpPr>
        <p:spPr>
          <a:xfrm>
            <a:off x="588263" y="457200"/>
            <a:ext cx="11018520" cy="553998"/>
          </a:xfrm>
        </p:spPr>
        <p:txBody>
          <a:bodyPr/>
          <a:lstStyle/>
          <a:p>
            <a:r>
              <a:rPr lang="en-US" dirty="0"/>
              <a:t>Façade</a:t>
            </a:r>
          </a:p>
        </p:txBody>
      </p:sp>
      <p:sp>
        <p:nvSpPr>
          <p:cNvPr id="3" name="Text Placeholder 2">
            <a:extLst>
              <a:ext uri="{FF2B5EF4-FFF2-40B4-BE49-F238E27FC236}">
                <a16:creationId xmlns:a16="http://schemas.microsoft.com/office/drawing/2014/main" id="{33BC961B-1BDC-4947-AF09-DA050AA06059}"/>
              </a:ext>
            </a:extLst>
          </p:cNvPr>
          <p:cNvSpPr>
            <a:spLocks noGrp="1"/>
          </p:cNvSpPr>
          <p:nvPr>
            <p:ph type="body" sz="quarter" idx="10"/>
          </p:nvPr>
        </p:nvSpPr>
        <p:spPr>
          <a:xfrm>
            <a:off x="586390" y="1434370"/>
            <a:ext cx="11018520" cy="1378839"/>
          </a:xfrm>
        </p:spPr>
        <p:txBody>
          <a:bodyPr/>
          <a:lstStyle/>
          <a:p>
            <a:r>
              <a:rPr lang="en-US" dirty="0"/>
              <a:t>Simplify the use of a system </a:t>
            </a:r>
          </a:p>
          <a:p>
            <a:r>
              <a:rPr lang="en-US" dirty="0"/>
              <a:t>Provide a uniﬁed interfaces for a group of “dispersed” functionalities from a multitude of interfaces/classes</a:t>
            </a:r>
          </a:p>
        </p:txBody>
      </p:sp>
      <p:pic>
        <p:nvPicPr>
          <p:cNvPr id="4" name="Picture 3">
            <a:extLst>
              <a:ext uri="{FF2B5EF4-FFF2-40B4-BE49-F238E27FC236}">
                <a16:creationId xmlns:a16="http://schemas.microsoft.com/office/drawing/2014/main" id="{D7F1BA31-2677-4E6C-9C93-C416515BF854}"/>
              </a:ext>
            </a:extLst>
          </p:cNvPr>
          <p:cNvPicPr>
            <a:picLocks noChangeAspect="1"/>
          </p:cNvPicPr>
          <p:nvPr/>
        </p:nvPicPr>
        <p:blipFill>
          <a:blip r:embed="rId2"/>
          <a:stretch>
            <a:fillRect/>
          </a:stretch>
        </p:blipFill>
        <p:spPr>
          <a:xfrm>
            <a:off x="3646177" y="3312459"/>
            <a:ext cx="4899646" cy="3507115"/>
          </a:xfrm>
          <a:prstGeom prst="rect">
            <a:avLst/>
          </a:prstGeom>
        </p:spPr>
      </p:pic>
    </p:spTree>
    <p:extLst>
      <p:ext uri="{BB962C8B-B14F-4D97-AF65-F5344CB8AC3E}">
        <p14:creationId xmlns:p14="http://schemas.microsoft.com/office/powerpoint/2010/main" val="16023767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288C-0566-4034-9D85-259FC4243BF8}"/>
              </a:ext>
            </a:extLst>
          </p:cNvPr>
          <p:cNvSpPr>
            <a:spLocks noGrp="1"/>
          </p:cNvSpPr>
          <p:nvPr>
            <p:ph type="title"/>
          </p:nvPr>
        </p:nvSpPr>
        <p:spPr>
          <a:xfrm>
            <a:off x="588263" y="457200"/>
            <a:ext cx="11018520" cy="553998"/>
          </a:xfrm>
        </p:spPr>
        <p:txBody>
          <a:bodyPr/>
          <a:lstStyle/>
          <a:p>
            <a:r>
              <a:rPr lang="en-US" dirty="0"/>
              <a:t>Chain of Responsibility</a:t>
            </a:r>
          </a:p>
        </p:txBody>
      </p:sp>
      <p:sp>
        <p:nvSpPr>
          <p:cNvPr id="3" name="Text Placeholder 2">
            <a:extLst>
              <a:ext uri="{FF2B5EF4-FFF2-40B4-BE49-F238E27FC236}">
                <a16:creationId xmlns:a16="http://schemas.microsoft.com/office/drawing/2014/main" id="{566806E0-06E9-459F-BABE-AAF06830B6EC}"/>
              </a:ext>
            </a:extLst>
          </p:cNvPr>
          <p:cNvSpPr>
            <a:spLocks noGrp="1"/>
          </p:cNvSpPr>
          <p:nvPr>
            <p:ph type="body" sz="quarter" idx="10"/>
          </p:nvPr>
        </p:nvSpPr>
        <p:spPr>
          <a:xfrm>
            <a:off x="586390" y="1434370"/>
            <a:ext cx="11018520" cy="1723549"/>
          </a:xfrm>
        </p:spPr>
        <p:txBody>
          <a:bodyPr/>
          <a:lstStyle/>
          <a:p>
            <a:r>
              <a:rPr lang="en-US" dirty="0"/>
              <a:t>Avoid coupling the sender of a request to its receiver by giving more than one object a chance to handle the request. Chain the receiving objects and pass the request along the chain until an object handles it.</a:t>
            </a:r>
          </a:p>
        </p:txBody>
      </p:sp>
      <p:pic>
        <p:nvPicPr>
          <p:cNvPr id="4" name="Picture 3">
            <a:extLst>
              <a:ext uri="{FF2B5EF4-FFF2-40B4-BE49-F238E27FC236}">
                <a16:creationId xmlns:a16="http://schemas.microsoft.com/office/drawing/2014/main" id="{CC27D864-F03D-475B-9480-AB751E627350}"/>
              </a:ext>
            </a:extLst>
          </p:cNvPr>
          <p:cNvPicPr>
            <a:picLocks noChangeAspect="1"/>
          </p:cNvPicPr>
          <p:nvPr/>
        </p:nvPicPr>
        <p:blipFill>
          <a:blip r:embed="rId2"/>
          <a:stretch>
            <a:fillRect/>
          </a:stretch>
        </p:blipFill>
        <p:spPr>
          <a:xfrm>
            <a:off x="2234152" y="3583618"/>
            <a:ext cx="7723697" cy="2943210"/>
          </a:xfrm>
          <a:prstGeom prst="rect">
            <a:avLst/>
          </a:prstGeom>
        </p:spPr>
      </p:pic>
    </p:spTree>
    <p:extLst>
      <p:ext uri="{BB962C8B-B14F-4D97-AF65-F5344CB8AC3E}">
        <p14:creationId xmlns:p14="http://schemas.microsoft.com/office/powerpoint/2010/main" val="5954619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947952"/>
          </a:xfrm>
        </p:spPr>
        <p:txBody>
          <a:bodyPr/>
          <a:lstStyle/>
          <a:p>
            <a:r>
              <a:rPr lang="en-US" dirty="0"/>
              <a:t>Gilded Rose recap</a:t>
            </a:r>
          </a:p>
          <a:p>
            <a:r>
              <a:rPr lang="en-US" dirty="0"/>
              <a:t>Design Patterns</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5053-9D55-4DC3-BD97-1F582D02E9D5}"/>
              </a:ext>
            </a:extLst>
          </p:cNvPr>
          <p:cNvSpPr>
            <a:spLocks noGrp="1"/>
          </p:cNvSpPr>
          <p:nvPr>
            <p:ph type="title"/>
          </p:nvPr>
        </p:nvSpPr>
        <p:spPr/>
        <p:txBody>
          <a:bodyPr/>
          <a:lstStyle/>
          <a:p>
            <a:r>
              <a:rPr lang="en-US" dirty="0"/>
              <a:t>Strategy</a:t>
            </a:r>
          </a:p>
        </p:txBody>
      </p:sp>
      <p:sp>
        <p:nvSpPr>
          <p:cNvPr id="3" name="Text Placeholder 2">
            <a:extLst>
              <a:ext uri="{FF2B5EF4-FFF2-40B4-BE49-F238E27FC236}">
                <a16:creationId xmlns:a16="http://schemas.microsoft.com/office/drawing/2014/main" id="{8BFC5330-1013-46CF-B253-4F988330FC42}"/>
              </a:ext>
            </a:extLst>
          </p:cNvPr>
          <p:cNvSpPr>
            <a:spLocks noGrp="1"/>
          </p:cNvSpPr>
          <p:nvPr>
            <p:ph type="body" sz="quarter" idx="10"/>
          </p:nvPr>
        </p:nvSpPr>
        <p:spPr>
          <a:xfrm>
            <a:off x="586390" y="1434370"/>
            <a:ext cx="11018520" cy="1292662"/>
          </a:xfrm>
        </p:spPr>
        <p:txBody>
          <a:bodyPr/>
          <a:lstStyle/>
          <a:p>
            <a:r>
              <a:rPr lang="en-US" dirty="0"/>
              <a:t>Define a family of algorithms, encapsulate each one, and make them interchangeable. Strategy lets the algorithm vary independently from clients that use it. </a:t>
            </a:r>
          </a:p>
        </p:txBody>
      </p:sp>
      <p:pic>
        <p:nvPicPr>
          <p:cNvPr id="4" name="Picture 3">
            <a:extLst>
              <a:ext uri="{FF2B5EF4-FFF2-40B4-BE49-F238E27FC236}">
                <a16:creationId xmlns:a16="http://schemas.microsoft.com/office/drawing/2014/main" id="{BE845D12-C028-43CE-9FFD-AC7E47D35292}"/>
              </a:ext>
            </a:extLst>
          </p:cNvPr>
          <p:cNvPicPr>
            <a:picLocks noChangeAspect="1"/>
          </p:cNvPicPr>
          <p:nvPr/>
        </p:nvPicPr>
        <p:blipFill>
          <a:blip r:embed="rId2"/>
          <a:stretch>
            <a:fillRect/>
          </a:stretch>
        </p:blipFill>
        <p:spPr>
          <a:xfrm>
            <a:off x="1578273" y="3136582"/>
            <a:ext cx="9035455" cy="3390880"/>
          </a:xfrm>
          <a:prstGeom prst="rect">
            <a:avLst/>
          </a:prstGeom>
        </p:spPr>
      </p:pic>
    </p:spTree>
    <p:extLst>
      <p:ext uri="{BB962C8B-B14F-4D97-AF65-F5344CB8AC3E}">
        <p14:creationId xmlns:p14="http://schemas.microsoft.com/office/powerpoint/2010/main" val="302858111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B1B1-C35B-4073-9F8C-7CAA5CA57777}"/>
              </a:ext>
            </a:extLst>
          </p:cNvPr>
          <p:cNvSpPr>
            <a:spLocks noGrp="1"/>
          </p:cNvSpPr>
          <p:nvPr>
            <p:ph type="title"/>
          </p:nvPr>
        </p:nvSpPr>
        <p:spPr/>
        <p:txBody>
          <a:bodyPr/>
          <a:lstStyle/>
          <a:p>
            <a:r>
              <a:rPr lang="en-US" dirty="0"/>
              <a:t>Bridge</a:t>
            </a:r>
          </a:p>
        </p:txBody>
      </p:sp>
      <p:sp>
        <p:nvSpPr>
          <p:cNvPr id="3" name="Text Placeholder 2">
            <a:extLst>
              <a:ext uri="{FF2B5EF4-FFF2-40B4-BE49-F238E27FC236}">
                <a16:creationId xmlns:a16="http://schemas.microsoft.com/office/drawing/2014/main" id="{F741E6C0-49DF-47A6-8906-1B294E4F6D63}"/>
              </a:ext>
            </a:extLst>
          </p:cNvPr>
          <p:cNvSpPr>
            <a:spLocks noGrp="1"/>
          </p:cNvSpPr>
          <p:nvPr>
            <p:ph type="body" sz="quarter" idx="10"/>
          </p:nvPr>
        </p:nvSpPr>
        <p:spPr>
          <a:xfrm>
            <a:off x="586390" y="1434370"/>
            <a:ext cx="11018520" cy="861774"/>
          </a:xfrm>
        </p:spPr>
        <p:txBody>
          <a:bodyPr/>
          <a:lstStyle/>
          <a:p>
            <a:r>
              <a:rPr lang="en-US" dirty="0"/>
              <a:t>Decouple an abstraction from its implementation so that the two can vary independently. </a:t>
            </a:r>
          </a:p>
        </p:txBody>
      </p:sp>
      <p:pic>
        <p:nvPicPr>
          <p:cNvPr id="4" name="Picture 3">
            <a:extLst>
              <a:ext uri="{FF2B5EF4-FFF2-40B4-BE49-F238E27FC236}">
                <a16:creationId xmlns:a16="http://schemas.microsoft.com/office/drawing/2014/main" id="{02BB85A3-C649-4992-9373-CA7EA4F9BB92}"/>
              </a:ext>
            </a:extLst>
          </p:cNvPr>
          <p:cNvPicPr>
            <a:picLocks noChangeAspect="1"/>
          </p:cNvPicPr>
          <p:nvPr/>
        </p:nvPicPr>
        <p:blipFill>
          <a:blip r:embed="rId2"/>
          <a:stretch>
            <a:fillRect/>
          </a:stretch>
        </p:blipFill>
        <p:spPr>
          <a:xfrm>
            <a:off x="3048010" y="2719316"/>
            <a:ext cx="6095980" cy="3986880"/>
          </a:xfrm>
          <a:prstGeom prst="rect">
            <a:avLst/>
          </a:prstGeom>
        </p:spPr>
      </p:pic>
    </p:spTree>
    <p:extLst>
      <p:ext uri="{BB962C8B-B14F-4D97-AF65-F5344CB8AC3E}">
        <p14:creationId xmlns:p14="http://schemas.microsoft.com/office/powerpoint/2010/main" val="27773792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F8D6-9DCD-4226-BEEB-4D06662A4B11}"/>
              </a:ext>
            </a:extLst>
          </p:cNvPr>
          <p:cNvSpPr>
            <a:spLocks noGrp="1"/>
          </p:cNvSpPr>
          <p:nvPr>
            <p:ph type="title"/>
          </p:nvPr>
        </p:nvSpPr>
        <p:spPr/>
        <p:txBody>
          <a:bodyPr/>
          <a:lstStyle/>
          <a:p>
            <a:r>
              <a:rPr lang="en-US" dirty="0"/>
              <a:t>Gilded Rose</a:t>
            </a:r>
          </a:p>
        </p:txBody>
      </p:sp>
      <p:sp>
        <p:nvSpPr>
          <p:cNvPr id="5" name="Text Placeholder 4">
            <a:extLst>
              <a:ext uri="{FF2B5EF4-FFF2-40B4-BE49-F238E27FC236}">
                <a16:creationId xmlns:a16="http://schemas.microsoft.com/office/drawing/2014/main" id="{A755C999-DC73-4BE7-A761-6ACA100F7A40}"/>
              </a:ext>
            </a:extLst>
          </p:cNvPr>
          <p:cNvSpPr>
            <a:spLocks noGrp="1"/>
          </p:cNvSpPr>
          <p:nvPr>
            <p:ph type="body" sz="quarter" idx="12"/>
          </p:nvPr>
        </p:nvSpPr>
        <p:spPr/>
        <p:txBody>
          <a:bodyPr/>
          <a:lstStyle/>
          <a:p>
            <a:r>
              <a:rPr lang="en-US" dirty="0"/>
              <a:t>Demo</a:t>
            </a:r>
          </a:p>
        </p:txBody>
      </p:sp>
      <p:pic>
        <p:nvPicPr>
          <p:cNvPr id="4" name="Picture 3" descr="A close up of a flower&#10;&#10;Description automatically generated">
            <a:extLst>
              <a:ext uri="{FF2B5EF4-FFF2-40B4-BE49-F238E27FC236}">
                <a16:creationId xmlns:a16="http://schemas.microsoft.com/office/drawing/2014/main" id="{ED830612-248D-47C2-B9F3-652FF7E19A5C}"/>
              </a:ext>
            </a:extLst>
          </p:cNvPr>
          <p:cNvPicPr>
            <a:picLocks noChangeAspect="1"/>
          </p:cNvPicPr>
          <p:nvPr/>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13239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06D4E6-8897-49E1-B68F-79D6C1744CEC}"/>
              </a:ext>
            </a:extLst>
          </p:cNvPr>
          <p:cNvSpPr>
            <a:spLocks noGrp="1"/>
          </p:cNvSpPr>
          <p:nvPr>
            <p:ph type="title"/>
          </p:nvPr>
        </p:nvSpPr>
        <p:spPr/>
        <p:txBody>
          <a:bodyPr/>
          <a:lstStyle/>
          <a:p>
            <a:r>
              <a:rPr lang="en-US" dirty="0"/>
              <a:t>Code Metrics (Visual </a:t>
            </a:r>
            <a:r>
              <a:rPr lang="en-US"/>
              <a:t>Studio Proper)</a:t>
            </a:r>
            <a:endParaRPr lang="en-US" dirty="0"/>
          </a:p>
        </p:txBody>
      </p:sp>
      <p:sp>
        <p:nvSpPr>
          <p:cNvPr id="5" name="Text Placeholder 4">
            <a:extLst>
              <a:ext uri="{FF2B5EF4-FFF2-40B4-BE49-F238E27FC236}">
                <a16:creationId xmlns:a16="http://schemas.microsoft.com/office/drawing/2014/main" id="{84F5B967-642B-4843-9924-3CFE4B2999A3}"/>
              </a:ext>
            </a:extLst>
          </p:cNvPr>
          <p:cNvSpPr>
            <a:spLocks noGrp="1"/>
          </p:cNvSpPr>
          <p:nvPr>
            <p:ph type="body" sz="quarter" idx="10"/>
          </p:nvPr>
        </p:nvSpPr>
        <p:spPr>
          <a:xfrm>
            <a:off x="584200" y="1435100"/>
            <a:ext cx="5212080" cy="3631763"/>
          </a:xfrm>
        </p:spPr>
        <p:txBody>
          <a:bodyPr/>
          <a:lstStyle/>
          <a:p>
            <a:r>
              <a:rPr lang="en-US" b="1" dirty="0"/>
              <a:t>Maintainability Index</a:t>
            </a:r>
          </a:p>
          <a:p>
            <a:r>
              <a:rPr lang="en-US" dirty="0"/>
              <a:t>Between 0 and 100. Higher is better. Aim for higher than 20</a:t>
            </a:r>
          </a:p>
          <a:p>
            <a:endParaRPr lang="en-US" dirty="0"/>
          </a:p>
          <a:p>
            <a:r>
              <a:rPr lang="en-US" b="1" dirty="0"/>
              <a:t>Cyclomatic Complexity</a:t>
            </a:r>
          </a:p>
          <a:p>
            <a:r>
              <a:rPr lang="en-US" dirty="0"/>
              <a:t>Lower is better. Split methods with complexity &gt; 10</a:t>
            </a:r>
          </a:p>
        </p:txBody>
      </p:sp>
      <p:sp>
        <p:nvSpPr>
          <p:cNvPr id="8" name="Text Placeholder 7">
            <a:extLst>
              <a:ext uri="{FF2B5EF4-FFF2-40B4-BE49-F238E27FC236}">
                <a16:creationId xmlns:a16="http://schemas.microsoft.com/office/drawing/2014/main" id="{253AFE0C-B77C-44E1-ADFB-E2D78C91E1D6}"/>
              </a:ext>
            </a:extLst>
          </p:cNvPr>
          <p:cNvSpPr>
            <a:spLocks noGrp="1"/>
          </p:cNvSpPr>
          <p:nvPr>
            <p:ph type="body" sz="quarter" idx="12"/>
          </p:nvPr>
        </p:nvSpPr>
        <p:spPr>
          <a:xfrm>
            <a:off x="6397171" y="1435100"/>
            <a:ext cx="5212080" cy="4955203"/>
          </a:xfrm>
        </p:spPr>
        <p:txBody>
          <a:bodyPr/>
          <a:lstStyle/>
          <a:p>
            <a:r>
              <a:rPr lang="en-US" b="1" dirty="0"/>
              <a:t>Depth of Inheritance</a:t>
            </a:r>
          </a:p>
          <a:p>
            <a:r>
              <a:rPr lang="en-US" dirty="0"/>
              <a:t>Between 1 and infinity</a:t>
            </a:r>
          </a:p>
          <a:p>
            <a:r>
              <a:rPr lang="en-US" dirty="0"/>
              <a:t>Lower is better, but sometimes inheritance is good</a:t>
            </a:r>
          </a:p>
          <a:p>
            <a:endParaRPr lang="en-US" dirty="0"/>
          </a:p>
          <a:p>
            <a:r>
              <a:rPr lang="en-US" b="1" dirty="0"/>
              <a:t>Class Coupling</a:t>
            </a:r>
          </a:p>
          <a:p>
            <a:r>
              <a:rPr lang="en-US" dirty="0"/>
              <a:t>Lower is better. Aim for max 9</a:t>
            </a:r>
          </a:p>
          <a:p>
            <a:endParaRPr lang="en-US" dirty="0"/>
          </a:p>
          <a:p>
            <a:r>
              <a:rPr lang="en-US" b="1" dirty="0"/>
              <a:t>Lines of Code</a:t>
            </a:r>
          </a:p>
        </p:txBody>
      </p:sp>
      <p:sp>
        <p:nvSpPr>
          <p:cNvPr id="7" name="Rectangle 6">
            <a:extLst>
              <a:ext uri="{FF2B5EF4-FFF2-40B4-BE49-F238E27FC236}">
                <a16:creationId xmlns:a16="http://schemas.microsoft.com/office/drawing/2014/main" id="{A72233AD-020F-46EC-8959-9438E3374579}"/>
              </a:ext>
            </a:extLst>
          </p:cNvPr>
          <p:cNvSpPr/>
          <p:nvPr/>
        </p:nvSpPr>
        <p:spPr>
          <a:xfrm>
            <a:off x="0" y="6410623"/>
            <a:ext cx="8204200" cy="363946"/>
          </a:xfrm>
          <a:prstGeom prst="rect">
            <a:avLst/>
          </a:prstGeom>
        </p:spPr>
        <p:txBody>
          <a:bodyPr wrap="square">
            <a:spAutoFit/>
          </a:bodyPr>
          <a:lstStyle/>
          <a:p>
            <a:r>
              <a:rPr lang="en-US" dirty="0">
                <a:hlinkClick r:id="rId2"/>
              </a:rPr>
              <a:t>https://docs.microsoft.com/en-us/visualstudio/code-quality/code-metrics-values</a:t>
            </a:r>
            <a:r>
              <a:rPr lang="en-US" dirty="0"/>
              <a:t> </a:t>
            </a:r>
          </a:p>
        </p:txBody>
      </p:sp>
    </p:spTree>
    <p:extLst>
      <p:ext uri="{BB962C8B-B14F-4D97-AF65-F5344CB8AC3E}">
        <p14:creationId xmlns:p14="http://schemas.microsoft.com/office/powerpoint/2010/main" val="13711605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Original</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1059982633"/>
              </p:ext>
            </p:extLst>
          </p:nvPr>
        </p:nvGraphicFramePr>
        <p:xfrm>
          <a:off x="584200" y="2367280"/>
          <a:ext cx="11018838" cy="2123440"/>
        </p:xfrm>
        <a:graphic>
          <a:graphicData uri="http://schemas.openxmlformats.org/drawingml/2006/table">
            <a:tbl>
              <a:tblPr firstRow="1" firstCol="1" lastRow="1" bandRow="1">
                <a:tableStyleId>{5C22544A-7EE6-4342-B048-85BDC9FD1C3A}</a:tableStyleId>
              </a:tblPr>
              <a:tblGrid>
                <a:gridCol w="1836473">
                  <a:extLst>
                    <a:ext uri="{9D8B030D-6E8A-4147-A177-3AD203B41FA5}">
                      <a16:colId xmlns:a16="http://schemas.microsoft.com/office/drawing/2014/main" val="1986662513"/>
                    </a:ext>
                  </a:extLst>
                </a:gridCol>
                <a:gridCol w="1836473">
                  <a:extLst>
                    <a:ext uri="{9D8B030D-6E8A-4147-A177-3AD203B41FA5}">
                      <a16:colId xmlns:a16="http://schemas.microsoft.com/office/drawing/2014/main" val="100873885"/>
                    </a:ext>
                  </a:extLst>
                </a:gridCol>
                <a:gridCol w="1836473">
                  <a:extLst>
                    <a:ext uri="{9D8B030D-6E8A-4147-A177-3AD203B41FA5}">
                      <a16:colId xmlns:a16="http://schemas.microsoft.com/office/drawing/2014/main" val="920365281"/>
                    </a:ext>
                  </a:extLst>
                </a:gridCol>
                <a:gridCol w="1836473">
                  <a:extLst>
                    <a:ext uri="{9D8B030D-6E8A-4147-A177-3AD203B41FA5}">
                      <a16:colId xmlns:a16="http://schemas.microsoft.com/office/drawing/2014/main" val="1962331415"/>
                    </a:ext>
                  </a:extLst>
                </a:gridCol>
                <a:gridCol w="1836473">
                  <a:extLst>
                    <a:ext uri="{9D8B030D-6E8A-4147-A177-3AD203B41FA5}">
                      <a16:colId xmlns:a16="http://schemas.microsoft.com/office/drawing/2014/main" val="2748568441"/>
                    </a:ext>
                  </a:extLst>
                </a:gridCol>
                <a:gridCol w="1836473">
                  <a:extLst>
                    <a:ext uri="{9D8B030D-6E8A-4147-A177-3AD203B41FA5}">
                      <a16:colId xmlns:a16="http://schemas.microsoft.com/office/drawing/2014/main" val="678632622"/>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57</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49</a:t>
                      </a:r>
                    </a:p>
                  </a:txBody>
                  <a:tcPr/>
                </a:tc>
                <a:extLst>
                  <a:ext uri="{0D108BD9-81ED-4DB2-BD59-A6C34878D82A}">
                    <a16:rowId xmlns:a16="http://schemas.microsoft.com/office/drawing/2014/main" val="1977488820"/>
                  </a:ext>
                </a:extLst>
              </a:tr>
              <a:tr h="370840">
                <a:tc>
                  <a:txBody>
                    <a:bodyPr/>
                    <a:lstStyle/>
                    <a:p>
                      <a:r>
                        <a:rPr lang="en-US" dirty="0" err="1"/>
                        <a:t>GildedRose</a:t>
                      </a:r>
                      <a:endParaRPr lang="en-US" dirty="0"/>
                    </a:p>
                  </a:txBody>
                  <a:tcPr/>
                </a:tc>
                <a:tc>
                  <a:txBody>
                    <a:bodyPr/>
                    <a:lstStyle/>
                    <a:p>
                      <a:pPr algn="r"/>
                      <a:r>
                        <a:rPr lang="en-US" dirty="0"/>
                        <a:t>54</a:t>
                      </a:r>
                    </a:p>
                  </a:txBody>
                  <a:tcPr/>
                </a:tc>
                <a:tc>
                  <a:txBody>
                    <a:bodyPr/>
                    <a:lstStyle/>
                    <a:p>
                      <a:pPr algn="r"/>
                      <a:r>
                        <a:rPr lang="en-US" dirty="0"/>
                        <a:t>20</a:t>
                      </a:r>
                    </a:p>
                  </a:txBody>
                  <a:tcPr/>
                </a:tc>
                <a:tc>
                  <a:txBody>
                    <a:bodyPr/>
                    <a:lstStyle/>
                    <a:p>
                      <a:pPr algn="r"/>
                      <a:r>
                        <a:rPr lang="en-US" dirty="0"/>
                        <a:t>1</a:t>
                      </a:r>
                    </a:p>
                  </a:txBody>
                  <a:tcPr/>
                </a:tc>
                <a:tc>
                  <a:txBody>
                    <a:bodyPr/>
                    <a:lstStyle/>
                    <a:p>
                      <a:pPr algn="r"/>
                      <a:r>
                        <a:rPr lang="en-US" dirty="0"/>
                        <a:t>2</a:t>
                      </a:r>
                    </a:p>
                  </a:txBody>
                  <a:tcPr/>
                </a:tc>
                <a:tc>
                  <a:txBody>
                    <a:bodyPr/>
                    <a:lstStyle/>
                    <a:p>
                      <a:pPr algn="r"/>
                      <a:r>
                        <a:rPr lang="en-US" dirty="0"/>
                        <a:t>85</a:t>
                      </a:r>
                    </a:p>
                  </a:txBody>
                  <a:tcPr/>
                </a:tc>
                <a:extLst>
                  <a:ext uri="{0D108BD9-81ED-4DB2-BD59-A6C34878D82A}">
                    <a16:rowId xmlns:a16="http://schemas.microsoft.com/office/drawing/2014/main" val="3818949510"/>
                  </a:ext>
                </a:extLst>
              </a:tr>
              <a:tr h="370840">
                <a:tc>
                  <a:txBody>
                    <a:bodyPr/>
                    <a:lstStyle/>
                    <a:p>
                      <a:r>
                        <a:rPr lang="en-US" dirty="0"/>
                        <a:t>Item</a:t>
                      </a:r>
                    </a:p>
                  </a:txBody>
                  <a:tcPr/>
                </a:tc>
                <a:tc>
                  <a:txBody>
                    <a:bodyPr/>
                    <a:lstStyle/>
                    <a:p>
                      <a:pPr algn="r"/>
                      <a:r>
                        <a:rPr lang="en-US" dirty="0"/>
                        <a:t>100</a:t>
                      </a:r>
                    </a:p>
                  </a:txBody>
                  <a:tcPr/>
                </a:tc>
                <a:tc>
                  <a:txBody>
                    <a:bodyPr/>
                    <a:lstStyle/>
                    <a:p>
                      <a:pPr algn="r"/>
                      <a:r>
                        <a:rPr lang="en-US" dirty="0"/>
                        <a:t>6</a:t>
                      </a:r>
                    </a:p>
                  </a:txBody>
                  <a:tcPr/>
                </a:tc>
                <a:tc>
                  <a:txBody>
                    <a:bodyPr/>
                    <a:lstStyle/>
                    <a:p>
                      <a:pPr algn="r"/>
                      <a:r>
                        <a:rPr lang="en-US" dirty="0"/>
                        <a:t>1</a:t>
                      </a:r>
                    </a:p>
                  </a:txBody>
                  <a:tcPr/>
                </a:tc>
                <a:tc>
                  <a:txBody>
                    <a:bodyPr/>
                    <a:lstStyle/>
                    <a:p>
                      <a:pPr algn="r"/>
                      <a:r>
                        <a:rPr lang="en-US" dirty="0"/>
                        <a:t>0</a:t>
                      </a:r>
                    </a:p>
                  </a:txBody>
                  <a:tcPr/>
                </a:tc>
                <a:tc>
                  <a:txBody>
                    <a:bodyPr/>
                    <a:lstStyle/>
                    <a:p>
                      <a:pPr algn="r"/>
                      <a:r>
                        <a:rPr lang="en-US" dirty="0"/>
                        <a:t>6</a:t>
                      </a:r>
                    </a:p>
                  </a:txBody>
                  <a:tcPr/>
                </a:tc>
                <a:extLst>
                  <a:ext uri="{0D108BD9-81ED-4DB2-BD59-A6C34878D82A}">
                    <a16:rowId xmlns:a16="http://schemas.microsoft.com/office/drawing/2014/main" val="2282787599"/>
                  </a:ext>
                </a:extLst>
              </a:tr>
              <a:tr h="370840">
                <a:tc>
                  <a:txBody>
                    <a:bodyPr/>
                    <a:lstStyle/>
                    <a:p>
                      <a:r>
                        <a:rPr lang="en-US" dirty="0"/>
                        <a:t>Total</a:t>
                      </a:r>
                    </a:p>
                  </a:txBody>
                  <a:tcPr/>
                </a:tc>
                <a:tc>
                  <a:txBody>
                    <a:bodyPr/>
                    <a:lstStyle/>
                    <a:p>
                      <a:pPr algn="r"/>
                      <a:r>
                        <a:rPr lang="en-US" dirty="0"/>
                        <a:t>70</a:t>
                      </a:r>
                    </a:p>
                  </a:txBody>
                  <a:tcPr/>
                </a:tc>
                <a:tc>
                  <a:txBody>
                    <a:bodyPr/>
                    <a:lstStyle/>
                    <a:p>
                      <a:pPr algn="r"/>
                      <a:r>
                        <a:rPr lang="en-US" dirty="0"/>
                        <a:t>29</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151</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20251712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Approach</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533275"/>
          </a:xfrm>
        </p:spPr>
        <p:txBody>
          <a:bodyPr/>
          <a:lstStyle/>
          <a:p>
            <a:r>
              <a:rPr lang="en-US" dirty="0"/>
              <a:t>Understand the task at hand – inspect the code</a:t>
            </a:r>
          </a:p>
          <a:p>
            <a:r>
              <a:rPr lang="en-US" dirty="0"/>
              <a:t>Write tests to ensure the program works to specification</a:t>
            </a:r>
          </a:p>
          <a:p>
            <a:r>
              <a:rPr lang="en-US" dirty="0"/>
              <a:t>Refactor, refactor, refactor</a:t>
            </a:r>
          </a:p>
          <a:p>
            <a:r>
              <a:rPr lang="en-US" dirty="0"/>
              <a:t>Extract methods</a:t>
            </a:r>
          </a:p>
          <a:p>
            <a:r>
              <a:rPr lang="en-US" dirty="0"/>
              <a:t>Implement </a:t>
            </a:r>
            <a:r>
              <a:rPr lang="en-US" i="1" dirty="0"/>
              <a:t>Conjured</a:t>
            </a:r>
          </a:p>
          <a:p>
            <a:r>
              <a:rPr lang="en-US" dirty="0"/>
              <a:t>Refactor, refactor, refactor</a:t>
            </a:r>
          </a:p>
          <a:p>
            <a:r>
              <a:rPr lang="en-US" dirty="0"/>
              <a:t>Introduce polymorphism</a:t>
            </a:r>
          </a:p>
        </p:txBody>
      </p:sp>
    </p:spTree>
    <p:extLst>
      <p:ext uri="{BB962C8B-B14F-4D97-AF65-F5344CB8AC3E}">
        <p14:creationId xmlns:p14="http://schemas.microsoft.com/office/powerpoint/2010/main" val="143430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Code Metrics – Polymorphed</a:t>
            </a:r>
          </a:p>
        </p:txBody>
      </p:sp>
      <p:graphicFrame>
        <p:nvGraphicFramePr>
          <p:cNvPr id="8" name="Table 8">
            <a:extLst>
              <a:ext uri="{FF2B5EF4-FFF2-40B4-BE49-F238E27FC236}">
                <a16:creationId xmlns:a16="http://schemas.microsoft.com/office/drawing/2014/main" id="{6C752A66-E940-49F5-8A3B-02867DEE8A0A}"/>
              </a:ext>
            </a:extLst>
          </p:cNvPr>
          <p:cNvGraphicFramePr>
            <a:graphicFrameLocks noGrp="1"/>
          </p:cNvGraphicFramePr>
          <p:nvPr>
            <p:ph sz="quarter" idx="10"/>
            <p:extLst>
              <p:ext uri="{D42A27DB-BD31-4B8C-83A1-F6EECF244321}">
                <p14:modId xmlns:p14="http://schemas.microsoft.com/office/powerpoint/2010/main" val="2940413820"/>
              </p:ext>
            </p:extLst>
          </p:nvPr>
        </p:nvGraphicFramePr>
        <p:xfrm>
          <a:off x="586581" y="1625600"/>
          <a:ext cx="11018838" cy="3606800"/>
        </p:xfrm>
        <a:graphic>
          <a:graphicData uri="http://schemas.openxmlformats.org/drawingml/2006/table">
            <a:tbl>
              <a:tblPr firstRow="1" firstCol="1" lastRow="1" bandRow="1">
                <a:tableStyleId>{5C22544A-7EE6-4342-B048-85BDC9FD1C3A}</a:tableStyleId>
              </a:tblPr>
              <a:tblGrid>
                <a:gridCol w="1836473">
                  <a:extLst>
                    <a:ext uri="{9D8B030D-6E8A-4147-A177-3AD203B41FA5}">
                      <a16:colId xmlns:a16="http://schemas.microsoft.com/office/drawing/2014/main" val="1986662513"/>
                    </a:ext>
                  </a:extLst>
                </a:gridCol>
                <a:gridCol w="1836473">
                  <a:extLst>
                    <a:ext uri="{9D8B030D-6E8A-4147-A177-3AD203B41FA5}">
                      <a16:colId xmlns:a16="http://schemas.microsoft.com/office/drawing/2014/main" val="100873885"/>
                    </a:ext>
                  </a:extLst>
                </a:gridCol>
                <a:gridCol w="1836473">
                  <a:extLst>
                    <a:ext uri="{9D8B030D-6E8A-4147-A177-3AD203B41FA5}">
                      <a16:colId xmlns:a16="http://schemas.microsoft.com/office/drawing/2014/main" val="920365281"/>
                    </a:ext>
                  </a:extLst>
                </a:gridCol>
                <a:gridCol w="1836473">
                  <a:extLst>
                    <a:ext uri="{9D8B030D-6E8A-4147-A177-3AD203B41FA5}">
                      <a16:colId xmlns:a16="http://schemas.microsoft.com/office/drawing/2014/main" val="1962331415"/>
                    </a:ext>
                  </a:extLst>
                </a:gridCol>
                <a:gridCol w="1836473">
                  <a:extLst>
                    <a:ext uri="{9D8B030D-6E8A-4147-A177-3AD203B41FA5}">
                      <a16:colId xmlns:a16="http://schemas.microsoft.com/office/drawing/2014/main" val="2748568441"/>
                    </a:ext>
                  </a:extLst>
                </a:gridCol>
                <a:gridCol w="1836473">
                  <a:extLst>
                    <a:ext uri="{9D8B030D-6E8A-4147-A177-3AD203B41FA5}">
                      <a16:colId xmlns:a16="http://schemas.microsoft.com/office/drawing/2014/main" val="678632622"/>
                    </a:ext>
                  </a:extLst>
                </a:gridCol>
              </a:tblGrid>
              <a:tr h="370840">
                <a:tc>
                  <a:txBody>
                    <a:bodyPr/>
                    <a:lstStyle/>
                    <a:p>
                      <a:endParaRPr lang="en-US" dirty="0"/>
                    </a:p>
                  </a:txBody>
                  <a:tcPr/>
                </a:tc>
                <a:tc>
                  <a:txBody>
                    <a:bodyPr/>
                    <a:lstStyle/>
                    <a:p>
                      <a:r>
                        <a:rPr lang="en-US" dirty="0"/>
                        <a:t>Maintainability Index</a:t>
                      </a:r>
                    </a:p>
                  </a:txBody>
                  <a:tcPr/>
                </a:tc>
                <a:tc>
                  <a:txBody>
                    <a:bodyPr/>
                    <a:lstStyle/>
                    <a:p>
                      <a:r>
                        <a:rPr lang="en-US" dirty="0"/>
                        <a:t>Cyclomatic Complexity</a:t>
                      </a:r>
                    </a:p>
                  </a:txBody>
                  <a:tcPr/>
                </a:tc>
                <a:tc>
                  <a:txBody>
                    <a:bodyPr/>
                    <a:lstStyle/>
                    <a:p>
                      <a:r>
                        <a:rPr lang="en-US" dirty="0"/>
                        <a:t>Depth of Inheritance</a:t>
                      </a:r>
                    </a:p>
                  </a:txBody>
                  <a:tcPr/>
                </a:tc>
                <a:tc>
                  <a:txBody>
                    <a:bodyPr/>
                    <a:lstStyle/>
                    <a:p>
                      <a:r>
                        <a:rPr lang="en-US" dirty="0"/>
                        <a:t>Class Coupling</a:t>
                      </a:r>
                    </a:p>
                  </a:txBody>
                  <a:tcPr/>
                </a:tc>
                <a:tc>
                  <a:txBody>
                    <a:bodyPr/>
                    <a:lstStyle/>
                    <a:p>
                      <a:r>
                        <a:rPr lang="en-US" dirty="0"/>
                        <a:t>Lines of Code</a:t>
                      </a:r>
                    </a:p>
                  </a:txBody>
                  <a:tcPr/>
                </a:tc>
                <a:extLst>
                  <a:ext uri="{0D108BD9-81ED-4DB2-BD59-A6C34878D82A}">
                    <a16:rowId xmlns:a16="http://schemas.microsoft.com/office/drawing/2014/main" val="1043561257"/>
                  </a:ext>
                </a:extLst>
              </a:tr>
              <a:tr h="370840">
                <a:tc>
                  <a:txBody>
                    <a:bodyPr/>
                    <a:lstStyle/>
                    <a:p>
                      <a:r>
                        <a:rPr lang="en-US" dirty="0"/>
                        <a:t>Program</a:t>
                      </a:r>
                    </a:p>
                  </a:txBody>
                  <a:tcPr/>
                </a:tc>
                <a:tc>
                  <a:txBody>
                    <a:bodyPr/>
                    <a:lstStyle/>
                    <a:p>
                      <a:pPr algn="r"/>
                      <a:r>
                        <a:rPr lang="en-US" dirty="0"/>
                        <a:t>57</a:t>
                      </a:r>
                    </a:p>
                  </a:txBody>
                  <a:tcPr/>
                </a:tc>
                <a:tc>
                  <a:txBody>
                    <a:bodyPr/>
                    <a:lstStyle/>
                    <a:p>
                      <a:pPr algn="r"/>
                      <a:r>
                        <a:rPr lang="en-US" dirty="0"/>
                        <a:t>3</a:t>
                      </a:r>
                    </a:p>
                  </a:txBody>
                  <a:tcPr/>
                </a:tc>
                <a:tc>
                  <a:txBody>
                    <a:bodyPr/>
                    <a:lstStyle/>
                    <a:p>
                      <a:pPr algn="r"/>
                      <a:r>
                        <a:rPr lang="en-US" dirty="0"/>
                        <a:t>1</a:t>
                      </a:r>
                    </a:p>
                  </a:txBody>
                  <a:tcPr/>
                </a:tc>
                <a:tc>
                  <a:txBody>
                    <a:bodyPr/>
                    <a:lstStyle/>
                    <a:p>
                      <a:pPr algn="r"/>
                      <a:r>
                        <a:rPr lang="en-US" dirty="0"/>
                        <a:t>8</a:t>
                      </a:r>
                    </a:p>
                  </a:txBody>
                  <a:tcPr/>
                </a:tc>
                <a:tc>
                  <a:txBody>
                    <a:bodyPr/>
                    <a:lstStyle/>
                    <a:p>
                      <a:pPr algn="r"/>
                      <a:r>
                        <a:rPr lang="en-US" dirty="0"/>
                        <a:t>33</a:t>
                      </a:r>
                    </a:p>
                  </a:txBody>
                  <a:tcPr/>
                </a:tc>
                <a:extLst>
                  <a:ext uri="{0D108BD9-81ED-4DB2-BD59-A6C34878D82A}">
                    <a16:rowId xmlns:a16="http://schemas.microsoft.com/office/drawing/2014/main" val="1977488820"/>
                  </a:ext>
                </a:extLst>
              </a:tr>
              <a:tr h="370840">
                <a:tc>
                  <a:txBody>
                    <a:bodyPr/>
                    <a:lstStyle/>
                    <a:p>
                      <a:r>
                        <a:rPr lang="en-US" dirty="0" err="1"/>
                        <a:t>GildedRose</a:t>
                      </a:r>
                      <a:endParaRPr lang="en-US" dirty="0"/>
                    </a:p>
                  </a:txBody>
                  <a:tcPr/>
                </a:tc>
                <a:tc>
                  <a:txBody>
                    <a:bodyPr/>
                    <a:lstStyle/>
                    <a:p>
                      <a:pPr algn="r"/>
                      <a:r>
                        <a:rPr lang="en-US" dirty="0"/>
                        <a:t>93</a:t>
                      </a:r>
                    </a:p>
                  </a:txBody>
                  <a:tcPr/>
                </a:tc>
                <a:tc>
                  <a:txBody>
                    <a:bodyPr/>
                    <a:lstStyle/>
                    <a:p>
                      <a:pPr algn="r"/>
                      <a:r>
                        <a:rPr lang="en-US" dirty="0"/>
                        <a:t>2</a:t>
                      </a:r>
                    </a:p>
                  </a:txBody>
                  <a:tcPr/>
                </a:tc>
                <a:tc>
                  <a:txBody>
                    <a:bodyPr/>
                    <a:lstStyle/>
                    <a:p>
                      <a:pPr algn="r"/>
                      <a:r>
                        <a:rPr lang="en-US" dirty="0"/>
                        <a:t>1</a:t>
                      </a:r>
                    </a:p>
                  </a:txBody>
                  <a:tcPr/>
                </a:tc>
                <a:tc>
                  <a:txBody>
                    <a:bodyPr/>
                    <a:lstStyle/>
                    <a:p>
                      <a:pPr algn="r"/>
                      <a:r>
                        <a:rPr lang="en-US" dirty="0"/>
                        <a:t>5</a:t>
                      </a:r>
                    </a:p>
                  </a:txBody>
                  <a:tcPr/>
                </a:tc>
                <a:tc>
                  <a:txBody>
                    <a:bodyPr/>
                    <a:lstStyle/>
                    <a:p>
                      <a:pPr algn="r"/>
                      <a:r>
                        <a:rPr lang="en-US" dirty="0"/>
                        <a:t>14</a:t>
                      </a:r>
                    </a:p>
                  </a:txBody>
                  <a:tcPr/>
                </a:tc>
                <a:extLst>
                  <a:ext uri="{0D108BD9-81ED-4DB2-BD59-A6C34878D82A}">
                    <a16:rowId xmlns:a16="http://schemas.microsoft.com/office/drawing/2014/main" val="3818949510"/>
                  </a:ext>
                </a:extLst>
              </a:tr>
              <a:tr h="370840">
                <a:tc>
                  <a:txBody>
                    <a:bodyPr/>
                    <a:lstStyle/>
                    <a:p>
                      <a:r>
                        <a:rPr lang="en-US" dirty="0"/>
                        <a:t>Item</a:t>
                      </a:r>
                    </a:p>
                  </a:txBody>
                  <a:tcPr/>
                </a:tc>
                <a:tc>
                  <a:txBody>
                    <a:bodyPr/>
                    <a:lstStyle/>
                    <a:p>
                      <a:pPr algn="r"/>
                      <a:r>
                        <a:rPr lang="en-US" dirty="0"/>
                        <a:t>91</a:t>
                      </a:r>
                    </a:p>
                  </a:txBody>
                  <a:tcPr/>
                </a:tc>
                <a:tc>
                  <a:txBody>
                    <a:bodyPr/>
                    <a:lstStyle/>
                    <a:p>
                      <a:pPr algn="r"/>
                      <a:r>
                        <a:rPr lang="en-US" dirty="0"/>
                        <a:t>8</a:t>
                      </a:r>
                    </a:p>
                  </a:txBody>
                  <a:tcPr/>
                </a:tc>
                <a:tc>
                  <a:txBody>
                    <a:bodyPr/>
                    <a:lstStyle/>
                    <a:p>
                      <a:pPr algn="r"/>
                      <a:r>
                        <a:rPr lang="en-US" dirty="0"/>
                        <a:t>1</a:t>
                      </a:r>
                    </a:p>
                  </a:txBody>
                  <a:tcPr/>
                </a:tc>
                <a:tc>
                  <a:txBody>
                    <a:bodyPr/>
                    <a:lstStyle/>
                    <a:p>
                      <a:pPr algn="r"/>
                      <a:r>
                        <a:rPr lang="en-US" dirty="0"/>
                        <a:t>1</a:t>
                      </a:r>
                    </a:p>
                  </a:txBody>
                  <a:tcPr/>
                </a:tc>
                <a:tc>
                  <a:txBody>
                    <a:bodyPr/>
                    <a:lstStyle/>
                    <a:p>
                      <a:pPr algn="r"/>
                      <a:r>
                        <a:rPr lang="en-US" dirty="0"/>
                        <a:t>19</a:t>
                      </a:r>
                    </a:p>
                  </a:txBody>
                  <a:tcPr/>
                </a:tc>
                <a:extLst>
                  <a:ext uri="{0D108BD9-81ED-4DB2-BD59-A6C34878D82A}">
                    <a16:rowId xmlns:a16="http://schemas.microsoft.com/office/drawing/2014/main" val="2282787599"/>
                  </a:ext>
                </a:extLst>
              </a:tr>
              <a:tr h="370840">
                <a:tc>
                  <a:txBody>
                    <a:bodyPr/>
                    <a:lstStyle/>
                    <a:p>
                      <a:r>
                        <a:rPr lang="en-US" dirty="0"/>
                        <a:t>  </a:t>
                      </a:r>
                      <a:r>
                        <a:rPr lang="en-US" dirty="0" err="1"/>
                        <a:t>AgedBrie</a:t>
                      </a:r>
                      <a:endParaRPr lang="en-US" dirty="0"/>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extLst>
                  <a:ext uri="{0D108BD9-81ED-4DB2-BD59-A6C34878D82A}">
                    <a16:rowId xmlns:a16="http://schemas.microsoft.com/office/drawing/2014/main" val="1527492960"/>
                  </a:ext>
                </a:extLst>
              </a:tr>
              <a:tr h="370840">
                <a:tc>
                  <a:txBody>
                    <a:bodyPr/>
                    <a:lstStyle/>
                    <a:p>
                      <a:r>
                        <a:rPr lang="en-US" dirty="0"/>
                        <a:t>  </a:t>
                      </a:r>
                      <a:r>
                        <a:rPr lang="en-US" dirty="0" err="1"/>
                        <a:t>BackstageP</a:t>
                      </a:r>
                      <a:r>
                        <a:rPr lang="en-US" dirty="0"/>
                        <a:t>.</a:t>
                      </a:r>
                    </a:p>
                  </a:txBody>
                  <a:tcPr/>
                </a:tc>
                <a:tc>
                  <a:txBody>
                    <a:bodyPr/>
                    <a:lstStyle/>
                    <a:p>
                      <a:pPr algn="r"/>
                      <a:r>
                        <a:rPr lang="en-US" dirty="0"/>
                        <a:t>64</a:t>
                      </a:r>
                    </a:p>
                  </a:txBody>
                  <a:tcPr/>
                </a:tc>
                <a:tc>
                  <a:txBody>
                    <a:bodyPr/>
                    <a:lstStyle/>
                    <a:p>
                      <a:pPr algn="r"/>
                      <a:r>
                        <a:rPr lang="en-US" dirty="0"/>
                        <a:t>4</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23</a:t>
                      </a:r>
                    </a:p>
                  </a:txBody>
                  <a:tcPr/>
                </a:tc>
                <a:extLst>
                  <a:ext uri="{0D108BD9-81ED-4DB2-BD59-A6C34878D82A}">
                    <a16:rowId xmlns:a16="http://schemas.microsoft.com/office/drawing/2014/main" val="3531502670"/>
                  </a:ext>
                </a:extLst>
              </a:tr>
              <a:tr h="370840">
                <a:tc>
                  <a:txBody>
                    <a:bodyPr/>
                    <a:lstStyle/>
                    <a:p>
                      <a:r>
                        <a:rPr lang="en-US" dirty="0"/>
                        <a:t>  Conjured</a:t>
                      </a:r>
                    </a:p>
                  </a:txBody>
                  <a:tcPr/>
                </a:tc>
                <a:tc>
                  <a:txBody>
                    <a:bodyPr/>
                    <a:lstStyle/>
                    <a:p>
                      <a:pPr algn="r"/>
                      <a:r>
                        <a:rPr lang="en-US" dirty="0"/>
                        <a:t>71</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2</a:t>
                      </a:r>
                    </a:p>
                  </a:txBody>
                  <a:tcPr/>
                </a:tc>
                <a:tc>
                  <a:txBody>
                    <a:bodyPr/>
                    <a:lstStyle/>
                    <a:p>
                      <a:pPr algn="r"/>
                      <a:r>
                        <a:rPr lang="en-US" dirty="0"/>
                        <a:t>15</a:t>
                      </a:r>
                    </a:p>
                  </a:txBody>
                  <a:tcPr/>
                </a:tc>
                <a:extLst>
                  <a:ext uri="{0D108BD9-81ED-4DB2-BD59-A6C34878D82A}">
                    <a16:rowId xmlns:a16="http://schemas.microsoft.com/office/drawing/2014/main" val="4105751789"/>
                  </a:ext>
                </a:extLst>
              </a:tr>
              <a:tr h="370840">
                <a:tc>
                  <a:txBody>
                    <a:bodyPr/>
                    <a:lstStyle/>
                    <a:p>
                      <a:r>
                        <a:rPr lang="en-US" dirty="0"/>
                        <a:t>  </a:t>
                      </a:r>
                      <a:r>
                        <a:rPr lang="en-US" dirty="0" err="1"/>
                        <a:t>Sulfuras</a:t>
                      </a:r>
                      <a:endParaRPr lang="en-US" dirty="0"/>
                    </a:p>
                  </a:txBody>
                  <a:tcPr/>
                </a:tc>
                <a:tc>
                  <a:txBody>
                    <a:bodyPr/>
                    <a:lstStyle/>
                    <a:p>
                      <a:pPr algn="r"/>
                      <a:r>
                        <a:rPr lang="en-US" dirty="0"/>
                        <a:t>100</a:t>
                      </a:r>
                    </a:p>
                  </a:txBody>
                  <a:tcPr/>
                </a:tc>
                <a:tc>
                  <a:txBody>
                    <a:bodyPr/>
                    <a:lstStyle/>
                    <a:p>
                      <a:pPr algn="r"/>
                      <a:r>
                        <a:rPr lang="en-US" dirty="0"/>
                        <a:t>1</a:t>
                      </a:r>
                    </a:p>
                  </a:txBody>
                  <a:tcPr/>
                </a:tc>
                <a:tc>
                  <a:txBody>
                    <a:bodyPr/>
                    <a:lstStyle/>
                    <a:p>
                      <a:pPr algn="r"/>
                      <a:r>
                        <a:rPr lang="en-US" dirty="0"/>
                        <a:t>2</a:t>
                      </a:r>
                    </a:p>
                  </a:txBody>
                  <a:tcPr/>
                </a:tc>
                <a:tc>
                  <a:txBody>
                    <a:bodyPr/>
                    <a:lstStyle/>
                    <a:p>
                      <a:pPr algn="r"/>
                      <a:r>
                        <a:rPr lang="en-US" dirty="0"/>
                        <a:t>1</a:t>
                      </a:r>
                    </a:p>
                  </a:txBody>
                  <a:tcPr/>
                </a:tc>
                <a:tc>
                  <a:txBody>
                    <a:bodyPr/>
                    <a:lstStyle/>
                    <a:p>
                      <a:pPr algn="r"/>
                      <a:r>
                        <a:rPr lang="en-US" dirty="0"/>
                        <a:t>6</a:t>
                      </a:r>
                    </a:p>
                  </a:txBody>
                  <a:tcPr/>
                </a:tc>
                <a:extLst>
                  <a:ext uri="{0D108BD9-81ED-4DB2-BD59-A6C34878D82A}">
                    <a16:rowId xmlns:a16="http://schemas.microsoft.com/office/drawing/2014/main" val="2313225417"/>
                  </a:ext>
                </a:extLst>
              </a:tr>
              <a:tr h="370840">
                <a:tc>
                  <a:txBody>
                    <a:bodyPr/>
                    <a:lstStyle/>
                    <a:p>
                      <a:r>
                        <a:rPr lang="en-US" dirty="0"/>
                        <a:t>Total</a:t>
                      </a:r>
                    </a:p>
                  </a:txBody>
                  <a:tcPr/>
                </a:tc>
                <a:tc>
                  <a:txBody>
                    <a:bodyPr/>
                    <a:lstStyle/>
                    <a:p>
                      <a:pPr algn="r"/>
                      <a:r>
                        <a:rPr lang="en-US" dirty="0"/>
                        <a:t>78</a:t>
                      </a:r>
                    </a:p>
                  </a:txBody>
                  <a:tcPr/>
                </a:tc>
                <a:tc>
                  <a:txBody>
                    <a:bodyPr/>
                    <a:lstStyle/>
                    <a:p>
                      <a:pPr algn="r"/>
                      <a:r>
                        <a:rPr lang="en-US" dirty="0"/>
                        <a:t>22</a:t>
                      </a:r>
                    </a:p>
                  </a:txBody>
                  <a:tcPr/>
                </a:tc>
                <a:tc>
                  <a:txBody>
                    <a:bodyPr/>
                    <a:lstStyle/>
                    <a:p>
                      <a:pPr algn="r"/>
                      <a:r>
                        <a:rPr lang="en-US" dirty="0"/>
                        <a:t>2</a:t>
                      </a:r>
                    </a:p>
                  </a:txBody>
                  <a:tcPr/>
                </a:tc>
                <a:tc>
                  <a:txBody>
                    <a:bodyPr/>
                    <a:lstStyle/>
                    <a:p>
                      <a:pPr algn="r"/>
                      <a:r>
                        <a:rPr lang="en-US" dirty="0"/>
                        <a:t>13</a:t>
                      </a:r>
                    </a:p>
                  </a:txBody>
                  <a:tcPr/>
                </a:tc>
                <a:tc>
                  <a:txBody>
                    <a:bodyPr/>
                    <a:lstStyle/>
                    <a:p>
                      <a:pPr algn="r"/>
                      <a:r>
                        <a:rPr lang="en-US" dirty="0"/>
                        <a:t>152</a:t>
                      </a:r>
                    </a:p>
                  </a:txBody>
                  <a:tcPr/>
                </a:tc>
                <a:extLst>
                  <a:ext uri="{0D108BD9-81ED-4DB2-BD59-A6C34878D82A}">
                    <a16:rowId xmlns:a16="http://schemas.microsoft.com/office/drawing/2014/main" val="4200474706"/>
                  </a:ext>
                </a:extLst>
              </a:tr>
            </a:tbl>
          </a:graphicData>
        </a:graphic>
      </p:graphicFrame>
    </p:spTree>
    <p:extLst>
      <p:ext uri="{BB962C8B-B14F-4D97-AF65-F5344CB8AC3E}">
        <p14:creationId xmlns:p14="http://schemas.microsoft.com/office/powerpoint/2010/main" val="15641579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6BD966-1A5E-4D28-8571-7EB101274AE5}"/>
              </a:ext>
            </a:extLst>
          </p:cNvPr>
          <p:cNvSpPr>
            <a:spLocks noGrp="1"/>
          </p:cNvSpPr>
          <p:nvPr>
            <p:ph type="title"/>
          </p:nvPr>
        </p:nvSpPr>
        <p:spPr/>
        <p:txBody>
          <a:bodyPr/>
          <a:lstStyle/>
          <a:p>
            <a:r>
              <a:rPr lang="en-US" dirty="0"/>
              <a:t>Cyclomatic Complexity</a:t>
            </a:r>
          </a:p>
        </p:txBody>
      </p:sp>
      <p:graphicFrame>
        <p:nvGraphicFramePr>
          <p:cNvPr id="7" name="Content Placeholder 6">
            <a:extLst>
              <a:ext uri="{FF2B5EF4-FFF2-40B4-BE49-F238E27FC236}">
                <a16:creationId xmlns:a16="http://schemas.microsoft.com/office/drawing/2014/main" id="{0D92F67F-52D9-40C0-8D72-AB31D94CDED1}"/>
              </a:ext>
            </a:extLst>
          </p:cNvPr>
          <p:cNvGraphicFramePr>
            <a:graphicFrameLocks noGrp="1"/>
          </p:cNvGraphicFramePr>
          <p:nvPr>
            <p:ph sz="quarter" idx="10"/>
            <p:extLst>
              <p:ext uri="{D42A27DB-BD31-4B8C-83A1-F6EECF244321}">
                <p14:modId xmlns:p14="http://schemas.microsoft.com/office/powerpoint/2010/main" val="2611860801"/>
              </p:ext>
            </p:extLst>
          </p:nvPr>
        </p:nvGraphicFramePr>
        <p:xfrm>
          <a:off x="584200" y="1435100"/>
          <a:ext cx="11018838" cy="48339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673423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Design Patterns in Practice</a:t>
            </a:r>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16-9_Teal_Education_2019_10</Template>
  <TotalTime>464</TotalTime>
  <Words>613</Words>
  <Application>Microsoft Office PowerPoint</Application>
  <PresentationFormat>Widescreen</PresentationFormat>
  <Paragraphs>190</Paragraphs>
  <Slides>21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Consolas</vt:lpstr>
      <vt:lpstr>Segoe UI</vt:lpstr>
      <vt:lpstr>Segoe UI Semibold</vt:lpstr>
      <vt:lpstr>Wingdings</vt:lpstr>
      <vt:lpstr>White Template</vt:lpstr>
      <vt:lpstr>Black Template</vt:lpstr>
      <vt:lpstr>C♯ Design Patterns in Practice</vt:lpstr>
      <vt:lpstr>Agenda</vt:lpstr>
      <vt:lpstr>Gilded Rose</vt:lpstr>
      <vt:lpstr>Code Metrics (Visual Studio Proper)</vt:lpstr>
      <vt:lpstr>Code Metrics - Original</vt:lpstr>
      <vt:lpstr>Approach</vt:lpstr>
      <vt:lpstr>Code Metrics – Polymorphed</vt:lpstr>
      <vt:lpstr>Cyclomatic Complexity</vt:lpstr>
      <vt:lpstr>Design Patterns in Practice</vt:lpstr>
      <vt:lpstr>Design Patterns</vt:lpstr>
      <vt:lpstr>IoC Container</vt:lpstr>
      <vt:lpstr>IoC Container II</vt:lpstr>
      <vt:lpstr>Adapter aka Wrapper</vt:lpstr>
      <vt:lpstr>Factory Method</vt:lpstr>
      <vt:lpstr>Singleton</vt:lpstr>
      <vt:lpstr>Singleton II</vt:lpstr>
      <vt:lpstr>Iterator</vt:lpstr>
      <vt:lpstr>Façade</vt:lpstr>
      <vt:lpstr>Chain of Responsibility</vt:lpstr>
      <vt:lpstr>Strategy</vt:lpstr>
      <vt:lpstr>Bridge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&lt;Event name&gt;</dc:subject>
  <dc:creator>Rasmus Lystrøm</dc:creator>
  <cp:keywords/>
  <dc:description/>
  <cp:lastModifiedBy>Rasmus Lystrøm</cp:lastModifiedBy>
  <cp:revision>42</cp:revision>
  <dcterms:created xsi:type="dcterms:W3CDTF">2019-10-06T12:35:47Z</dcterms:created>
  <dcterms:modified xsi:type="dcterms:W3CDTF">2019-10-25T07:41:58Z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