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5"/>
  </p:notesMasterIdLst>
  <p:handoutMasterIdLst>
    <p:handoutMasterId r:id="rId16"/>
  </p:handoutMasterIdLst>
  <p:sldIdLst>
    <p:sldId id="1663" r:id="rId6"/>
    <p:sldId id="1677" r:id="rId7"/>
    <p:sldId id="1678" r:id="rId8"/>
    <p:sldId id="1681" r:id="rId9"/>
    <p:sldId id="1679" r:id="rId10"/>
    <p:sldId id="1682" r:id="rId11"/>
    <p:sldId id="1684" r:id="rId12"/>
    <p:sldId id="1685" r:id="rId13"/>
    <p:sldId id="1683"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81"/>
            <p14:sldId id="1679"/>
            <p14:sldId id="1682"/>
            <p14:sldId id="1684"/>
            <p14:sldId id="1685"/>
            <p14:sldId id="16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33"/>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11/28/2019 5:21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11/28/2019 5:21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11/28/2019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sources/samples"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br>
              <a:rPr lang="en-US" dirty="0"/>
            </a:br>
            <a:r>
              <a:rPr lang="en-US" dirty="0"/>
              <a:t>Putting it all together</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6426118"/>
          </a:xfrm>
        </p:spPr>
        <p:txBody>
          <a:bodyPr/>
          <a:lstStyle/>
          <a:p>
            <a:pPr>
              <a:lnSpc>
                <a:spcPct val="150000"/>
              </a:lnSpc>
            </a:pPr>
            <a:r>
              <a:rPr lang="en-US" dirty="0"/>
              <a:t>Security – authentication / authorization</a:t>
            </a:r>
          </a:p>
          <a:p>
            <a:pPr marL="457200" indent="-457200">
              <a:lnSpc>
                <a:spcPct val="150000"/>
              </a:lnSpc>
              <a:buFontTx/>
              <a:buChar char="-"/>
            </a:pPr>
            <a:r>
              <a:rPr lang="en-US" dirty="0"/>
              <a:t>ASP.NET Core Web API</a:t>
            </a:r>
          </a:p>
          <a:p>
            <a:pPr marL="457200" indent="-457200">
              <a:lnSpc>
                <a:spcPct val="150000"/>
              </a:lnSpc>
              <a:buFontTx/>
              <a:buChar char="-"/>
            </a:pPr>
            <a:r>
              <a:rPr lang="en-US" dirty="0" err="1"/>
              <a:t>Xamarin.Forms</a:t>
            </a:r>
            <a:endParaRPr lang="en-US" dirty="0"/>
          </a:p>
          <a:p>
            <a:pPr>
              <a:lnSpc>
                <a:spcPct val="150000"/>
              </a:lnSpc>
            </a:pPr>
            <a:r>
              <a:rPr lang="en-US" dirty="0"/>
              <a:t>DevOps – pipelines</a:t>
            </a:r>
          </a:p>
          <a:p>
            <a:pPr>
              <a:lnSpc>
                <a:spcPct val="150000"/>
              </a:lnSpc>
            </a:pPr>
            <a:r>
              <a:rPr lang="en-US" dirty="0"/>
              <a:t>Continuous Integration/Delivery/Deployment</a:t>
            </a:r>
          </a:p>
          <a:p>
            <a:pPr>
              <a:lnSpc>
                <a:spcPct val="150000"/>
              </a:lnSpc>
            </a:pPr>
            <a:r>
              <a:rPr lang="en-US" dirty="0"/>
              <a:t>Shift-left</a:t>
            </a:r>
          </a:p>
          <a:p>
            <a:pPr>
              <a:lnSpc>
                <a:spcPct val="150000"/>
              </a:lnSpc>
            </a:pPr>
            <a:r>
              <a:rPr lang="en-US" dirty="0"/>
              <a:t>Branching strategy vs. </a:t>
            </a:r>
            <a:r>
              <a:rPr lang="en-US"/>
              <a:t>tactics</a:t>
            </a:r>
            <a:endParaRPr lang="en-US" dirty="0"/>
          </a:p>
          <a:p>
            <a:pPr>
              <a:lnSpc>
                <a:spcPct val="150000"/>
              </a:lnSpc>
            </a:pPr>
            <a:r>
              <a:rPr lang="en-US" dirty="0"/>
              <a:t>Infrastructure as Code</a:t>
            </a:r>
          </a:p>
          <a:p>
            <a:pPr>
              <a:lnSpc>
                <a:spcPct val="150000"/>
              </a:lnSpc>
            </a:pPr>
            <a:r>
              <a:rPr lang="en-US" dirty="0"/>
              <a:t>Trunk-based development</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EAF5-5769-459E-87C7-82D101A64058}"/>
              </a:ext>
            </a:extLst>
          </p:cNvPr>
          <p:cNvSpPr>
            <a:spLocks noGrp="1"/>
          </p:cNvSpPr>
          <p:nvPr>
            <p:ph type="title"/>
          </p:nvPr>
        </p:nvSpPr>
        <p:spPr/>
        <p:txBody>
          <a:bodyPr/>
          <a:lstStyle/>
          <a:p>
            <a:r>
              <a:rPr lang="da-DK" dirty="0"/>
              <a:t>Security – ASP.NET Web API</a:t>
            </a:r>
            <a:endParaRPr lang="LID4096" dirty="0"/>
          </a:p>
        </p:txBody>
      </p:sp>
      <p:sp>
        <p:nvSpPr>
          <p:cNvPr id="3" name="Text Placeholder 2">
            <a:extLst>
              <a:ext uri="{FF2B5EF4-FFF2-40B4-BE49-F238E27FC236}">
                <a16:creationId xmlns:a16="http://schemas.microsoft.com/office/drawing/2014/main" id="{C59E4799-348A-4E99-912A-079E93FA746C}"/>
              </a:ext>
            </a:extLst>
          </p:cNvPr>
          <p:cNvSpPr>
            <a:spLocks noGrp="1"/>
          </p:cNvSpPr>
          <p:nvPr>
            <p:ph type="body" sz="quarter" idx="10"/>
          </p:nvPr>
        </p:nvSpPr>
        <p:spPr>
          <a:xfrm>
            <a:off x="586390" y="1434370"/>
            <a:ext cx="11018520" cy="3533275"/>
          </a:xfrm>
        </p:spPr>
        <p:txBody>
          <a:bodyPr/>
          <a:lstStyle/>
          <a:p>
            <a:r>
              <a:rPr lang="en-US" dirty="0"/>
              <a:t>(No Authentication)</a:t>
            </a:r>
          </a:p>
          <a:p>
            <a:r>
              <a:rPr lang="en-US" dirty="0"/>
              <a:t>(</a:t>
            </a:r>
            <a:r>
              <a:rPr lang="en-US" dirty="0" err="1"/>
              <a:t>Invidual</a:t>
            </a:r>
            <a:r>
              <a:rPr lang="en-US" dirty="0"/>
              <a:t> User Accounts)</a:t>
            </a:r>
          </a:p>
          <a:p>
            <a:r>
              <a:rPr lang="en-US" dirty="0"/>
              <a:t>Azure Active Directory B2C</a:t>
            </a:r>
          </a:p>
          <a:p>
            <a:r>
              <a:rPr lang="en-US" dirty="0"/>
              <a:t>Work or School Accounts (Azure Active Directory)</a:t>
            </a:r>
          </a:p>
          <a:p>
            <a:r>
              <a:rPr lang="en-US" dirty="0"/>
              <a:t>Windows Authentication (AD)</a:t>
            </a:r>
          </a:p>
          <a:p>
            <a:endParaRPr lang="en-US" dirty="0"/>
          </a:p>
          <a:p>
            <a:r>
              <a:rPr lang="en-US" dirty="0"/>
              <a:t>Azure App Service Authentication (easyauth.dll)</a:t>
            </a:r>
            <a:endParaRPr lang="LID4096" dirty="0"/>
          </a:p>
        </p:txBody>
      </p:sp>
    </p:spTree>
    <p:extLst>
      <p:ext uri="{BB962C8B-B14F-4D97-AF65-F5344CB8AC3E}">
        <p14:creationId xmlns:p14="http://schemas.microsoft.com/office/powerpoint/2010/main" val="22698676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p:txBody>
          <a:bodyPr/>
          <a:lstStyle/>
          <a:p>
            <a:r>
              <a:rPr lang="da-DK" dirty="0"/>
              <a:t>Security in ASP.NET Core Web API</a:t>
            </a:r>
            <a:endParaRPr lang="LID4096" dirty="0"/>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254585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44F0-90B6-4364-8F15-AEDF66069972}"/>
              </a:ext>
            </a:extLst>
          </p:cNvPr>
          <p:cNvSpPr>
            <a:spLocks noGrp="1"/>
          </p:cNvSpPr>
          <p:nvPr>
            <p:ph type="title"/>
          </p:nvPr>
        </p:nvSpPr>
        <p:spPr/>
        <p:txBody>
          <a:bodyPr/>
          <a:lstStyle/>
          <a:p>
            <a:r>
              <a:rPr lang="en-US" dirty="0"/>
              <a:t>Security in </a:t>
            </a:r>
            <a:r>
              <a:rPr lang="en-US" dirty="0" err="1"/>
              <a:t>Xamarin.Forms</a:t>
            </a:r>
            <a:endParaRPr lang="LID4096" dirty="0"/>
          </a:p>
        </p:txBody>
      </p:sp>
      <p:sp>
        <p:nvSpPr>
          <p:cNvPr id="3" name="Text Placeholder 2">
            <a:extLst>
              <a:ext uri="{FF2B5EF4-FFF2-40B4-BE49-F238E27FC236}">
                <a16:creationId xmlns:a16="http://schemas.microsoft.com/office/drawing/2014/main" id="{739F2EE0-836F-458E-9D5C-710DEDCF765F}"/>
              </a:ext>
            </a:extLst>
          </p:cNvPr>
          <p:cNvSpPr>
            <a:spLocks noGrp="1"/>
          </p:cNvSpPr>
          <p:nvPr>
            <p:ph type="body" sz="quarter" idx="10"/>
          </p:nvPr>
        </p:nvSpPr>
        <p:spPr>
          <a:xfrm>
            <a:off x="586390" y="1434370"/>
            <a:ext cx="11018520" cy="2499146"/>
          </a:xfrm>
        </p:spPr>
        <p:txBody>
          <a:bodyPr/>
          <a:lstStyle/>
          <a:p>
            <a:r>
              <a:rPr lang="da-DK" dirty="0">
                <a:solidFill>
                  <a:schemeClr val="bg1"/>
                </a:solidFill>
                <a:hlinkClick r:id="rId2"/>
              </a:rPr>
              <a:t>https://portal.azure.com/</a:t>
            </a:r>
            <a:r>
              <a:rPr lang="da-DK" dirty="0">
                <a:solidFill>
                  <a:schemeClr val="bg1"/>
                </a:solidFill>
              </a:rPr>
              <a:t> </a:t>
            </a:r>
          </a:p>
          <a:p>
            <a:endParaRPr lang="da-DK" dirty="0"/>
          </a:p>
          <a:p>
            <a:r>
              <a:rPr lang="da-DK" dirty="0" err="1"/>
              <a:t>Create</a:t>
            </a:r>
            <a:r>
              <a:rPr lang="da-DK" dirty="0"/>
              <a:t> new App </a:t>
            </a:r>
            <a:r>
              <a:rPr lang="da-DK" dirty="0" err="1"/>
              <a:t>Registration</a:t>
            </a:r>
            <a:endParaRPr lang="da-DK" dirty="0"/>
          </a:p>
          <a:p>
            <a:endParaRPr lang="da-DK" dirty="0"/>
          </a:p>
          <a:p>
            <a:r>
              <a:rPr lang="da-DK" dirty="0">
                <a:solidFill>
                  <a:schemeClr val="bg1"/>
                </a:solidFill>
                <a:hlinkClick r:id="rId3"/>
              </a:rPr>
              <a:t>https://azure.microsoft.com/en-us/resources/samples</a:t>
            </a:r>
            <a:endParaRPr lang="en-DK" dirty="0">
              <a:solidFill>
                <a:schemeClr val="bg1"/>
              </a:solidFill>
            </a:endParaRPr>
          </a:p>
        </p:txBody>
      </p:sp>
    </p:spTree>
    <p:extLst>
      <p:ext uri="{BB962C8B-B14F-4D97-AF65-F5344CB8AC3E}">
        <p14:creationId xmlns:p14="http://schemas.microsoft.com/office/powerpoint/2010/main" val="646288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p:txBody>
          <a:bodyPr/>
          <a:lstStyle/>
          <a:p>
            <a:r>
              <a:rPr lang="da-DK" dirty="0"/>
              <a:t>Security in </a:t>
            </a:r>
            <a:r>
              <a:rPr lang="da-DK" dirty="0" err="1"/>
              <a:t>Xamarin.Forms</a:t>
            </a:r>
            <a:endParaRPr lang="LID4096" dirty="0"/>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82905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B9CC47B-1A4C-4D66-B1C6-EAC90BA3A8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488632"/>
            <a:ext cx="6858000" cy="58807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a:xfrm>
            <a:off x="588263" y="2996526"/>
            <a:ext cx="4163125" cy="3272512"/>
          </a:xfrm>
          <a:prstGeom prst="rect">
            <a:avLst/>
          </a:prstGeom>
        </p:spPr>
        <p:txBody>
          <a:bodyPr wrap="square" anchor="t">
            <a:normAutofit/>
          </a:bodyPr>
          <a:lstStyle/>
          <a:p>
            <a:r>
              <a:rPr lang="da-DK" dirty="0"/>
              <a:t>Azure DevOps</a:t>
            </a:r>
            <a:endParaRPr lang="LID4096" dirty="0"/>
          </a:p>
        </p:txBody>
      </p:sp>
    </p:spTree>
    <p:extLst>
      <p:ext uri="{BB962C8B-B14F-4D97-AF65-F5344CB8AC3E}">
        <p14:creationId xmlns:p14="http://schemas.microsoft.com/office/powerpoint/2010/main" val="24389052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46D54C-91F7-445B-8D13-729DC6ED248F}"/>
              </a:ext>
            </a:extLst>
          </p:cNvPr>
          <p:cNvSpPr>
            <a:spLocks noGrp="1"/>
          </p:cNvSpPr>
          <p:nvPr>
            <p:ph type="title"/>
          </p:nvPr>
        </p:nvSpPr>
        <p:spPr>
          <a:xfrm>
            <a:off x="588263" y="457200"/>
            <a:ext cx="11018520" cy="553998"/>
          </a:xfrm>
        </p:spPr>
        <p:txBody>
          <a:bodyPr/>
          <a:lstStyle/>
          <a:p>
            <a:r>
              <a:rPr lang="en-US" dirty="0"/>
              <a:t>Azure DevOps</a:t>
            </a:r>
          </a:p>
        </p:txBody>
      </p:sp>
      <p:pic>
        <p:nvPicPr>
          <p:cNvPr id="5" name="Picture Placeholder 4" descr="A screenshot of a cell phone screen with text&#10;&#10;Description automatically generated">
            <a:extLst>
              <a:ext uri="{FF2B5EF4-FFF2-40B4-BE49-F238E27FC236}">
                <a16:creationId xmlns:a16="http://schemas.microsoft.com/office/drawing/2014/main" id="{93DCF2E9-B472-4441-BC5A-EB7F4FA21238}"/>
              </a:ext>
            </a:extLst>
          </p:cNvPr>
          <p:cNvPicPr>
            <a:picLocks noGrp="1" noChangeAspect="1"/>
          </p:cNvPicPr>
          <p:nvPr>
            <p:ph sz="quarter" idx="10"/>
          </p:nvPr>
        </p:nvPicPr>
        <p:blipFill rotWithShape="1">
          <a:blip r:embed="rId2"/>
          <a:srcRect l="-1" t="21644" r="-3" b="1870"/>
          <a:stretch/>
        </p:blipFill>
        <p:spPr>
          <a:xfrm>
            <a:off x="584200" y="1809882"/>
            <a:ext cx="11018838" cy="3841148"/>
          </a:xfrm>
          <a:prstGeom prst="rect">
            <a:avLst/>
          </a:prstGeom>
          <a:noFill/>
        </p:spPr>
      </p:pic>
    </p:spTree>
    <p:extLst>
      <p:ext uri="{BB962C8B-B14F-4D97-AF65-F5344CB8AC3E}">
        <p14:creationId xmlns:p14="http://schemas.microsoft.com/office/powerpoint/2010/main" val="39434222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p:txBody>
          <a:bodyPr/>
          <a:lstStyle/>
          <a:p>
            <a:r>
              <a:rPr lang="da-DK" dirty="0"/>
              <a:t>Azure DevOps</a:t>
            </a:r>
            <a:endParaRPr lang="LID4096" dirty="0"/>
          </a:p>
        </p:txBody>
      </p:sp>
      <p:sp>
        <p:nvSpPr>
          <p:cNvPr id="3" name="Text Placeholder 2">
            <a:extLst>
              <a:ext uri="{FF2B5EF4-FFF2-40B4-BE49-F238E27FC236}">
                <a16:creationId xmlns:a16="http://schemas.microsoft.com/office/drawing/2014/main" id="{58B88B82-BCE7-4495-B3B6-43323D141AC8}"/>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263144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Consolas</vt:lpstr>
      <vt:lpstr>Segoe UI</vt:lpstr>
      <vt:lpstr>Segoe UI Semibold</vt:lpstr>
      <vt:lpstr>Wingdings</vt:lpstr>
      <vt:lpstr>White Template</vt:lpstr>
      <vt:lpstr>Black Template</vt:lpstr>
      <vt:lpstr>C♯ Putting it all together</vt:lpstr>
      <vt:lpstr>Agenda</vt:lpstr>
      <vt:lpstr>Security – ASP.NET Web API</vt:lpstr>
      <vt:lpstr>Security in ASP.NET Core Web API</vt:lpstr>
      <vt:lpstr>Security in Xamarin.Forms</vt:lpstr>
      <vt:lpstr>Security in Xamarin.Forms</vt:lpstr>
      <vt:lpstr>Azure DevOps</vt:lpstr>
      <vt:lpstr>Azure DevOps</vt:lpstr>
      <vt:lpstr>Azure DevOps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Putting it all together</dc:title>
  <dc:creator>Rasmus Lystrøm</dc:creator>
  <cp:lastModifiedBy>Rasmus Lystrøm</cp:lastModifiedBy>
  <cp:revision>3</cp:revision>
  <dcterms:created xsi:type="dcterms:W3CDTF">2019-11-27T22:13:59Z</dcterms:created>
  <dcterms:modified xsi:type="dcterms:W3CDTF">2019-11-28T16:22:23Z</dcterms:modified>
</cp:coreProperties>
</file>