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6"/>
  </p:notesMasterIdLst>
  <p:handoutMasterIdLst>
    <p:handoutMasterId r:id="rId27"/>
  </p:handoutMasterIdLst>
  <p:sldIdLst>
    <p:sldId id="1663" r:id="rId6"/>
    <p:sldId id="1677" r:id="rId7"/>
    <p:sldId id="1695" r:id="rId8"/>
    <p:sldId id="1729" r:id="rId9"/>
    <p:sldId id="1730" r:id="rId10"/>
    <p:sldId id="1685" r:id="rId11"/>
    <p:sldId id="1699" r:id="rId12"/>
    <p:sldId id="1731" r:id="rId13"/>
    <p:sldId id="1733" r:id="rId14"/>
    <p:sldId id="1700" r:id="rId15"/>
    <p:sldId id="1735" r:id="rId16"/>
    <p:sldId id="1683" r:id="rId17"/>
    <p:sldId id="1740" r:id="rId18"/>
    <p:sldId id="1737" r:id="rId19"/>
    <p:sldId id="1738" r:id="rId20"/>
    <p:sldId id="1741" r:id="rId21"/>
    <p:sldId id="1742" r:id="rId22"/>
    <p:sldId id="1739" r:id="rId23"/>
    <p:sldId id="1743" r:id="rId24"/>
    <p:sldId id="1736"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95"/>
            <p14:sldId id="1729"/>
            <p14:sldId id="1730"/>
            <p14:sldId id="1685"/>
            <p14:sldId id="1699"/>
            <p14:sldId id="1731"/>
            <p14:sldId id="1733"/>
            <p14:sldId id="1700"/>
            <p14:sldId id="1735"/>
            <p14:sldId id="1683"/>
            <p14:sldId id="1740"/>
            <p14:sldId id="1737"/>
            <p14:sldId id="1738"/>
            <p14:sldId id="1741"/>
            <p14:sldId id="1742"/>
            <p14:sldId id="1739"/>
            <p14:sldId id="1743"/>
            <p14:sldId id="173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11/18/2019 2:47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11/18/2019 2:47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11/18/2019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hyperlink" Target="http://lazergaze.tumblr.com/post/26333564955" TargetMode="External"/><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dirtyhands.wordpress.com/" TargetMode="External"/><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Apps and XAML, </a:t>
            </a:r>
            <a:br>
              <a:rPr lang="en-US" dirty="0"/>
            </a:br>
            <a:r>
              <a:rPr lang="en-US" dirty="0"/>
              <a:t>UWP and </a:t>
            </a:r>
            <a:r>
              <a:rPr lang="en-US" dirty="0" err="1"/>
              <a:t>Xamarin.Forms</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UI Frameworks for C♯</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2499146"/>
          </a:xfrm>
        </p:spPr>
        <p:txBody>
          <a:bodyPr/>
          <a:lstStyle/>
          <a:p>
            <a:r>
              <a:rPr lang="da-DK" dirty="0"/>
              <a:t>Windows Forms</a:t>
            </a:r>
          </a:p>
          <a:p>
            <a:r>
              <a:rPr lang="da-DK" dirty="0"/>
              <a:t>Windows Presentation Foundation</a:t>
            </a:r>
          </a:p>
          <a:p>
            <a:r>
              <a:rPr lang="da-DK" dirty="0"/>
              <a:t>Universal Windows Platform</a:t>
            </a:r>
          </a:p>
          <a:p>
            <a:r>
              <a:rPr lang="da-DK" dirty="0"/>
              <a:t>Xamarin.Forms</a:t>
            </a:r>
          </a:p>
          <a:p>
            <a:r>
              <a:rPr lang="da-DK" dirty="0"/>
              <a:t>Blazor</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Universal Windows Platform vs. </a:t>
            </a:r>
            <a:r>
              <a:rPr lang="en-US" dirty="0" err="1"/>
              <a:t>Xamarin.Forms</a:t>
            </a:r>
            <a:endParaRPr lang="en-US" dirty="0"/>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4200" y="1435100"/>
            <a:ext cx="5212080" cy="2769989"/>
          </a:xfrm>
        </p:spPr>
        <p:txBody>
          <a:bodyPr/>
          <a:lstStyle/>
          <a:p>
            <a:r>
              <a:rPr lang="en-US" dirty="0"/>
              <a:t>UWP</a:t>
            </a:r>
          </a:p>
          <a:p>
            <a:r>
              <a:rPr lang="en-US" dirty="0"/>
              <a:t>Native Windows 10</a:t>
            </a:r>
          </a:p>
          <a:p>
            <a:r>
              <a:rPr lang="en-US" dirty="0" err="1"/>
              <a:t>Hololens</a:t>
            </a:r>
            <a:endParaRPr lang="en-US" dirty="0"/>
          </a:p>
          <a:p>
            <a:r>
              <a:rPr lang="en-US" dirty="0"/>
              <a:t>Surface Hub</a:t>
            </a:r>
          </a:p>
          <a:p>
            <a:r>
              <a:rPr lang="en-US" dirty="0"/>
              <a:t>Surface Pro X</a:t>
            </a:r>
            <a:endParaRPr lang="da-DK" dirty="0"/>
          </a:p>
        </p:txBody>
      </p:sp>
      <p:sp>
        <p:nvSpPr>
          <p:cNvPr id="3" name="Text Placeholder 2">
            <a:extLst>
              <a:ext uri="{FF2B5EF4-FFF2-40B4-BE49-F238E27FC236}">
                <a16:creationId xmlns:a16="http://schemas.microsoft.com/office/drawing/2014/main" id="{8C3AD53F-260B-45DD-BB0B-D743EBFAD7CC}"/>
              </a:ext>
            </a:extLst>
          </p:cNvPr>
          <p:cNvSpPr>
            <a:spLocks noGrp="1"/>
          </p:cNvSpPr>
          <p:nvPr>
            <p:ph type="body" sz="quarter" idx="12"/>
          </p:nvPr>
        </p:nvSpPr>
        <p:spPr>
          <a:xfrm>
            <a:off x="6397171" y="1435100"/>
            <a:ext cx="5212080" cy="2185214"/>
          </a:xfrm>
        </p:spPr>
        <p:txBody>
          <a:bodyPr/>
          <a:lstStyle/>
          <a:p>
            <a:r>
              <a:rPr lang="en-US" dirty="0" err="1"/>
              <a:t>Xamarin.Forms</a:t>
            </a:r>
            <a:endParaRPr lang="en-US" dirty="0"/>
          </a:p>
          <a:p>
            <a:r>
              <a:rPr lang="en-US" dirty="0"/>
              <a:t>iOS</a:t>
            </a:r>
          </a:p>
          <a:p>
            <a:r>
              <a:rPr lang="en-US" dirty="0"/>
              <a:t>Android</a:t>
            </a:r>
          </a:p>
          <a:p>
            <a:r>
              <a:rPr lang="en-US" dirty="0"/>
              <a:t>Windows</a:t>
            </a:r>
            <a:endParaRPr lang="LID4096" dirty="0"/>
          </a:p>
        </p:txBody>
      </p:sp>
    </p:spTree>
    <p:extLst>
      <p:ext uri="{BB962C8B-B14F-4D97-AF65-F5344CB8AC3E}">
        <p14:creationId xmlns:p14="http://schemas.microsoft.com/office/powerpoint/2010/main" val="2635975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err="1"/>
              <a:t>Xamarin.Forms</a:t>
            </a:r>
            <a:endParaRPr lang="en-US" dirty="0"/>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Code Behind</a:t>
            </a:r>
          </a:p>
        </p:txBody>
      </p:sp>
      <p:sp>
        <p:nvSpPr>
          <p:cNvPr id="4" name="Rectangle 3">
            <a:extLst>
              <a:ext uri="{FF2B5EF4-FFF2-40B4-BE49-F238E27FC236}">
                <a16:creationId xmlns:a16="http://schemas.microsoft.com/office/drawing/2014/main" id="{EC39608E-86B6-4485-B6F0-8922BE2BF456}"/>
              </a:ext>
            </a:extLst>
          </p:cNvPr>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6" name="Rectangle 5">
            <a:extLst>
              <a:ext uri="{FF2B5EF4-FFF2-40B4-BE49-F238E27FC236}">
                <a16:creationId xmlns:a16="http://schemas.microsoft.com/office/drawing/2014/main" id="{33967CEE-045A-4AE8-8594-7491BBAA2C62}"/>
              </a:ext>
            </a:extLst>
          </p:cNvPr>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7" name="Picture 6">
            <a:extLst>
              <a:ext uri="{FF2B5EF4-FFF2-40B4-BE49-F238E27FC236}">
                <a16:creationId xmlns:a16="http://schemas.microsoft.com/office/drawing/2014/main" id="{AA61A5AC-B869-4AC7-98CE-71B0E6E180DC}"/>
              </a:ext>
            </a:extLst>
          </p:cNvPr>
          <p:cNvPicPr>
            <a:picLocks noChangeAspect="1"/>
          </p:cNvPicPr>
          <p:nvPr/>
        </p:nvPicPr>
        <p:blipFill>
          <a:blip r:embed="rId2"/>
          <a:stretch>
            <a:fillRect/>
          </a:stretch>
        </p:blipFill>
        <p:spPr>
          <a:xfrm>
            <a:off x="370743" y="134776"/>
            <a:ext cx="11450514" cy="6588448"/>
          </a:xfrm>
          <a:prstGeom prst="rect">
            <a:avLst/>
          </a:prstGeom>
        </p:spPr>
      </p:pic>
      <p:sp>
        <p:nvSpPr>
          <p:cNvPr id="8" name="Rectangle 7">
            <a:extLst>
              <a:ext uri="{FF2B5EF4-FFF2-40B4-BE49-F238E27FC236}">
                <a16:creationId xmlns:a16="http://schemas.microsoft.com/office/drawing/2014/main" id="{0E6EEAE5-732C-4474-AA38-34ECD597023F}"/>
              </a:ext>
            </a:extLst>
          </p:cNvPr>
          <p:cNvSpPr/>
          <p:nvPr/>
        </p:nvSpPr>
        <p:spPr>
          <a:xfrm>
            <a:off x="5853635" y="6353892"/>
            <a:ext cx="6511318" cy="369332"/>
          </a:xfrm>
          <a:prstGeom prst="rect">
            <a:avLst/>
          </a:prstGeom>
        </p:spPr>
        <p:txBody>
          <a:bodyPr wrap="square">
            <a:spAutoFit/>
          </a:bodyPr>
          <a:lstStyle/>
          <a:p>
            <a:r>
              <a:rPr lang="da-DK" dirty="0"/>
              <a:t>Image source: </a:t>
            </a:r>
            <a:r>
              <a:rPr lang="da-DK" dirty="0">
                <a:hlinkClick r:id="rId3"/>
              </a:rPr>
              <a:t>http://lazergaze.tumblr.com/post/26333564955</a:t>
            </a:r>
            <a:r>
              <a:rPr lang="da-DK" dirty="0"/>
              <a:t> </a:t>
            </a:r>
          </a:p>
        </p:txBody>
      </p:sp>
    </p:spTree>
    <p:extLst>
      <p:ext uri="{BB962C8B-B14F-4D97-AF65-F5344CB8AC3E}">
        <p14:creationId xmlns:p14="http://schemas.microsoft.com/office/powerpoint/2010/main" val="1279930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MVVM</a:t>
            </a:r>
            <a:endParaRPr lang="LID4096" dirty="0"/>
          </a:p>
        </p:txBody>
      </p:sp>
    </p:spTree>
    <p:extLst>
      <p:ext uri="{BB962C8B-B14F-4D97-AF65-F5344CB8AC3E}">
        <p14:creationId xmlns:p14="http://schemas.microsoft.com/office/powerpoint/2010/main" val="52121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The Model-View-</a:t>
            </a:r>
            <a:r>
              <a:rPr lang="en-US" dirty="0" err="1"/>
              <a:t>ViewModel</a:t>
            </a:r>
            <a:r>
              <a:rPr lang="en-US" dirty="0"/>
              <a:t> Pattern</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825937"/>
          </a:xfrm>
        </p:spPr>
        <p:txBody>
          <a:bodyPr/>
          <a:lstStyle/>
          <a:p>
            <a:r>
              <a:rPr lang="en-US" dirty="0"/>
              <a:t>Separation of logic and presentation</a:t>
            </a:r>
          </a:p>
          <a:p>
            <a:endParaRPr lang="en-US" dirty="0"/>
          </a:p>
          <a:p>
            <a:r>
              <a:rPr lang="en-US" dirty="0"/>
              <a:t>Having event handlers in the code-behind is bad for testing, since you cannot mock away the view</a:t>
            </a:r>
          </a:p>
          <a:p>
            <a:endParaRPr lang="en-US" dirty="0"/>
          </a:p>
          <a:p>
            <a:r>
              <a:rPr lang="en-US" dirty="0"/>
              <a:t>Changing the design of the view often also requires changes in the code, since every element has its different event handlers</a:t>
            </a:r>
          </a:p>
          <a:p>
            <a:endParaRPr lang="en-US" dirty="0"/>
          </a:p>
          <a:p>
            <a:r>
              <a:rPr lang="en-US" dirty="0"/>
              <a:t>The logic is tightly bound to the view. It's not possible to reuse the logic in an other view</a:t>
            </a:r>
          </a:p>
        </p:txBody>
      </p:sp>
    </p:spTree>
    <p:extLst>
      <p:ext uri="{BB962C8B-B14F-4D97-AF65-F5344CB8AC3E}">
        <p14:creationId xmlns:p14="http://schemas.microsoft.com/office/powerpoint/2010/main" val="38171323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MVVM</a:t>
            </a:r>
          </a:p>
        </p:txBody>
      </p:sp>
      <p:pic>
        <p:nvPicPr>
          <p:cNvPr id="7" name="Content Placeholder 6">
            <a:extLst>
              <a:ext uri="{FF2B5EF4-FFF2-40B4-BE49-F238E27FC236}">
                <a16:creationId xmlns:a16="http://schemas.microsoft.com/office/drawing/2014/main" id="{9DE7A8C2-BC4B-4DA2-B961-22FEAE3A48C4}"/>
              </a:ext>
            </a:extLst>
          </p:cNvPr>
          <p:cNvPicPr>
            <a:picLocks noGrp="1" noChangeAspect="1"/>
          </p:cNvPicPr>
          <p:nvPr>
            <p:ph sz="quarter" idx="10"/>
          </p:nvPr>
        </p:nvPicPr>
        <p:blipFill>
          <a:blip r:embed="rId2"/>
          <a:stretch>
            <a:fillRect/>
          </a:stretch>
        </p:blipFill>
        <p:spPr>
          <a:xfrm>
            <a:off x="255342" y="2514129"/>
            <a:ext cx="11676554" cy="2675880"/>
          </a:xfrm>
          <a:prstGeom prst="rect">
            <a:avLst/>
          </a:prstGeom>
        </p:spPr>
      </p:pic>
    </p:spTree>
    <p:extLst>
      <p:ext uri="{BB962C8B-B14F-4D97-AF65-F5344CB8AC3E}">
        <p14:creationId xmlns:p14="http://schemas.microsoft.com/office/powerpoint/2010/main" val="30769710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MVVM</a:t>
            </a:r>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1566382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endParaRPr lang="LID4096"/>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3533275"/>
          </a:xfrm>
        </p:spPr>
        <p:txBody>
          <a:bodyPr/>
          <a:lstStyle/>
          <a:p>
            <a:r>
              <a:rPr lang="en-US" dirty="0"/>
              <a:t>There is conceptually only ever one MODEL</a:t>
            </a:r>
          </a:p>
          <a:p>
            <a:endParaRPr lang="en-US" dirty="0"/>
          </a:p>
          <a:p>
            <a:r>
              <a:rPr lang="en-US" dirty="0"/>
              <a:t>Code in code-behind should be ABSOLUTELY MINIMAL</a:t>
            </a:r>
          </a:p>
          <a:p>
            <a:endParaRPr lang="en-US" dirty="0"/>
          </a:p>
          <a:p>
            <a:r>
              <a:rPr lang="en-US" dirty="0"/>
              <a:t>A </a:t>
            </a:r>
            <a:r>
              <a:rPr lang="en-US" dirty="0" err="1"/>
              <a:t>ViewModel</a:t>
            </a:r>
            <a:r>
              <a:rPr lang="en-US" dirty="0"/>
              <a:t> should ALWAYS implement </a:t>
            </a:r>
            <a:r>
              <a:rPr lang="en-US" dirty="0" err="1"/>
              <a:t>INotifyPropertyChanged</a:t>
            </a:r>
            <a:endParaRPr lang="en-US" dirty="0"/>
          </a:p>
          <a:p>
            <a:endParaRPr lang="en-US" dirty="0"/>
          </a:p>
          <a:p>
            <a:r>
              <a:rPr lang="en-US" dirty="0"/>
              <a:t>A </a:t>
            </a:r>
            <a:r>
              <a:rPr lang="en-US" dirty="0" err="1"/>
              <a:t>ViewModel</a:t>
            </a:r>
            <a:r>
              <a:rPr lang="en-US" dirty="0"/>
              <a:t> may be used for more than one view</a:t>
            </a:r>
          </a:p>
        </p:txBody>
      </p:sp>
    </p:spTree>
    <p:extLst>
      <p:ext uri="{BB962C8B-B14F-4D97-AF65-F5344CB8AC3E}">
        <p14:creationId xmlns:p14="http://schemas.microsoft.com/office/powerpoint/2010/main" val="8966869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Tips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1982081"/>
          </a:xfrm>
        </p:spPr>
        <p:txBody>
          <a:bodyPr/>
          <a:lstStyle/>
          <a:p>
            <a:r>
              <a:rPr lang="en-US" dirty="0"/>
              <a:t>Don’t use frameworks:</a:t>
            </a:r>
          </a:p>
          <a:p>
            <a:endParaRPr lang="en-US" dirty="0"/>
          </a:p>
          <a:p>
            <a:r>
              <a:rPr lang="en-US" dirty="0"/>
              <a:t>MVVM Light</a:t>
            </a:r>
          </a:p>
          <a:p>
            <a:r>
              <a:rPr lang="en-US" dirty="0"/>
              <a:t>Template 10</a:t>
            </a:r>
          </a:p>
        </p:txBody>
      </p:sp>
      <p:grpSp>
        <p:nvGrpSpPr>
          <p:cNvPr id="5" name="Group 4">
            <a:extLst>
              <a:ext uri="{FF2B5EF4-FFF2-40B4-BE49-F238E27FC236}">
                <a16:creationId xmlns:a16="http://schemas.microsoft.com/office/drawing/2014/main" id="{1ABD2A96-C273-4AB9-A25A-E379BC170800}"/>
              </a:ext>
            </a:extLst>
          </p:cNvPr>
          <p:cNvGrpSpPr/>
          <p:nvPr/>
        </p:nvGrpSpPr>
        <p:grpSpPr>
          <a:xfrm>
            <a:off x="1561882" y="395964"/>
            <a:ext cx="9068236" cy="6066072"/>
            <a:chOff x="835874" y="936971"/>
            <a:chExt cx="7654816" cy="5120584"/>
          </a:xfrm>
        </p:grpSpPr>
        <p:pic>
          <p:nvPicPr>
            <p:cNvPr id="8" name="Picture 4" descr="dirty hands">
              <a:extLst>
                <a:ext uri="{FF2B5EF4-FFF2-40B4-BE49-F238E27FC236}">
                  <a16:creationId xmlns:a16="http://schemas.microsoft.com/office/drawing/2014/main" id="{51978FDD-4894-47C3-82B8-463DBAE45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FAC4FBC3-F004-40E0-A032-E113E5D9B3C7}"/>
                </a:ext>
              </a:extLst>
            </p:cNvPr>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
        <p:nvSpPr>
          <p:cNvPr id="10" name="Rectangle 9">
            <a:extLst>
              <a:ext uri="{FF2B5EF4-FFF2-40B4-BE49-F238E27FC236}">
                <a16:creationId xmlns:a16="http://schemas.microsoft.com/office/drawing/2014/main" id="{628E9E52-02BF-4F17-9C94-4421EDE6CE89}"/>
              </a:ext>
            </a:extLst>
          </p:cNvPr>
          <p:cNvSpPr/>
          <p:nvPr/>
        </p:nvSpPr>
        <p:spPr>
          <a:xfrm>
            <a:off x="7118047" y="6430217"/>
            <a:ext cx="5073953" cy="369332"/>
          </a:xfrm>
          <a:prstGeom prst="rect">
            <a:avLst/>
          </a:prstGeom>
        </p:spPr>
        <p:txBody>
          <a:bodyPr wrap="none">
            <a:spAutoFit/>
          </a:bodyPr>
          <a:lstStyle/>
          <a:p>
            <a:pPr algn="r"/>
            <a:r>
              <a:rPr lang="da-DK" dirty="0"/>
              <a:t>Image source: </a:t>
            </a:r>
            <a:r>
              <a:rPr lang="da-DK" dirty="0">
                <a:hlinkClick r:id="rId3"/>
              </a:rPr>
              <a:t>https://dirtyhands.wordpress.com</a:t>
            </a:r>
            <a:r>
              <a:rPr lang="da-DK" dirty="0"/>
              <a:t> </a:t>
            </a:r>
          </a:p>
        </p:txBody>
      </p:sp>
    </p:spTree>
    <p:extLst>
      <p:ext uri="{BB962C8B-B14F-4D97-AF65-F5344CB8AC3E}">
        <p14:creationId xmlns:p14="http://schemas.microsoft.com/office/powerpoint/2010/main" val="3753854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496085"/>
          </a:xfrm>
        </p:spPr>
        <p:txBody>
          <a:bodyPr/>
          <a:lstStyle/>
          <a:p>
            <a:pPr>
              <a:lnSpc>
                <a:spcPct val="150000"/>
              </a:lnSpc>
            </a:pPr>
            <a:r>
              <a:rPr lang="en-US" dirty="0"/>
              <a:t>XAML</a:t>
            </a:r>
          </a:p>
          <a:p>
            <a:pPr>
              <a:lnSpc>
                <a:spcPct val="150000"/>
              </a:lnSpc>
            </a:pPr>
            <a:r>
              <a:rPr lang="en-US" dirty="0"/>
              <a:t>Universal Windows Platform (UWP)</a:t>
            </a:r>
          </a:p>
          <a:p>
            <a:pPr>
              <a:lnSpc>
                <a:spcPct val="150000"/>
              </a:lnSpc>
            </a:pPr>
            <a:r>
              <a:rPr lang="en-US" dirty="0" err="1"/>
              <a:t>Xamarin.Forms</a:t>
            </a:r>
            <a:endParaRPr lang="en-US" dirty="0"/>
          </a:p>
          <a:p>
            <a:pPr>
              <a:lnSpc>
                <a:spcPct val="150000"/>
              </a:lnSpc>
            </a:pPr>
            <a:r>
              <a:rPr lang="en-US" dirty="0"/>
              <a:t>MVVM</a:t>
            </a:r>
          </a:p>
          <a:p>
            <a:pPr>
              <a:lnSpc>
                <a:spcPct val="150000"/>
              </a:lnSpc>
            </a:pPr>
            <a:r>
              <a:rPr lang="en-US" dirty="0"/>
              <a:t>(</a:t>
            </a:r>
            <a:r>
              <a:rPr lang="en-US" dirty="0" err="1"/>
              <a:t>Blazor</a:t>
            </a:r>
            <a:r>
              <a:rPr lang="en-US" dirty="0"/>
              <a:t>)</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Blazor</a:t>
            </a:r>
            <a:endParaRPr lang="LID4096" dirty="0"/>
          </a:p>
        </p:txBody>
      </p:sp>
    </p:spTree>
    <p:extLst>
      <p:ext uri="{BB962C8B-B14F-4D97-AF65-F5344CB8AC3E}">
        <p14:creationId xmlns:p14="http://schemas.microsoft.com/office/powerpoint/2010/main" val="205879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XAML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a:t>
            </a:r>
            <a:r>
              <a:rPr lang="en-US" dirty="0" err="1"/>
              <a:t>eXtensible</a:t>
            </a:r>
            <a:r>
              <a:rPr lang="en-US" dirty="0"/>
              <a:t> Application Markup Language</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533275"/>
          </a:xfrm>
        </p:spPr>
        <p:txBody>
          <a:bodyPr/>
          <a:lstStyle/>
          <a:p>
            <a:r>
              <a:rPr lang="en-US" dirty="0"/>
              <a:t>Windows Desktop (WPF)</a:t>
            </a:r>
          </a:p>
          <a:p>
            <a:endParaRPr lang="en-US" dirty="0"/>
          </a:p>
          <a:p>
            <a:r>
              <a:rPr lang="en-US" dirty="0"/>
              <a:t>Windows Universal (anything)</a:t>
            </a:r>
          </a:p>
          <a:p>
            <a:endParaRPr lang="en-US" dirty="0"/>
          </a:p>
          <a:p>
            <a:r>
              <a:rPr lang="en-US" dirty="0" err="1"/>
              <a:t>Xamarin.Forms</a:t>
            </a:r>
            <a:r>
              <a:rPr lang="en-US" dirty="0"/>
              <a:t> (iOS, Android, Windows)</a:t>
            </a:r>
          </a:p>
          <a:p>
            <a:endParaRPr lang="en-US" dirty="0"/>
          </a:p>
          <a:p>
            <a:r>
              <a:rPr lang="en-US" dirty="0"/>
              <a:t>Silverlight (web)</a:t>
            </a:r>
          </a:p>
        </p:txBody>
      </p:sp>
      <p:pic>
        <p:nvPicPr>
          <p:cNvPr id="4" name="Picture 3">
            <a:extLst>
              <a:ext uri="{FF2B5EF4-FFF2-40B4-BE49-F238E27FC236}">
                <a16:creationId xmlns:a16="http://schemas.microsoft.com/office/drawing/2014/main" id="{77D40A17-244E-4BA0-8C0A-E22031B39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778" y="4680675"/>
            <a:ext cx="1780734" cy="1485910"/>
          </a:xfrm>
          <a:prstGeom prst="rect">
            <a:avLst/>
          </a:prstGeom>
        </p:spPr>
      </p:pic>
    </p:spTree>
    <p:extLst>
      <p:ext uri="{BB962C8B-B14F-4D97-AF65-F5344CB8AC3E}">
        <p14:creationId xmlns:p14="http://schemas.microsoft.com/office/powerpoint/2010/main" val="24983833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252383"/>
          </a:xfrm>
        </p:spPr>
        <p:txBody>
          <a:bodyPr/>
          <a:lstStyle/>
          <a:p>
            <a:pPr>
              <a:lnSpc>
                <a:spcPct val="150000"/>
              </a:lnSpc>
            </a:pPr>
            <a:r>
              <a:rPr lang="en-US" sz="2400" dirty="0"/>
              <a:t>Markup language for declaratively designing and creating application UIs</a:t>
            </a:r>
          </a:p>
          <a:p>
            <a:pPr>
              <a:lnSpc>
                <a:spcPct val="150000"/>
              </a:lnSpc>
            </a:pPr>
            <a:r>
              <a:rPr lang="en-US" sz="2400" dirty="0"/>
              <a:t>XAML maps XML markup to objects in the .NET Framework</a:t>
            </a:r>
          </a:p>
          <a:p>
            <a:pPr>
              <a:lnSpc>
                <a:spcPct val="150000"/>
              </a:lnSpc>
            </a:pPr>
            <a:r>
              <a:rPr lang="en-US" sz="2400" dirty="0"/>
              <a:t>Every tag maps to a class and every attribute to a property</a:t>
            </a:r>
          </a:p>
          <a:p>
            <a:pPr>
              <a:lnSpc>
                <a:spcPct val="150000"/>
              </a:lnSpc>
            </a:pPr>
            <a:r>
              <a:rPr lang="en-US" sz="2400" dirty="0"/>
              <a:t>Markup and procedural code are peers in functionality and performance</a:t>
            </a:r>
          </a:p>
          <a:p>
            <a:pPr>
              <a:lnSpc>
                <a:spcPct val="150000"/>
              </a:lnSpc>
            </a:pPr>
            <a:r>
              <a:rPr lang="en-US" sz="2400" dirty="0"/>
              <a:t>Code and markup are both first class citizens</a:t>
            </a:r>
          </a:p>
          <a:p>
            <a:pPr>
              <a:lnSpc>
                <a:spcPct val="150000"/>
              </a:lnSpc>
            </a:pPr>
            <a:r>
              <a:rPr lang="en-US" sz="2400" dirty="0"/>
              <a:t>Consistent model between UI, documents, and media</a:t>
            </a:r>
          </a:p>
          <a:p>
            <a:pPr>
              <a:lnSpc>
                <a:spcPct val="150000"/>
              </a:lnSpc>
            </a:pPr>
            <a:r>
              <a:rPr lang="en-US" sz="2400" dirty="0"/>
              <a:t>Compiled to code</a:t>
            </a:r>
          </a:p>
        </p:txBody>
      </p:sp>
    </p:spTree>
    <p:extLst>
      <p:ext uri="{BB962C8B-B14F-4D97-AF65-F5344CB8AC3E}">
        <p14:creationId xmlns:p14="http://schemas.microsoft.com/office/powerpoint/2010/main" val="18302508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XAML Markup vs. Code</a:t>
            </a:r>
          </a:p>
        </p:txBody>
      </p:sp>
      <p:sp>
        <p:nvSpPr>
          <p:cNvPr id="6" name="Rectangle 5">
            <a:extLst>
              <a:ext uri="{FF2B5EF4-FFF2-40B4-BE49-F238E27FC236}">
                <a16:creationId xmlns:a16="http://schemas.microsoft.com/office/drawing/2014/main" id="{62D66D9F-4DDC-4582-89D4-A3CB41106DD2}"/>
              </a:ext>
            </a:extLst>
          </p:cNvPr>
          <p:cNvSpPr/>
          <p:nvPr/>
        </p:nvSpPr>
        <p:spPr bwMode="auto">
          <a:xfrm>
            <a:off x="5171293" y="3801182"/>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D9A47DE-476C-4B46-BDFC-86CA86A1DC4C}"/>
              </a:ext>
            </a:extLst>
          </p:cNvPr>
          <p:cNvSpPr/>
          <p:nvPr/>
        </p:nvSpPr>
        <p:spPr>
          <a:xfrm>
            <a:off x="2301281" y="5326322"/>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8" name="Rectangle 7">
            <a:extLst>
              <a:ext uri="{FF2B5EF4-FFF2-40B4-BE49-F238E27FC236}">
                <a16:creationId xmlns:a16="http://schemas.microsoft.com/office/drawing/2014/main" id="{A09A0821-17CA-49DF-8D53-59E846228451}"/>
              </a:ext>
            </a:extLst>
          </p:cNvPr>
          <p:cNvSpPr/>
          <p:nvPr/>
        </p:nvSpPr>
        <p:spPr>
          <a:xfrm>
            <a:off x="4006465" y="1438787"/>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Tree>
    <p:extLst>
      <p:ext uri="{BB962C8B-B14F-4D97-AF65-F5344CB8AC3E}">
        <p14:creationId xmlns:p14="http://schemas.microsoft.com/office/powerpoint/2010/main" val="14343019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a:t>
            </a:r>
            <a:endParaRPr lang="en-US" dirty="0"/>
          </a:p>
        </p:txBody>
      </p:sp>
      <p:sp>
        <p:nvSpPr>
          <p:cNvPr id="7" name="Rectangle 6">
            <a:extLst>
              <a:ext uri="{FF2B5EF4-FFF2-40B4-BE49-F238E27FC236}">
                <a16:creationId xmlns:a16="http://schemas.microsoft.com/office/drawing/2014/main" id="{591F9D17-5530-429C-99AB-860D2AD63B00}"/>
              </a:ext>
            </a:extLst>
          </p:cNvPr>
          <p:cNvSpPr/>
          <p:nvPr/>
        </p:nvSpPr>
        <p:spPr>
          <a:xfrm>
            <a:off x="1661209" y="1577043"/>
            <a:ext cx="8869583" cy="3416320"/>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648651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MainPage.xaml.cs</a:t>
            </a:r>
            <a:endParaRPr lang="en-US" dirty="0"/>
          </a:p>
        </p:txBody>
      </p:sp>
      <p:sp>
        <p:nvSpPr>
          <p:cNvPr id="4" name="Rectangle 3">
            <a:extLst>
              <a:ext uri="{FF2B5EF4-FFF2-40B4-BE49-F238E27FC236}">
                <a16:creationId xmlns:a16="http://schemas.microsoft.com/office/drawing/2014/main" id="{D46D0282-D7C3-40D7-AA64-BF80F0C332F8}"/>
              </a:ext>
            </a:extLst>
          </p:cNvPr>
          <p:cNvSpPr/>
          <p:nvPr/>
        </p:nvSpPr>
        <p:spPr>
          <a:xfrm>
            <a:off x="1706928"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25689334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a:xfrm>
            <a:off x="585216" y="3035808"/>
            <a:ext cx="9144000" cy="498598"/>
          </a:xfrm>
        </p:spPr>
        <p:txBody>
          <a:bodyPr/>
          <a:lstStyle/>
          <a:p>
            <a:r>
              <a:rPr lang="da-DK" dirty="0"/>
              <a:t>UI Frameworks for C♯</a:t>
            </a:r>
            <a:endParaRPr lang="LID4096" dirty="0"/>
          </a:p>
        </p:txBody>
      </p:sp>
    </p:spTree>
    <p:extLst>
      <p:ext uri="{BB962C8B-B14F-4D97-AF65-F5344CB8AC3E}">
        <p14:creationId xmlns:p14="http://schemas.microsoft.com/office/powerpoint/2010/main" val="2071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713</Words>
  <Application>Microsoft Office PowerPoint</Application>
  <PresentationFormat>Widescreen</PresentationFormat>
  <Paragraphs>143</Paragraphs>
  <Slides>20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Arial Black</vt:lpstr>
      <vt:lpstr>Consolas</vt:lpstr>
      <vt:lpstr>Segoe UI</vt:lpstr>
      <vt:lpstr>Segoe UI Semibold</vt:lpstr>
      <vt:lpstr>Wingdings</vt:lpstr>
      <vt:lpstr>White Template</vt:lpstr>
      <vt:lpstr>Black Template</vt:lpstr>
      <vt:lpstr>Apps and XAML,  UWP and Xamarin.Forms</vt:lpstr>
      <vt:lpstr>Agenda</vt:lpstr>
      <vt:lpstr>XAML</vt:lpstr>
      <vt:lpstr>XAML = eXtensible Application Markup Language</vt:lpstr>
      <vt:lpstr>XAML</vt:lpstr>
      <vt:lpstr>XAML Markup vs. Code</vt:lpstr>
      <vt:lpstr>MainPage.xaml</vt:lpstr>
      <vt:lpstr>MainPage.xaml.cs</vt:lpstr>
      <vt:lpstr>UI Frameworks for C♯</vt:lpstr>
      <vt:lpstr>UI Frameworks for C♯</vt:lpstr>
      <vt:lpstr>Universal Windows Platform vs. Xamarin.Forms</vt:lpstr>
      <vt:lpstr>Xamarin.Forms</vt:lpstr>
      <vt:lpstr>XAML + Code Behind</vt:lpstr>
      <vt:lpstr>MVVM</vt:lpstr>
      <vt:lpstr>The Model-View-ViewModel Pattern</vt:lpstr>
      <vt:lpstr>MVVM</vt:lpstr>
      <vt:lpstr>MVVM</vt:lpstr>
      <vt:lpstr>PowerPoint Presentation</vt:lpstr>
      <vt:lpstr>MVVM Tips</vt:lpstr>
      <vt:lpstr>Blazor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and XAML,  UWP and Xamarin.Forms</dc:title>
  <dc:creator>Rasmus Lystrøm</dc:creator>
  <cp:lastModifiedBy>Rasmus Lystrøm</cp:lastModifiedBy>
  <cp:revision>2</cp:revision>
  <dcterms:created xsi:type="dcterms:W3CDTF">2019-11-18T13:51:42Z</dcterms:created>
  <dcterms:modified xsi:type="dcterms:W3CDTF">2019-11-18T13:54:41Z</dcterms:modified>
</cp:coreProperties>
</file>