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3"/>
  </p:notesMasterIdLst>
  <p:handoutMasterIdLst>
    <p:handoutMasterId r:id="rId14"/>
  </p:handoutMasterIdLst>
  <p:sldIdLst>
    <p:sldId id="880" r:id="rId5"/>
    <p:sldId id="881" r:id="rId6"/>
    <p:sldId id="886" r:id="rId7"/>
    <p:sldId id="884" r:id="rId8"/>
    <p:sldId id="887" r:id="rId9"/>
    <p:sldId id="888" r:id="rId10"/>
    <p:sldId id="882" r:id="rId11"/>
    <p:sldId id="885"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6"/>
            <p14:sldId id="884"/>
            <p14:sldId id="887"/>
            <p14:sldId id="888"/>
            <p14:sldId id="882"/>
            <p14:sldId id="8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33"/>
    <a:srgbClr val="00188F"/>
    <a:srgbClr val="0072C6"/>
    <a:srgbClr val="442359"/>
    <a:srgbClr val="FF8C00"/>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2" d="100"/>
          <a:sy n="82" d="100"/>
        </p:scale>
        <p:origin x="48" y="30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9/20/2019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9/20/2019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AF1281-63D7-47D9-8E43-F0A1990B517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dotnetconf.ne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mockaroo.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download/details.aspx?id=56128"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nuget.org/"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a:t>Data Access</a:t>
            </a:r>
            <a:br>
              <a:rPr lang="en-US" sz="4400"/>
            </a:br>
            <a:r>
              <a:rPr lang="en-US" sz="4400"/>
              <a:t>and</a:t>
            </a:r>
            <a:br>
              <a:rPr lang="en-US" sz="4400" dirty="0"/>
            </a:br>
            <a:r>
              <a:rPr lang="en-US" sz="4400"/>
              <a:t>Entity Framework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r>
              <a:rPr lang="en-US" sz="4000" dirty="0">
                <a:solidFill>
                  <a:schemeClr val="bg1"/>
                </a:solidFill>
              </a:rPr>
              <a:t>Aside: .NET Conf 2019</a:t>
            </a:r>
          </a:p>
          <a:p>
            <a:r>
              <a:rPr lang="en-US" sz="4000" dirty="0">
                <a:solidFill>
                  <a:schemeClr val="bg1"/>
                </a:solidFill>
              </a:rPr>
              <a:t>Last weeks exercise </a:t>
            </a:r>
            <a:r>
              <a:rPr lang="en-US" sz="2400" dirty="0">
                <a:solidFill>
                  <a:schemeClr val="bg1"/>
                </a:solidFill>
              </a:rPr>
              <a:t>(LINQ vs. Extension Methods)</a:t>
            </a:r>
            <a:endParaRPr lang="en-US" sz="4000" dirty="0">
              <a:solidFill>
                <a:schemeClr val="bg1"/>
              </a:solidFill>
            </a:endParaRPr>
          </a:p>
          <a:p>
            <a:r>
              <a:rPr lang="en-US" sz="4000" dirty="0">
                <a:solidFill>
                  <a:schemeClr val="bg1"/>
                </a:solidFill>
              </a:rPr>
              <a:t>Old school SQL</a:t>
            </a:r>
          </a:p>
          <a:p>
            <a:r>
              <a:rPr lang="da-DK" sz="4000" dirty="0">
                <a:solidFill>
                  <a:schemeClr val="bg1"/>
                </a:solidFill>
              </a:rPr>
              <a:t>NuGet</a:t>
            </a:r>
            <a:endParaRPr lang="en-US" sz="4000" dirty="0">
              <a:solidFill>
                <a:schemeClr val="bg1"/>
              </a:solidFill>
            </a:endParaRPr>
          </a:p>
          <a:p>
            <a:r>
              <a:rPr lang="en-US" sz="4000" dirty="0">
                <a:solidFill>
                  <a:schemeClr val="bg1"/>
                </a:solidFill>
              </a:rPr>
              <a:t>The </a:t>
            </a:r>
            <a:r>
              <a:rPr lang="en-US" sz="4000" dirty="0" err="1">
                <a:solidFill>
                  <a:schemeClr val="bg1"/>
                </a:solidFill>
              </a:rPr>
              <a:t>IDisposable</a:t>
            </a:r>
            <a:r>
              <a:rPr lang="en-US" sz="4000" dirty="0">
                <a:solidFill>
                  <a:schemeClr val="bg1"/>
                </a:solidFill>
              </a:rPr>
              <a:t> interface</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5118-588C-4F39-9235-EDF4150D0E1A}"/>
              </a:ext>
            </a:extLst>
          </p:cNvPr>
          <p:cNvSpPr>
            <a:spLocks noGrp="1"/>
          </p:cNvSpPr>
          <p:nvPr>
            <p:ph type="title"/>
          </p:nvPr>
        </p:nvSpPr>
        <p:spPr/>
        <p:txBody>
          <a:bodyPr/>
          <a:lstStyle/>
          <a:p>
            <a:r>
              <a:rPr lang="en-US" dirty="0"/>
              <a:t>.NET Conf 2019</a:t>
            </a:r>
          </a:p>
        </p:txBody>
      </p:sp>
      <p:sp>
        <p:nvSpPr>
          <p:cNvPr id="3" name="Text Placeholder 2">
            <a:extLst>
              <a:ext uri="{FF2B5EF4-FFF2-40B4-BE49-F238E27FC236}">
                <a16:creationId xmlns:a16="http://schemas.microsoft.com/office/drawing/2014/main" id="{C43FF40C-4079-4FF8-82A8-D9CFB14C1F77}"/>
              </a:ext>
            </a:extLst>
          </p:cNvPr>
          <p:cNvSpPr>
            <a:spLocks noGrp="1"/>
          </p:cNvSpPr>
          <p:nvPr>
            <p:ph type="body" sz="quarter" idx="10"/>
          </p:nvPr>
        </p:nvSpPr>
        <p:spPr>
          <a:xfrm>
            <a:off x="274209" y="1212850"/>
            <a:ext cx="8778240" cy="5558445"/>
          </a:xfrm>
        </p:spPr>
        <p:txBody>
          <a:bodyPr/>
          <a:lstStyle/>
          <a:p>
            <a:r>
              <a:rPr lang="en-US" b="1" dirty="0"/>
              <a:t>Free </a:t>
            </a:r>
            <a:r>
              <a:rPr lang="en-US" dirty="0"/>
              <a:t>Virtual Conference </a:t>
            </a:r>
          </a:p>
          <a:p>
            <a:r>
              <a:rPr lang="en-US" dirty="0"/>
              <a:t>23-25 September 2019</a:t>
            </a:r>
            <a:endParaRPr lang="en-US" dirty="0">
              <a:hlinkClick r:id="rId2"/>
            </a:endParaRPr>
          </a:p>
          <a:p>
            <a:r>
              <a:rPr lang="en-US" dirty="0">
                <a:hlinkClick r:id="rId2"/>
              </a:rPr>
              <a:t>https://www.dotnetconf.net/</a:t>
            </a:r>
            <a:endParaRPr lang="en-US" dirty="0"/>
          </a:p>
          <a:p>
            <a:endParaRPr lang="en-US" dirty="0"/>
          </a:p>
          <a:p>
            <a:r>
              <a:rPr lang="en-US" dirty="0"/>
              <a:t>.NET Core 3.0 launch</a:t>
            </a:r>
          </a:p>
          <a:p>
            <a:pPr marL="571500" indent="-571500">
              <a:buFont typeface="Arial" panose="020B0604020202020204" pitchFamily="34" charset="0"/>
              <a:buChar char="•"/>
            </a:pPr>
            <a:r>
              <a:rPr lang="en-US" dirty="0"/>
              <a:t>Entity Framework Core 3.0 launch</a:t>
            </a:r>
          </a:p>
          <a:p>
            <a:pPr marL="571500" indent="-571500">
              <a:buFont typeface="Arial" panose="020B0604020202020204" pitchFamily="34" charset="0"/>
              <a:buChar char="•"/>
            </a:pPr>
            <a:r>
              <a:rPr lang="en-US" dirty="0"/>
              <a:t>ASP.NET Core 3.0 launch</a:t>
            </a:r>
          </a:p>
          <a:p>
            <a:pPr marL="571500" indent="-571500">
              <a:buFont typeface="Arial" panose="020B0604020202020204" pitchFamily="34" charset="0"/>
              <a:buChar char="•"/>
            </a:pPr>
            <a:endParaRPr lang="en-US" dirty="0"/>
          </a:p>
          <a:p>
            <a:r>
              <a:rPr lang="en-US" dirty="0"/>
              <a:t>From next week we use .NET Core 3.0!</a:t>
            </a:r>
          </a:p>
        </p:txBody>
      </p:sp>
    </p:spTree>
    <p:extLst>
      <p:ext uri="{BB962C8B-B14F-4D97-AF65-F5344CB8AC3E}">
        <p14:creationId xmlns:p14="http://schemas.microsoft.com/office/powerpoint/2010/main" val="39013409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7282-F218-4A74-9CB0-149B1DD94BCB}"/>
              </a:ext>
            </a:extLst>
          </p:cNvPr>
          <p:cNvSpPr>
            <a:spLocks noGrp="1"/>
          </p:cNvSpPr>
          <p:nvPr>
            <p:ph type="title"/>
          </p:nvPr>
        </p:nvSpPr>
        <p:spPr/>
        <p:txBody>
          <a:bodyPr/>
          <a:lstStyle/>
          <a:p>
            <a:r>
              <a:rPr lang="en-US" dirty="0">
                <a:solidFill>
                  <a:schemeClr val="bg1"/>
                </a:solidFill>
              </a:rPr>
              <a:t>Last weeks exercise</a:t>
            </a:r>
            <a:br>
              <a:rPr lang="en-US" dirty="0">
                <a:solidFill>
                  <a:schemeClr val="bg1"/>
                </a:solidFill>
              </a:rPr>
            </a:br>
            <a:endParaRPr lang="en-DK" dirty="0">
              <a:solidFill>
                <a:schemeClr val="bg1"/>
              </a:solidFill>
            </a:endParaRPr>
          </a:p>
        </p:txBody>
      </p:sp>
      <p:sp>
        <p:nvSpPr>
          <p:cNvPr id="3" name="Text Placeholder 2">
            <a:extLst>
              <a:ext uri="{FF2B5EF4-FFF2-40B4-BE49-F238E27FC236}">
                <a16:creationId xmlns:a16="http://schemas.microsoft.com/office/drawing/2014/main" id="{CFB61657-F48F-4DEE-9C30-4FAF1E82455A}"/>
              </a:ext>
            </a:extLst>
          </p:cNvPr>
          <p:cNvSpPr>
            <a:spLocks noGrp="1"/>
          </p:cNvSpPr>
          <p:nvPr>
            <p:ph type="body" sz="quarter" idx="10"/>
          </p:nvPr>
        </p:nvSpPr>
        <p:spPr>
          <a:xfrm>
            <a:off x="274209" y="1212850"/>
            <a:ext cx="8778240" cy="1292662"/>
          </a:xfrm>
        </p:spPr>
        <p:txBody>
          <a:bodyPr/>
          <a:lstStyle/>
          <a:p>
            <a:r>
              <a:rPr lang="da-DK" dirty="0">
                <a:solidFill>
                  <a:schemeClr val="bg1"/>
                </a:solidFill>
              </a:rPr>
              <a:t>Wizards test data</a:t>
            </a:r>
          </a:p>
          <a:p>
            <a:r>
              <a:rPr lang="en-US" dirty="0">
                <a:hlinkClick r:id="rId2"/>
              </a:rPr>
              <a:t>https://mockaroo.com/</a:t>
            </a:r>
            <a:endParaRPr lang="en-DK" dirty="0">
              <a:solidFill>
                <a:schemeClr val="bg1"/>
              </a:solidFill>
            </a:endParaRPr>
          </a:p>
        </p:txBody>
      </p:sp>
    </p:spTree>
    <p:extLst>
      <p:ext uri="{BB962C8B-B14F-4D97-AF65-F5344CB8AC3E}">
        <p14:creationId xmlns:p14="http://schemas.microsoft.com/office/powerpoint/2010/main" val="2423429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99B4-9715-4829-9768-A4F2D86040A2}"/>
              </a:ext>
            </a:extLst>
          </p:cNvPr>
          <p:cNvSpPr>
            <a:spLocks noGrp="1"/>
          </p:cNvSpPr>
          <p:nvPr>
            <p:ph type="title"/>
          </p:nvPr>
        </p:nvSpPr>
        <p:spPr/>
        <p:txBody>
          <a:bodyPr/>
          <a:lstStyle/>
          <a:p>
            <a:r>
              <a:rPr lang="en-US" dirty="0">
                <a:solidFill>
                  <a:schemeClr val="bg1"/>
                </a:solidFill>
              </a:rPr>
              <a:t>Setup SQL </a:t>
            </a:r>
            <a:r>
              <a:rPr lang="en-US" dirty="0" err="1">
                <a:solidFill>
                  <a:schemeClr val="bg1"/>
                </a:solidFill>
              </a:rPr>
              <a:t>LocalDB</a:t>
            </a:r>
            <a:r>
              <a:rPr lang="en-US" dirty="0">
                <a:solidFill>
                  <a:schemeClr val="bg1"/>
                </a:solidFill>
              </a:rPr>
              <a:t> (Windows)</a:t>
            </a:r>
          </a:p>
        </p:txBody>
      </p:sp>
      <p:sp>
        <p:nvSpPr>
          <p:cNvPr id="3" name="Text Placeholder 2">
            <a:extLst>
              <a:ext uri="{FF2B5EF4-FFF2-40B4-BE49-F238E27FC236}">
                <a16:creationId xmlns:a16="http://schemas.microsoft.com/office/drawing/2014/main" id="{5D81C1B0-5E0A-4692-85BA-4B6CD130827E}"/>
              </a:ext>
            </a:extLst>
          </p:cNvPr>
          <p:cNvSpPr>
            <a:spLocks noGrp="1"/>
          </p:cNvSpPr>
          <p:nvPr>
            <p:ph type="body" sz="quarter" idx="10"/>
          </p:nvPr>
        </p:nvSpPr>
        <p:spPr>
          <a:xfrm>
            <a:off x="293660" y="1668686"/>
            <a:ext cx="8778240" cy="1021818"/>
          </a:xfrm>
        </p:spPr>
        <p:txBody>
          <a:bodyPr/>
          <a:lstStyle/>
          <a:p>
            <a:r>
              <a:rPr lang="en-US" dirty="0">
                <a:solidFill>
                  <a:schemeClr val="bg1"/>
                </a:solidFill>
              </a:rPr>
              <a:t>PowerShell (Elevated):</a:t>
            </a:r>
          </a:p>
          <a:p>
            <a:r>
              <a:rPr lang="en-US" sz="2000" dirty="0">
                <a:solidFill>
                  <a:schemeClr val="bg1"/>
                </a:solidFill>
                <a:latin typeface="Consolas" panose="020B0609020204030204" pitchFamily="49" charset="0"/>
              </a:rPr>
              <a:t>PS&gt; </a:t>
            </a:r>
            <a:r>
              <a:rPr lang="en-US" sz="2000" dirty="0" err="1">
                <a:solidFill>
                  <a:schemeClr val="bg1"/>
                </a:solidFill>
                <a:latin typeface="Consolas" panose="020B0609020204030204" pitchFamily="49" charset="0"/>
              </a:rPr>
              <a:t>choco</a:t>
            </a:r>
            <a:r>
              <a:rPr lang="en-US" sz="2000" dirty="0">
                <a:solidFill>
                  <a:schemeClr val="bg1"/>
                </a:solidFill>
                <a:latin typeface="Consolas" panose="020B0609020204030204" pitchFamily="49" charset="0"/>
              </a:rPr>
              <a:t> install </a:t>
            </a:r>
            <a:r>
              <a:rPr lang="en-US" sz="2000" dirty="0" err="1">
                <a:solidFill>
                  <a:schemeClr val="bg1"/>
                </a:solidFill>
                <a:latin typeface="Consolas" panose="020B0609020204030204" pitchFamily="49" charset="0"/>
              </a:rPr>
              <a:t>sqllocaldb</a:t>
            </a:r>
            <a:r>
              <a:rPr lang="en-US" sz="2000" dirty="0">
                <a:solidFill>
                  <a:schemeClr val="bg1"/>
                </a:solidFill>
                <a:latin typeface="Consolas" panose="020B0609020204030204" pitchFamily="49" charset="0"/>
              </a:rPr>
              <a:t> -y</a:t>
            </a:r>
          </a:p>
        </p:txBody>
      </p:sp>
      <p:sp>
        <p:nvSpPr>
          <p:cNvPr id="7" name="Text Placeholder 2">
            <a:extLst>
              <a:ext uri="{FF2B5EF4-FFF2-40B4-BE49-F238E27FC236}">
                <a16:creationId xmlns:a16="http://schemas.microsoft.com/office/drawing/2014/main" id="{839DEC2E-0A09-4662-BF35-53087F94EFC6}"/>
              </a:ext>
            </a:extLst>
          </p:cNvPr>
          <p:cNvSpPr txBox="1">
            <a:spLocks/>
          </p:cNvSpPr>
          <p:nvPr/>
        </p:nvSpPr>
        <p:spPr>
          <a:xfrm>
            <a:off x="293660" y="4228774"/>
            <a:ext cx="8778240"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99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99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PowerShell:</a:t>
            </a:r>
          </a:p>
          <a:p>
            <a:r>
              <a:rPr lang="en-US" sz="2000" dirty="0">
                <a:solidFill>
                  <a:schemeClr val="bg1"/>
                </a:solidFill>
                <a:latin typeface="Consolas" panose="020B0609020204030204" pitchFamily="49" charset="0"/>
              </a:rPr>
              <a:t>PS&gt; </a:t>
            </a:r>
            <a:r>
              <a:rPr lang="en-US" sz="2000" dirty="0" err="1">
                <a:solidFill>
                  <a:schemeClr val="bg1"/>
                </a:solidFill>
                <a:latin typeface="Consolas" panose="020B0609020204030204" pitchFamily="49" charset="0"/>
              </a:rPr>
              <a:t>sqllocaldb</a:t>
            </a:r>
            <a:r>
              <a:rPr lang="en-US" sz="2000" dirty="0">
                <a:solidFill>
                  <a:schemeClr val="bg1"/>
                </a:solidFill>
                <a:latin typeface="Consolas" panose="020B0609020204030204" pitchFamily="49" charset="0"/>
              </a:rPr>
              <a:t> create</a:t>
            </a:r>
          </a:p>
        </p:txBody>
      </p:sp>
      <p:sp>
        <p:nvSpPr>
          <p:cNvPr id="5" name="Text Placeholder 2">
            <a:extLst>
              <a:ext uri="{FF2B5EF4-FFF2-40B4-BE49-F238E27FC236}">
                <a16:creationId xmlns:a16="http://schemas.microsoft.com/office/drawing/2014/main" id="{2170945E-0E37-4B96-BA29-AAE4761D40C9}"/>
              </a:ext>
            </a:extLst>
          </p:cNvPr>
          <p:cNvSpPr txBox="1">
            <a:spLocks/>
          </p:cNvSpPr>
          <p:nvPr/>
        </p:nvSpPr>
        <p:spPr>
          <a:xfrm>
            <a:off x="293660" y="2948730"/>
            <a:ext cx="8778240"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99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99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Update SQL Server if needed:</a:t>
            </a:r>
          </a:p>
          <a:p>
            <a:r>
              <a:rPr lang="en-US" sz="2000" dirty="0">
                <a:hlinkClick r:id="rId2"/>
              </a:rPr>
              <a:t>https://www.microsoft.com/en-us/download/details.aspx?id=56128</a:t>
            </a: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28916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6E56-ECDF-4D4A-8B8F-4FC68710C038}"/>
              </a:ext>
            </a:extLst>
          </p:cNvPr>
          <p:cNvSpPr>
            <a:spLocks noGrp="1"/>
          </p:cNvSpPr>
          <p:nvPr>
            <p:ph type="title"/>
          </p:nvPr>
        </p:nvSpPr>
        <p:spPr/>
        <p:txBody>
          <a:bodyPr/>
          <a:lstStyle/>
          <a:p>
            <a:r>
              <a:rPr lang="en-US" dirty="0">
                <a:solidFill>
                  <a:schemeClr val="bg1"/>
                </a:solidFill>
              </a:rPr>
              <a:t>Setup SQL Server (Docker)</a:t>
            </a:r>
          </a:p>
        </p:txBody>
      </p:sp>
      <p:sp>
        <p:nvSpPr>
          <p:cNvPr id="3" name="Text Placeholder 2">
            <a:extLst>
              <a:ext uri="{FF2B5EF4-FFF2-40B4-BE49-F238E27FC236}">
                <a16:creationId xmlns:a16="http://schemas.microsoft.com/office/drawing/2014/main" id="{7FCC50C9-5C63-4670-86AF-F6EEA3DAE6E0}"/>
              </a:ext>
            </a:extLst>
          </p:cNvPr>
          <p:cNvSpPr>
            <a:spLocks noGrp="1"/>
          </p:cNvSpPr>
          <p:nvPr>
            <p:ph type="body" sz="quarter" idx="10"/>
          </p:nvPr>
        </p:nvSpPr>
        <p:spPr>
          <a:xfrm>
            <a:off x="274209" y="1212850"/>
            <a:ext cx="8778240" cy="2154436"/>
          </a:xfrm>
        </p:spPr>
        <p:txBody>
          <a:bodyPr/>
          <a:lstStyle/>
          <a:p>
            <a:r>
              <a:rPr lang="en-US" sz="2000" dirty="0" err="1">
                <a:solidFill>
                  <a:schemeClr val="bg1"/>
                </a:solidFill>
                <a:latin typeface="Consolas" panose="020B0609020204030204" pitchFamily="49" charset="0"/>
              </a:rPr>
              <a:t>sudo</a:t>
            </a:r>
            <a:r>
              <a:rPr lang="en-US" sz="2000" dirty="0">
                <a:solidFill>
                  <a:schemeClr val="bg1"/>
                </a:solidFill>
                <a:latin typeface="Consolas" panose="020B0609020204030204" pitchFamily="49" charset="0"/>
              </a:rPr>
              <a:t> docker pull mcr.microsoft.com/</a:t>
            </a:r>
            <a:r>
              <a:rPr lang="en-US" sz="2000" dirty="0" err="1">
                <a:solidFill>
                  <a:schemeClr val="bg1"/>
                </a:solidFill>
                <a:latin typeface="Consolas" panose="020B0609020204030204" pitchFamily="49" charset="0"/>
              </a:rPr>
              <a:t>mssql</a:t>
            </a:r>
            <a:r>
              <a:rPr lang="en-US" sz="2000" dirty="0">
                <a:solidFill>
                  <a:schemeClr val="bg1"/>
                </a:solidFill>
                <a:latin typeface="Consolas" panose="020B0609020204030204" pitchFamily="49" charset="0"/>
              </a:rPr>
              <a:t>/server:2017-latest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sudo</a:t>
            </a:r>
            <a:r>
              <a:rPr lang="en-US" sz="2000" dirty="0">
                <a:solidFill>
                  <a:schemeClr val="bg1"/>
                </a:solidFill>
                <a:latin typeface="Consolas" panose="020B0609020204030204" pitchFamily="49" charset="0"/>
              </a:rPr>
              <a:t> docker run -e "ACCEPT_EULA=Y" \</a:t>
            </a:r>
          </a:p>
          <a:p>
            <a:r>
              <a:rPr lang="en-US" sz="2000" dirty="0">
                <a:solidFill>
                  <a:schemeClr val="bg1"/>
                </a:solidFill>
                <a:latin typeface="Consolas" panose="020B0609020204030204" pitchFamily="49" charset="0"/>
              </a:rPr>
              <a:t>   -e "SA_PASSWORD=&lt;YourStrong@Passw0rd&gt;" \</a:t>
            </a:r>
          </a:p>
          <a:p>
            <a:r>
              <a:rPr lang="en-US" sz="2000" dirty="0">
                <a:solidFill>
                  <a:schemeClr val="bg1"/>
                </a:solidFill>
                <a:latin typeface="Consolas" panose="020B0609020204030204" pitchFamily="49" charset="0"/>
              </a:rPr>
              <a:t>   -p 1433:1433 --name sql1 \</a:t>
            </a:r>
          </a:p>
          <a:p>
            <a:r>
              <a:rPr lang="en-US" sz="2000" dirty="0">
                <a:solidFill>
                  <a:schemeClr val="bg1"/>
                </a:solidFill>
                <a:latin typeface="Consolas" panose="020B0609020204030204" pitchFamily="49" charset="0"/>
              </a:rPr>
              <a:t>   -d mcr.microsoft.com/</a:t>
            </a:r>
            <a:r>
              <a:rPr lang="en-US" sz="2000" dirty="0" err="1">
                <a:solidFill>
                  <a:schemeClr val="bg1"/>
                </a:solidFill>
                <a:latin typeface="Consolas" panose="020B0609020204030204" pitchFamily="49" charset="0"/>
              </a:rPr>
              <a:t>mssql</a:t>
            </a:r>
            <a:r>
              <a:rPr lang="en-US" sz="2000" dirty="0">
                <a:solidFill>
                  <a:schemeClr val="bg1"/>
                </a:solidFill>
                <a:latin typeface="Consolas" panose="020B0609020204030204" pitchFamily="49" charset="0"/>
              </a:rPr>
              <a:t>/server:2017-latest</a:t>
            </a:r>
          </a:p>
        </p:txBody>
      </p:sp>
    </p:spTree>
    <p:extLst>
      <p:ext uri="{BB962C8B-B14F-4D97-AF65-F5344CB8AC3E}">
        <p14:creationId xmlns:p14="http://schemas.microsoft.com/office/powerpoint/2010/main" val="37192738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EC61-2330-4DC8-909C-644D977F38DD}"/>
              </a:ext>
            </a:extLst>
          </p:cNvPr>
          <p:cNvSpPr>
            <a:spLocks noGrp="1"/>
          </p:cNvSpPr>
          <p:nvPr>
            <p:ph type="title"/>
          </p:nvPr>
        </p:nvSpPr>
        <p:spPr/>
        <p:txBody>
          <a:bodyPr/>
          <a:lstStyle/>
          <a:p>
            <a:r>
              <a:rPr lang="en-US" dirty="0">
                <a:solidFill>
                  <a:schemeClr val="bg1"/>
                </a:solidFill>
              </a:rPr>
              <a:t>Old school SQL</a:t>
            </a:r>
            <a:endParaRPr lang="en-DK" dirty="0">
              <a:solidFill>
                <a:schemeClr val="bg1"/>
              </a:solidFill>
            </a:endParaRPr>
          </a:p>
        </p:txBody>
      </p:sp>
      <p:sp>
        <p:nvSpPr>
          <p:cNvPr id="3" name="Text Placeholder 2">
            <a:extLst>
              <a:ext uri="{FF2B5EF4-FFF2-40B4-BE49-F238E27FC236}">
                <a16:creationId xmlns:a16="http://schemas.microsoft.com/office/drawing/2014/main" id="{3F10E365-3F0C-4863-821D-314425D8437C}"/>
              </a:ext>
            </a:extLst>
          </p:cNvPr>
          <p:cNvSpPr>
            <a:spLocks noGrp="1"/>
          </p:cNvSpPr>
          <p:nvPr>
            <p:ph type="body" sz="quarter" idx="10"/>
          </p:nvPr>
        </p:nvSpPr>
        <p:spPr>
          <a:xfrm>
            <a:off x="274209" y="1212850"/>
            <a:ext cx="8778240" cy="572464"/>
          </a:xfrm>
        </p:spPr>
        <p:txBody>
          <a:bodyPr/>
          <a:lstStyle/>
          <a:p>
            <a:r>
              <a:rPr lang="en-US" sz="2800" dirty="0">
                <a:solidFill>
                  <a:schemeClr val="bg1"/>
                </a:solidFill>
                <a:latin typeface="Consolas" panose="020B0609020204030204" pitchFamily="49" charset="0"/>
              </a:rPr>
              <a:t>dotnet add package </a:t>
            </a:r>
            <a:r>
              <a:rPr lang="en-US" sz="2800" dirty="0" err="1">
                <a:solidFill>
                  <a:schemeClr val="bg1"/>
                </a:solidFill>
                <a:latin typeface="Consolas" panose="020B0609020204030204" pitchFamily="49" charset="0"/>
              </a:rPr>
              <a:t>System.Data.SqlClient</a:t>
            </a:r>
            <a:endParaRPr lang="en-DK" sz="2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943699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3A46-342C-4E98-AE5A-F92DA14988FF}"/>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rPr>
              <a:t>NuGet</a:t>
            </a:r>
          </a:p>
        </p:txBody>
      </p:sp>
      <p:sp>
        <p:nvSpPr>
          <p:cNvPr id="5" name="Text Placeholder 2">
            <a:extLst>
              <a:ext uri="{FF2B5EF4-FFF2-40B4-BE49-F238E27FC236}">
                <a16:creationId xmlns:a16="http://schemas.microsoft.com/office/drawing/2014/main" id="{0571DEF9-B4B8-4318-812C-05D98B30812D}"/>
              </a:ext>
            </a:extLst>
          </p:cNvPr>
          <p:cNvSpPr txBox="1">
            <a:spLocks/>
          </p:cNvSpPr>
          <p:nvPr/>
        </p:nvSpPr>
        <p:spPr>
          <a:xfrm>
            <a:off x="274209" y="1212850"/>
            <a:ext cx="8778240" cy="6832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a-DK" dirty="0">
                <a:solidFill>
                  <a:schemeClr val="bg1"/>
                </a:solidFill>
                <a:hlinkClick r:id="rId2"/>
              </a:rPr>
              <a:t>https://www.nuget.org</a:t>
            </a:r>
            <a:endParaRPr lang="da-DK" dirty="0">
              <a:solidFill>
                <a:schemeClr val="bg1"/>
              </a:solidFill>
            </a:endParaRPr>
          </a:p>
          <a:p>
            <a:pPr marL="0" indent="0">
              <a:buNone/>
            </a:pPr>
            <a:endParaRPr lang="da-DK" dirty="0">
              <a:solidFill>
                <a:schemeClr val="bg1"/>
              </a:solidFill>
            </a:endParaRPr>
          </a:p>
          <a:p>
            <a:pPr marL="0" indent="0">
              <a:buNone/>
            </a:pPr>
            <a:r>
              <a:rPr lang="da-DK" dirty="0">
                <a:solidFill>
                  <a:schemeClr val="bg1"/>
                </a:solidFill>
                <a:latin typeface="Consolas" panose="020B0609020204030204" pitchFamily="49" charset="0"/>
              </a:rPr>
              <a:t>dotnet add package ...</a:t>
            </a:r>
          </a:p>
          <a:p>
            <a:pPr marL="0" indent="0">
              <a:buNone/>
            </a:pPr>
            <a:r>
              <a:rPr lang="da-DK" dirty="0">
                <a:solidFill>
                  <a:schemeClr val="bg1"/>
                </a:solidFill>
                <a:latin typeface="Consolas" panose="020B0609020204030204" pitchFamily="49" charset="0"/>
              </a:rPr>
              <a:t>dotnet list package --outdated</a:t>
            </a:r>
            <a:endParaRPr lang="en-DK"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068731799"/>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18326</TotalTime>
  <Words>242</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MSVID_White_4x3_2012-08-18</vt:lpstr>
      <vt:lpstr>C♯ Data Access and Entity Framework Core</vt:lpstr>
      <vt:lpstr>Agenda</vt:lpstr>
      <vt:lpstr>.NET Conf 2019</vt:lpstr>
      <vt:lpstr>Last weeks exercise </vt:lpstr>
      <vt:lpstr>Setup SQL LocalDB (Windows)</vt:lpstr>
      <vt:lpstr>Setup SQL Server (Docker)</vt:lpstr>
      <vt:lpstr>Old school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151</cp:revision>
  <dcterms:created xsi:type="dcterms:W3CDTF">2012-05-22T07:38:31Z</dcterms:created>
  <dcterms:modified xsi:type="dcterms:W3CDTF">2019-09-20T06:30:11Z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